
<file path=[Content_Types].xml><?xml version="1.0" encoding="utf-8"?>
<Types xmlns="http://schemas.openxmlformats.org/package/2006/content-types">
  <Default Extension="png" ContentType="image/png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258" r:id="rId3"/>
    <p:sldId id="259" r:id="rId4"/>
    <p:sldId id="260" r:id="rId5"/>
    <p:sldId id="261" r:id="rId6"/>
    <p:sldId id="262" r:id="rId7"/>
    <p:sldId id="267" r:id="rId8"/>
    <p:sldId id="268" r:id="rId9"/>
    <p:sldId id="280" r:id="rId10"/>
    <p:sldId id="313" r:id="rId11"/>
    <p:sldId id="315" r:id="rId12"/>
    <p:sldId id="314" r:id="rId13"/>
    <p:sldId id="282" r:id="rId14"/>
    <p:sldId id="283" r:id="rId15"/>
    <p:sldId id="284" r:id="rId16"/>
    <p:sldId id="281" r:id="rId17"/>
    <p:sldId id="316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3" r:id="rId36"/>
    <p:sldId id="302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2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6"/>
    <p:restoredTop sz="9471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3AAE2-F181-4CE7-A044-F147E1FA2567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4CB5B-BF51-4ED9-A50F-637D1116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13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4CB5B-BF51-4ED9-A50F-637D11163F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25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4CB5B-BF51-4ED9-A50F-637D11163F4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8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2EAA-8536-4646-9080-280C19C69FE7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5CED-5708-47C2-B4AD-0BAAB2827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75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2EAA-8536-4646-9080-280C19C69FE7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5CED-5708-47C2-B4AD-0BAAB2827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29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2EAA-8536-4646-9080-280C19C69FE7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5CED-5708-47C2-B4AD-0BAAB2827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95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79628" y="1205827"/>
            <a:ext cx="11146211" cy="4893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718" y="13423"/>
            <a:ext cx="1227406" cy="690334"/>
          </a:xfrm>
          <a:prstGeom prst="rect">
            <a:avLst/>
          </a:prstGeom>
        </p:spPr>
      </p:pic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09297" y="6493938"/>
            <a:ext cx="582706" cy="364068"/>
          </a:xfrm>
          <a:prstGeom prst="rect">
            <a:avLst/>
          </a:prstGeom>
        </p:spPr>
        <p:txBody>
          <a:bodyPr/>
          <a:lstStyle>
            <a:lvl1pPr algn="ctr">
              <a:defRPr sz="1142" b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defRPr>
            </a:lvl1pPr>
          </a:lstStyle>
          <a:p>
            <a:fld id="{79820BF0-4CA9-436F-87F0-8323D4B621FC}" type="slidenum">
              <a:rPr lang="en-ID" smtClean="0"/>
              <a:t>‹#›</a:t>
            </a:fld>
            <a:endParaRPr lang="en-ID" sz="1142" dirty="0"/>
          </a:p>
        </p:txBody>
      </p:sp>
      <p:sp>
        <p:nvSpPr>
          <p:cNvPr id="21" name="Rectangle 20"/>
          <p:cNvSpPr/>
          <p:nvPr userDrawn="1"/>
        </p:nvSpPr>
        <p:spPr>
          <a:xfrm flipH="1">
            <a:off x="2462423" y="6653115"/>
            <a:ext cx="9144000" cy="45719"/>
          </a:xfrm>
          <a:prstGeom prst="rect">
            <a:avLst/>
          </a:prstGeom>
          <a:solidFill>
            <a:srgbClr val="F2BE1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9" dirty="0"/>
              <a:t> </a:t>
            </a:r>
            <a:endParaRPr lang="en-ID" sz="1469" dirty="0"/>
          </a:p>
        </p:txBody>
      </p:sp>
      <p:sp>
        <p:nvSpPr>
          <p:cNvPr id="22" name="Subtitle 2"/>
          <p:cNvSpPr txBox="1"/>
          <p:nvPr userDrawn="1"/>
        </p:nvSpPr>
        <p:spPr>
          <a:xfrm>
            <a:off x="3" y="6550175"/>
            <a:ext cx="2585156" cy="297297"/>
          </a:xfrm>
          <a:prstGeom prst="rect">
            <a:avLst/>
          </a:prstGeom>
        </p:spPr>
        <p:txBody>
          <a:bodyPr vert="horz" lIns="74578" tIns="37290" rIns="74578" bIns="37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F2BE1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15" b="1" dirty="0">
                <a:solidFill>
                  <a:srgbClr val="0B1728"/>
                </a:solidFill>
              </a:rPr>
              <a:t>DIREKTORAT JENDERAL  BEA DAN CUKAI</a:t>
            </a:r>
            <a:endParaRPr lang="en-ID" sz="815" b="1" dirty="0">
              <a:solidFill>
                <a:srgbClr val="0B1728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31636" y="190495"/>
            <a:ext cx="376300" cy="336177"/>
          </a:xfrm>
          <a:prstGeom prst="rect">
            <a:avLst/>
          </a:prstGeom>
          <a:solidFill>
            <a:srgbClr val="F2B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69"/>
          </a:p>
        </p:txBody>
      </p:sp>
      <p:sp>
        <p:nvSpPr>
          <p:cNvPr id="18" name="Rectangle 17"/>
          <p:cNvSpPr/>
          <p:nvPr userDrawn="1"/>
        </p:nvSpPr>
        <p:spPr>
          <a:xfrm>
            <a:off x="1" y="190495"/>
            <a:ext cx="376300" cy="336177"/>
          </a:xfrm>
          <a:prstGeom prst="rect">
            <a:avLst/>
          </a:prstGeom>
          <a:solidFill>
            <a:srgbClr val="0B1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469"/>
          </a:p>
        </p:txBody>
      </p:sp>
      <p:sp>
        <p:nvSpPr>
          <p:cNvPr id="29" name="Text Placeholder 38"/>
          <p:cNvSpPr>
            <a:spLocks noGrp="1"/>
          </p:cNvSpPr>
          <p:nvPr>
            <p:ph type="body" sz="quarter" idx="14" hasCustomPrompt="1"/>
          </p:nvPr>
        </p:nvSpPr>
        <p:spPr>
          <a:xfrm>
            <a:off x="639569" y="112821"/>
            <a:ext cx="3764492" cy="498855"/>
          </a:xfr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935" b="1" dirty="0">
                <a:solidFill>
                  <a:srgbClr val="0B1728"/>
                </a:solidFill>
                <a:cs typeface="+mn-cs"/>
              </a:defRPr>
            </a:lvl1pPr>
          </a:lstStyle>
          <a:p>
            <a:pPr marL="0" lvl="0"/>
            <a:r>
              <a:rPr lang="en-US" dirty="0"/>
              <a:t>Sub </a:t>
            </a:r>
            <a:r>
              <a:rPr lang="en-US" dirty="0" err="1"/>
              <a:t>Judul</a:t>
            </a:r>
            <a:r>
              <a:rPr lang="en-US" dirty="0"/>
              <a:t> </a:t>
            </a:r>
            <a:r>
              <a:rPr lang="en-US" dirty="0" err="1"/>
              <a:t>Pembahasan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356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2EAA-8536-4646-9080-280C19C69FE7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5CED-5708-47C2-B4AD-0BAAB2827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9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2EAA-8536-4646-9080-280C19C69FE7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5CED-5708-47C2-B4AD-0BAAB2827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60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2EAA-8536-4646-9080-280C19C69FE7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5CED-5708-47C2-B4AD-0BAAB2827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2EAA-8536-4646-9080-280C19C69FE7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5CED-5708-47C2-B4AD-0BAAB2827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8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2EAA-8536-4646-9080-280C19C69FE7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5CED-5708-47C2-B4AD-0BAAB2827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00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2EAA-8536-4646-9080-280C19C69FE7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5CED-5708-47C2-B4AD-0BAAB2827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58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2EAA-8536-4646-9080-280C19C69FE7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5CED-5708-47C2-B4AD-0BAAB2827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4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2EAA-8536-4646-9080-280C19C69FE7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D5CED-5708-47C2-B4AD-0BAAB2827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1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92EAA-8536-4646-9080-280C19C69FE7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D5CED-5708-47C2-B4AD-0BAAB2827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4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emf"/><Relationship Id="rId3" Type="http://schemas.openxmlformats.org/officeDocument/2006/relationships/image" Target="../media/image3.png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Relationship Id="rId1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3.png"/><Relationship Id="rId7" Type="http://schemas.openxmlformats.org/officeDocument/2006/relationships/image" Target="../media/image3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.png"/><Relationship Id="rId7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jpg"/><Relationship Id="rId4" Type="http://schemas.openxmlformats.org/officeDocument/2006/relationships/image" Target="../media/image8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26F0B4-ED94-E3FD-C97A-00BE4B65F230}"/>
              </a:ext>
            </a:extLst>
          </p:cNvPr>
          <p:cNvSpPr txBox="1">
            <a:spLocks/>
          </p:cNvSpPr>
          <p:nvPr/>
        </p:nvSpPr>
        <p:spPr>
          <a:xfrm>
            <a:off x="2093169" y="127642"/>
            <a:ext cx="7301088" cy="4283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18">
              <a:buClrTx/>
            </a:pPr>
            <a:r>
              <a:rPr lang="en-ID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PEMERIKSAAN SARANA PENGANGKUT UDARA / PLANZOEKING</a:t>
            </a:r>
            <a:endParaRPr lang="en-ID" sz="229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47" y="1004656"/>
            <a:ext cx="4552545" cy="3029512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1609869" y="4297654"/>
            <a:ext cx="9144000" cy="8393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PENINDAKAN </a:t>
            </a:r>
            <a:r>
              <a:rPr lang="en-ID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r>
              <a:rPr lang="en-ID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KANWIL DJBC BALI, NTB DAN NTT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609869" y="5263794"/>
            <a:ext cx="9144000" cy="6132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D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ID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ID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PENINGKATAN KOMPETENSI PEGAWAI</a:t>
            </a:r>
          </a:p>
          <a:p>
            <a:r>
              <a:rPr lang="en-ID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2024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368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2165684" y="365126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/>
              <a:t>DOKUMEN -DOKUMEN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90689" y="1531225"/>
            <a:ext cx="33239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rbel" panose="020B0503020204020204" pitchFamily="34" charset="0"/>
              </a:rPr>
              <a:t>DIBAWA OLEH PETUGAS: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-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Surat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Tugas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-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Berita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Acara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Pemeriksaan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-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Segel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-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Berita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Acara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Penyegelan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-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Berita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Acara</a:t>
            </a:r>
            <a:r>
              <a:rPr lang="en-US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rbel" panose="020B0503020204020204" pitchFamily="34" charset="0"/>
              </a:rPr>
              <a:t>SerahTerima</a:t>
            </a:r>
            <a:endParaRPr lang="en-US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56429" y="1531225"/>
            <a:ext cx="278409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DISIAPKAN OLEH AIRLINES:</a:t>
            </a:r>
            <a:endParaRPr lang="en-US" dirty="0"/>
          </a:p>
          <a:p>
            <a:r>
              <a:rPr lang="en-US" dirty="0"/>
              <a:t>-General Declaration</a:t>
            </a:r>
          </a:p>
          <a:p>
            <a:r>
              <a:rPr lang="en-US" dirty="0"/>
              <a:t>-Manifest </a:t>
            </a:r>
            <a:r>
              <a:rPr lang="en-US" dirty="0" err="1"/>
              <a:t>Penumpang</a:t>
            </a:r>
            <a:endParaRPr lang="en-US" dirty="0"/>
          </a:p>
          <a:p>
            <a:r>
              <a:rPr lang="en-US" dirty="0"/>
              <a:t>-Manifest Cargo</a:t>
            </a:r>
          </a:p>
        </p:txBody>
      </p:sp>
    </p:spTree>
    <p:extLst>
      <p:ext uri="{BB962C8B-B14F-4D97-AF65-F5344CB8AC3E}">
        <p14:creationId xmlns:p14="http://schemas.microsoft.com/office/powerpoint/2010/main" val="1723648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2165684" y="365126"/>
            <a:ext cx="5188017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INTERNAL CONSPIRACY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83293" y="140429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Upaya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penyelundupan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dengan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cara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menyembunyikan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barang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selundupan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di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pesawat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udara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biasanya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membutuhkan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sedikitnya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dua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orang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atau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lebih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untuk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menjalankannya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83293" y="29829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Adapun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orang-orang yang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mungkin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menjadi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konspiratornya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bisa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siapa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saja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oleh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karena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itu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petugas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harus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mengerti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siapa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saja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yang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bekerja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disekitar</a:t>
            </a:r>
            <a:r>
              <a:rPr lang="en-US" dirty="0">
                <a:solidFill>
                  <a:srgbClr val="0D0D0D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Cambria" panose="02040503050406030204" pitchFamily="18" charset="0"/>
              </a:rPr>
              <a:t>pesawat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049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0471" y="79402"/>
            <a:ext cx="10515600" cy="6936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 err="1"/>
              <a:t>Pihak-pihak</a:t>
            </a:r>
            <a:r>
              <a:rPr lang="en-US" sz="4000" i="1" dirty="0"/>
              <a:t> yang </a:t>
            </a:r>
            <a:r>
              <a:rPr lang="en-US" sz="4000" i="1" dirty="0" err="1"/>
              <a:t>terdapat</a:t>
            </a:r>
            <a:r>
              <a:rPr lang="en-US" sz="4000" i="1" dirty="0"/>
              <a:t> di </a:t>
            </a:r>
            <a:r>
              <a:rPr lang="en-US" sz="4000" i="1" dirty="0" err="1"/>
              <a:t>sekitar</a:t>
            </a:r>
            <a:r>
              <a:rPr lang="en-US" sz="4000" i="1" dirty="0"/>
              <a:t> </a:t>
            </a:r>
            <a:r>
              <a:rPr lang="en-US" sz="4000" i="1" dirty="0" err="1"/>
              <a:t>pesawat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680185" y="1348679"/>
            <a:ext cx="37570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AFEF"/>
                </a:solidFill>
                <a:latin typeface="Corbel" panose="020B0503020204020204" pitchFamily="34" charset="0"/>
              </a:rPr>
              <a:t>DALAM PESAWAT</a:t>
            </a:r>
            <a:endParaRPr lang="en-US" dirty="0">
              <a:solidFill>
                <a:srgbClr val="00AFEF"/>
              </a:solidFill>
              <a:latin typeface="Corbel" panose="020B0503020204020204" pitchFamily="34" charset="0"/>
            </a:endParaRPr>
          </a:p>
          <a:p>
            <a:r>
              <a:rPr lang="en-US" dirty="0">
                <a:solidFill>
                  <a:srgbClr val="00AFEF"/>
                </a:solidFill>
                <a:latin typeface="Corbel" panose="020B0503020204020204" pitchFamily="34" charset="0"/>
              </a:rPr>
              <a:t>-</a:t>
            </a:r>
            <a:r>
              <a:rPr lang="en-US" dirty="0" err="1">
                <a:solidFill>
                  <a:srgbClr val="00AFEF"/>
                </a:solidFill>
                <a:latin typeface="Corbel" panose="020B0503020204020204" pitchFamily="34" charset="0"/>
              </a:rPr>
              <a:t>Penumpang</a:t>
            </a:r>
            <a:endParaRPr lang="en-US" dirty="0">
              <a:solidFill>
                <a:srgbClr val="00AFEF"/>
              </a:solidFill>
              <a:latin typeface="Corbel" panose="020B0503020204020204" pitchFamily="34" charset="0"/>
            </a:endParaRPr>
          </a:p>
          <a:p>
            <a:r>
              <a:rPr lang="en-US" dirty="0">
                <a:solidFill>
                  <a:srgbClr val="00AFEF"/>
                </a:solidFill>
                <a:latin typeface="Corbel" panose="020B0503020204020204" pitchFamily="34" charset="0"/>
              </a:rPr>
              <a:t>-Cabin Crew (</a:t>
            </a:r>
            <a:r>
              <a:rPr lang="en-US" dirty="0" err="1">
                <a:solidFill>
                  <a:srgbClr val="00AFEF"/>
                </a:solidFill>
                <a:latin typeface="Corbel" panose="020B0503020204020204" pitchFamily="34" charset="0"/>
              </a:rPr>
              <a:t>Pramugari</a:t>
            </a:r>
            <a:r>
              <a:rPr lang="en-US" dirty="0">
                <a:solidFill>
                  <a:srgbClr val="00AFEF"/>
                </a:solidFill>
                <a:latin typeface="Corbel" panose="020B0503020204020204" pitchFamily="34" charset="0"/>
              </a:rPr>
              <a:t>, </a:t>
            </a:r>
            <a:r>
              <a:rPr lang="en-US" dirty="0" err="1">
                <a:solidFill>
                  <a:srgbClr val="00AFEF"/>
                </a:solidFill>
                <a:latin typeface="Corbel" panose="020B0503020204020204" pitchFamily="34" charset="0"/>
              </a:rPr>
              <a:t>Pramugara</a:t>
            </a:r>
            <a:r>
              <a:rPr lang="en-US" dirty="0">
                <a:solidFill>
                  <a:srgbClr val="00AFEF"/>
                </a:solidFill>
                <a:latin typeface="Corbel" panose="020B0503020204020204" pitchFamily="34" charset="0"/>
              </a:rPr>
              <a:t>)</a:t>
            </a:r>
          </a:p>
          <a:p>
            <a:r>
              <a:rPr lang="en-US" dirty="0">
                <a:solidFill>
                  <a:srgbClr val="00AFEF"/>
                </a:solidFill>
                <a:latin typeface="Corbel" panose="020B0503020204020204" pitchFamily="34" charset="0"/>
              </a:rPr>
              <a:t>-Pilot</a:t>
            </a:r>
          </a:p>
          <a:p>
            <a:r>
              <a:rPr lang="en-US" dirty="0">
                <a:solidFill>
                  <a:srgbClr val="00AFEF"/>
                </a:solidFill>
                <a:latin typeface="Corbel" panose="020B0503020204020204" pitchFamily="34" charset="0"/>
              </a:rPr>
              <a:t>-Cleaning Service</a:t>
            </a:r>
          </a:p>
          <a:p>
            <a:r>
              <a:rPr lang="en-US" dirty="0">
                <a:solidFill>
                  <a:srgbClr val="00AFEF"/>
                </a:solidFill>
                <a:latin typeface="Corbel" panose="020B0503020204020204" pitchFamily="34" charset="0"/>
              </a:rPr>
              <a:t>-Catering Service</a:t>
            </a:r>
          </a:p>
        </p:txBody>
      </p:sp>
      <p:sp>
        <p:nvSpPr>
          <p:cNvPr id="9" name="Rectangle 8"/>
          <p:cNvSpPr/>
          <p:nvPr/>
        </p:nvSpPr>
        <p:spPr>
          <a:xfrm>
            <a:off x="4828673" y="1348679"/>
            <a:ext cx="21015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AFEF"/>
                </a:solidFill>
                <a:latin typeface="Corbel" panose="020B0503020204020204" pitchFamily="34" charset="0"/>
              </a:rPr>
              <a:t>LUAR PESAWAT</a:t>
            </a:r>
            <a:endParaRPr lang="en-US" dirty="0">
              <a:solidFill>
                <a:srgbClr val="00AFEF"/>
              </a:solidFill>
              <a:latin typeface="Corbel" panose="020B0503020204020204" pitchFamily="34" charset="0"/>
            </a:endParaRPr>
          </a:p>
          <a:p>
            <a:r>
              <a:rPr lang="en-US" sz="1400" dirty="0">
                <a:solidFill>
                  <a:srgbClr val="5B9BD4"/>
                </a:solidFill>
                <a:latin typeface="Corbel" panose="020B0503020204020204" pitchFamily="34" charset="0"/>
              </a:rPr>
              <a:t>-</a:t>
            </a:r>
            <a:r>
              <a:rPr lang="en-US" dirty="0">
                <a:solidFill>
                  <a:srgbClr val="00AFEF"/>
                </a:solidFill>
                <a:latin typeface="Corbel" panose="020B0503020204020204" pitchFamily="34" charset="0"/>
              </a:rPr>
              <a:t>Aviation Security</a:t>
            </a:r>
          </a:p>
          <a:p>
            <a:r>
              <a:rPr lang="en-US" sz="1400" dirty="0">
                <a:solidFill>
                  <a:srgbClr val="5B9BD4"/>
                </a:solidFill>
                <a:latin typeface="Corbel" panose="020B0503020204020204" pitchFamily="34" charset="0"/>
              </a:rPr>
              <a:t>-</a:t>
            </a:r>
            <a:r>
              <a:rPr lang="en-US" dirty="0" err="1">
                <a:solidFill>
                  <a:srgbClr val="00AFEF"/>
                </a:solidFill>
                <a:latin typeface="Corbel" panose="020B0503020204020204" pitchFamily="34" charset="0"/>
              </a:rPr>
              <a:t>TeknisiPesawat</a:t>
            </a:r>
            <a:endParaRPr lang="en-US" dirty="0">
              <a:solidFill>
                <a:srgbClr val="00AFEF"/>
              </a:solidFill>
              <a:latin typeface="Corbel" panose="020B0503020204020204" pitchFamily="34" charset="0"/>
            </a:endParaRPr>
          </a:p>
          <a:p>
            <a:r>
              <a:rPr lang="en-US" sz="1400" dirty="0">
                <a:solidFill>
                  <a:srgbClr val="5B9BD4"/>
                </a:solidFill>
                <a:latin typeface="Corbel" panose="020B0503020204020204" pitchFamily="34" charset="0"/>
              </a:rPr>
              <a:t>-</a:t>
            </a:r>
            <a:r>
              <a:rPr lang="en-US" dirty="0">
                <a:solidFill>
                  <a:srgbClr val="00AFEF"/>
                </a:solidFill>
                <a:latin typeface="Corbel" panose="020B0503020204020204" pitchFamily="34" charset="0"/>
              </a:rPr>
              <a:t>Ground Marshall</a:t>
            </a:r>
          </a:p>
          <a:p>
            <a:r>
              <a:rPr lang="en-US" sz="1400" dirty="0">
                <a:solidFill>
                  <a:srgbClr val="5B9BD4"/>
                </a:solidFill>
                <a:latin typeface="Corbel" panose="020B0503020204020204" pitchFamily="34" charset="0"/>
              </a:rPr>
              <a:t>-</a:t>
            </a:r>
            <a:r>
              <a:rPr lang="en-US" dirty="0">
                <a:solidFill>
                  <a:srgbClr val="00AFEF"/>
                </a:solidFill>
                <a:latin typeface="Corbel" panose="020B0503020204020204" pitchFamily="34" charset="0"/>
              </a:rPr>
              <a:t>Baggage Service</a:t>
            </a:r>
          </a:p>
          <a:p>
            <a:r>
              <a:rPr lang="en-US" sz="1400" dirty="0">
                <a:solidFill>
                  <a:srgbClr val="5B9BD4"/>
                </a:solidFill>
                <a:latin typeface="Corbel" panose="020B0503020204020204" pitchFamily="34" charset="0"/>
              </a:rPr>
              <a:t>-</a:t>
            </a:r>
            <a:r>
              <a:rPr lang="en-US" dirty="0">
                <a:solidFill>
                  <a:srgbClr val="00AFEF"/>
                </a:solidFill>
                <a:latin typeface="Corbel" panose="020B0503020204020204" pitchFamily="34" charset="0"/>
              </a:rPr>
              <a:t>Refuel Truck</a:t>
            </a:r>
          </a:p>
          <a:p>
            <a:r>
              <a:rPr lang="en-US" sz="1400" dirty="0">
                <a:solidFill>
                  <a:srgbClr val="5B9BD4"/>
                </a:solidFill>
                <a:latin typeface="Corbel" panose="020B0503020204020204" pitchFamily="34" charset="0"/>
              </a:rPr>
              <a:t>-</a:t>
            </a:r>
            <a:r>
              <a:rPr lang="en-US" dirty="0">
                <a:solidFill>
                  <a:srgbClr val="00AFEF"/>
                </a:solidFill>
                <a:latin typeface="Corbel" panose="020B0503020204020204" pitchFamily="34" charset="0"/>
              </a:rPr>
              <a:t>Lavatory Service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40366" y="1423906"/>
            <a:ext cx="4132446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r>
              <a:rPr lang="en-US" dirty="0">
                <a:solidFill>
                  <a:srgbClr val="00AFEF"/>
                </a:solidFill>
                <a:latin typeface="Corbel" panose="020B0503020204020204" pitchFamily="34" charset="0"/>
              </a:rPr>
              <a:t>-Tow Truck</a:t>
            </a:r>
          </a:p>
          <a:p>
            <a:r>
              <a:rPr lang="en-US" sz="1400" dirty="0">
                <a:solidFill>
                  <a:srgbClr val="5B9BD4"/>
                </a:solidFill>
                <a:latin typeface="Corbel" panose="020B0503020204020204" pitchFamily="34" charset="0"/>
              </a:rPr>
              <a:t>-</a:t>
            </a:r>
            <a:r>
              <a:rPr lang="en-US" dirty="0">
                <a:solidFill>
                  <a:srgbClr val="00AFEF"/>
                </a:solidFill>
                <a:latin typeface="Corbel" panose="020B0503020204020204" pitchFamily="34" charset="0"/>
              </a:rPr>
              <a:t>Mobile </a:t>
            </a:r>
            <a:r>
              <a:rPr lang="en-US" dirty="0" err="1">
                <a:solidFill>
                  <a:srgbClr val="00AFEF"/>
                </a:solidFill>
                <a:latin typeface="Corbel" panose="020B0503020204020204" pitchFamily="34" charset="0"/>
              </a:rPr>
              <a:t>PassangerStair</a:t>
            </a:r>
            <a:endParaRPr lang="en-US" dirty="0">
              <a:solidFill>
                <a:srgbClr val="00AFEF"/>
              </a:solidFill>
              <a:latin typeface="Corbel" panose="020B0503020204020204" pitchFamily="34" charset="0"/>
            </a:endParaRPr>
          </a:p>
          <a:p>
            <a:r>
              <a:rPr lang="en-US" sz="1400" dirty="0">
                <a:solidFill>
                  <a:srgbClr val="5B9BD4"/>
                </a:solidFill>
                <a:latin typeface="Corbel" panose="020B0503020204020204" pitchFamily="34" charset="0"/>
              </a:rPr>
              <a:t>-</a:t>
            </a:r>
            <a:r>
              <a:rPr lang="en-US" dirty="0">
                <a:solidFill>
                  <a:srgbClr val="00AFEF"/>
                </a:solidFill>
                <a:latin typeface="Corbel" panose="020B0503020204020204" pitchFamily="34" charset="0"/>
              </a:rPr>
              <a:t>Ground handling crew</a:t>
            </a:r>
          </a:p>
          <a:p>
            <a:r>
              <a:rPr lang="en-US" sz="1400" dirty="0">
                <a:solidFill>
                  <a:srgbClr val="5B9BD4"/>
                </a:solidFill>
                <a:latin typeface="Corbel" panose="020B0503020204020204" pitchFamily="34" charset="0"/>
              </a:rPr>
              <a:t>-</a:t>
            </a:r>
            <a:r>
              <a:rPr lang="en-US" dirty="0">
                <a:solidFill>
                  <a:srgbClr val="00AFEF"/>
                </a:solidFill>
                <a:latin typeface="Corbel" panose="020B0503020204020204" pitchFamily="34" charset="0"/>
              </a:rPr>
              <a:t>Catering Truck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85" y="3887395"/>
            <a:ext cx="566085" cy="19918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054" y="4078373"/>
            <a:ext cx="514880" cy="18009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0718" y="4078373"/>
            <a:ext cx="1577822" cy="13100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1319" y="4782632"/>
            <a:ext cx="1591648" cy="1369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9983" y="3669903"/>
            <a:ext cx="1271265" cy="10916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9898" y="4761537"/>
            <a:ext cx="571350" cy="1925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3429" y="3669903"/>
            <a:ext cx="861893" cy="1799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2253" y="3657309"/>
            <a:ext cx="666316" cy="20012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75500" y="2903278"/>
            <a:ext cx="2297260" cy="15332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75500" y="4475861"/>
            <a:ext cx="2336888" cy="13159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12388" y="2903278"/>
            <a:ext cx="1624598" cy="12155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31361" y="4215720"/>
            <a:ext cx="1686148" cy="106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55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51871" y="232057"/>
            <a:ext cx="1190664" cy="425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2000" b="1" dirty="0"/>
              <a:t>BRIEFING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7260" y="1013861"/>
            <a:ext cx="10299030" cy="728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Berdasarkan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informasi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didapat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unit </a:t>
            </a:r>
            <a:r>
              <a:rPr lang="en-US" dirty="0" err="1">
                <a:solidFill>
                  <a:schemeClr val="tx1"/>
                </a:solidFill>
              </a:rPr>
              <a:t>intelijen</a:t>
            </a:r>
            <a:r>
              <a:rPr lang="en-US" dirty="0">
                <a:solidFill>
                  <a:schemeClr val="tx1"/>
                </a:solidFill>
              </a:rPr>
              <a:t>, unit </a:t>
            </a:r>
            <a:r>
              <a:rPr lang="en-US" dirty="0" err="1">
                <a:solidFill>
                  <a:schemeClr val="tx1"/>
                </a:solidFill>
              </a:rPr>
              <a:t>penindakan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melaksanakan</a:t>
            </a:r>
            <a:r>
              <a:rPr lang="en-US" dirty="0">
                <a:solidFill>
                  <a:schemeClr val="tx1"/>
                </a:solidFill>
              </a:rPr>
              <a:t> briefing </a:t>
            </a:r>
            <a:r>
              <a:rPr lang="en-US" dirty="0" err="1">
                <a:solidFill>
                  <a:schemeClr val="tx1"/>
                </a:solidFill>
              </a:rPr>
              <a:t>kesiapan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pelaksanaan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planezoeking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218" y="2098308"/>
            <a:ext cx="4755113" cy="320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43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1663665" y="193114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PERSIAPAN SEBELUM PEMERIKSAAN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83293" y="1126156"/>
            <a:ext cx="3742630" cy="2310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</a:rPr>
              <a:t>MENGETAHUI KONFIGURASI PESAWAT</a:t>
            </a:r>
          </a:p>
          <a:p>
            <a:endParaRPr lang="en-US" dirty="0"/>
          </a:p>
          <a:p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mengetahui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pesawat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bagian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mana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harus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diperiksa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anda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membagi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pesawat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menjadi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beberapa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daerah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pemeriksaan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ditangani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diserahkan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kepada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anggota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tim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r>
              <a:rPr lang="en-US" dirty="0"/>
              <a:t>MEMBENTUK TIM PEMERIKSAAN PESAWAT UDARA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3293" y="3631933"/>
            <a:ext cx="4903621" cy="2650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</a:rPr>
              <a:t>MEMBENTUK TIM PEMERIKSAAN PESAWAT UDARA</a:t>
            </a:r>
          </a:p>
          <a:p>
            <a:endParaRPr lang="en-US" dirty="0"/>
          </a:p>
          <a:p>
            <a:r>
              <a:rPr lang="en-US" dirty="0" err="1">
                <a:solidFill>
                  <a:schemeClr val="tx1"/>
                </a:solidFill>
              </a:rPr>
              <a:t>Pertimbangkan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jumlah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tim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diperlukan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melaksanakan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rencana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pemeriksaan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jumlah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anggota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ditugaskan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tiap-tiap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kemampuan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dibidang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mesin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diperlukan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kemampuan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bekerja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tekanan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kemampuan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fisik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serta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pengalaman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MEMBENTUK TIM PEMERIKSAAN PESAWAT UDARA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28234" y="1126156"/>
            <a:ext cx="4903621" cy="1722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</a:rPr>
              <a:t>MENGIDENTIFIKASI ALAT DAN PERLENGKAPAN</a:t>
            </a:r>
          </a:p>
          <a:p>
            <a:endParaRPr lang="en-US" dirty="0"/>
          </a:p>
          <a:p>
            <a:r>
              <a:rPr lang="nn-NO" dirty="0">
                <a:solidFill>
                  <a:schemeClr val="tx1"/>
                </a:solidFill>
              </a:rPr>
              <a:t>Secara umum peralatan dan perlengkapan yang digunakan untuk mendukung pemeriksaan meliputi perlengkapan personal dan perlengkapan kelompok (tim)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MEMBENTUK TIM PEMERIKSAAN PESAWAT UDARA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28234" y="3590223"/>
            <a:ext cx="5045292" cy="2354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</a:rPr>
              <a:t>MENGIDENTIFIKASI PROSEDUR OPERASI</a:t>
            </a:r>
          </a:p>
          <a:p>
            <a:endParaRPr lang="en-US" dirty="0"/>
          </a:p>
          <a:p>
            <a:r>
              <a:rPr lang="en-US" dirty="0" err="1">
                <a:solidFill>
                  <a:schemeClr val="tx1"/>
                </a:solidFill>
              </a:rPr>
              <a:t>Harus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mengerti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dahulu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hal-hal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perlu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diperhatikan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terkait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pemeriksaan</a:t>
            </a:r>
            <a:r>
              <a:rPr lang="en-US" dirty="0">
                <a:solidFill>
                  <a:schemeClr val="tx1"/>
                </a:solidFill>
              </a:rPr>
              <a:t> panel-panel </a:t>
            </a:r>
            <a:r>
              <a:rPr lang="en-US" dirty="0" err="1">
                <a:solidFill>
                  <a:schemeClr val="tx1"/>
                </a:solidFill>
              </a:rPr>
              <a:t>ataupun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tempat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lainnya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berada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pesawat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udara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mengingat</a:t>
            </a:r>
            <a:r>
              <a:rPr lang="en-US" dirty="0">
                <a:solidFill>
                  <a:schemeClr val="tx1"/>
                </a:solidFill>
              </a:rPr>
              <a:t> instrument </a:t>
            </a:r>
            <a:r>
              <a:rPr lang="en-US" dirty="0" err="1">
                <a:solidFill>
                  <a:schemeClr val="tx1"/>
                </a:solidFill>
              </a:rPr>
              <a:t>pesawat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udara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khususnya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navigasi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sangat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kompleks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berbahaya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keselamatan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MEMBENTUK TIM PEMERIKSAAN PESAWAT UDARA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5767" y="1126156"/>
            <a:ext cx="481263" cy="529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/>
              <a:t>1.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35768" y="3635141"/>
            <a:ext cx="481263" cy="529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/>
              <a:t>2.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315768" y="1126156"/>
            <a:ext cx="481263" cy="529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/>
              <a:t>3.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328610" y="3590223"/>
            <a:ext cx="481263" cy="529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/>
              <a:t>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108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Rectangle 6"/>
          <p:cNvSpPr/>
          <p:nvPr/>
        </p:nvSpPr>
        <p:spPr>
          <a:xfrm>
            <a:off x="435767" y="1126156"/>
            <a:ext cx="481263" cy="529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/>
              <a:t>5.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83292" y="1126157"/>
            <a:ext cx="6097153" cy="2589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</a:rPr>
              <a:t>KOORDINASI PELAKSANAAN PEMERIKSAAN PESAWAT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Berkoordinasi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memberitahu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kepada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pesawat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bersangkutan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tentang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maksud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melakukan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pemeriksaan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sarana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pengangkut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Melakukan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pengarahan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singkat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kepada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anggota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menyampaikan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secara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jelas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pembagian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tugas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area </a:t>
            </a:r>
            <a:r>
              <a:rPr lang="en-US" dirty="0" err="1">
                <a:solidFill>
                  <a:schemeClr val="tx1"/>
                </a:solidFill>
              </a:rPr>
              <a:t>pemeriksaan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kepada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masing-masing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tim</a:t>
            </a:r>
            <a:r>
              <a:rPr lang="en-US" dirty="0">
                <a:solidFill>
                  <a:schemeClr val="tx1"/>
                </a:solidFill>
              </a:rPr>
              <a:t> agar proses </a:t>
            </a:r>
            <a:r>
              <a:rPr lang="en-US" dirty="0" err="1">
                <a:solidFill>
                  <a:schemeClr val="tx1"/>
                </a:solidFill>
              </a:rPr>
              <a:t>pemeriksaan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sarana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pengangkut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dapat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terlaksana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efektif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efisien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00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66347" y="138619"/>
            <a:ext cx="5396904" cy="4256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2000" b="1" dirty="0"/>
              <a:t>TATA CARA PEMERIKSAAN SARANA PENGANGKUT UDARA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6292" y="523422"/>
            <a:ext cx="914400" cy="469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>
                <a:solidFill>
                  <a:schemeClr val="tx1"/>
                </a:solidFill>
              </a:rPr>
              <a:t>KASI P2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7640" y="966685"/>
            <a:ext cx="5279006" cy="389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endParaRPr lang="sv-SE" dirty="0"/>
          </a:p>
          <a:p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Menerbitkan Sprint -&gt;tugas pemeriksaan pesawat</a:t>
            </a:r>
          </a:p>
          <a:p>
            <a:endParaRPr lang="en-US" dirty="0"/>
          </a:p>
          <a:p>
            <a:endParaRPr lang="en-US" dirty="0"/>
          </a:p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11557" y="1472332"/>
            <a:ext cx="1992428" cy="469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>
                <a:solidFill>
                  <a:schemeClr val="tx1"/>
                </a:solidFill>
              </a:rPr>
              <a:t>TIM PEMERIKSAAN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24029" y="1947330"/>
            <a:ext cx="10039046" cy="33761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endParaRPr lang="sv-SE" dirty="0"/>
          </a:p>
          <a:p>
            <a:endParaRPr lang="sv-SE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Melakukan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persiapan</a:t>
            </a:r>
            <a:r>
              <a:rPr lang="en-US" dirty="0">
                <a:solidFill>
                  <a:schemeClr val="tx1"/>
                </a:solidFill>
              </a:rPr>
              <a:t> -&gt; a. </a:t>
            </a:r>
            <a:r>
              <a:rPr lang="en-US" dirty="0" err="1">
                <a:solidFill>
                  <a:schemeClr val="tx1"/>
                </a:solidFill>
              </a:rPr>
              <a:t>Jenis</a:t>
            </a:r>
            <a:r>
              <a:rPr lang="en-US" dirty="0">
                <a:solidFill>
                  <a:schemeClr val="tx1"/>
                </a:solidFill>
              </a:rPr>
              <a:t> &amp; </a:t>
            </a:r>
            <a:r>
              <a:rPr lang="en-US" dirty="0" err="1">
                <a:solidFill>
                  <a:schemeClr val="tx1"/>
                </a:solidFill>
              </a:rPr>
              <a:t>bagian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pesawat</a:t>
            </a:r>
            <a:r>
              <a:rPr lang="en-US" dirty="0">
                <a:solidFill>
                  <a:schemeClr val="tx1"/>
                </a:solidFill>
              </a:rPr>
              <a:t>. b. </a:t>
            </a:r>
            <a:r>
              <a:rPr lang="en-US" dirty="0" err="1">
                <a:solidFill>
                  <a:schemeClr val="tx1"/>
                </a:solidFill>
              </a:rPr>
              <a:t>Bagi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tim.</a:t>
            </a:r>
            <a:r>
              <a:rPr lang="en-US" dirty="0">
                <a:solidFill>
                  <a:schemeClr val="tx1"/>
                </a:solidFill>
              </a:rPr>
              <a:t> c. </a:t>
            </a:r>
            <a:r>
              <a:rPr lang="en-US" dirty="0" err="1">
                <a:solidFill>
                  <a:schemeClr val="tx1"/>
                </a:solidFill>
              </a:rPr>
              <a:t>Siapkan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alat</a:t>
            </a:r>
            <a:r>
              <a:rPr lang="en-US" dirty="0">
                <a:solidFill>
                  <a:schemeClr val="tx1"/>
                </a:solidFill>
              </a:rPr>
              <a:t> &amp; </a:t>
            </a:r>
            <a:r>
              <a:rPr lang="en-US" dirty="0" err="1">
                <a:solidFill>
                  <a:schemeClr val="tx1"/>
                </a:solidFill>
              </a:rPr>
              <a:t>kelengkapan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Wajib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memakai</a:t>
            </a:r>
            <a:r>
              <a:rPr lang="en-US" dirty="0">
                <a:solidFill>
                  <a:schemeClr val="tx1"/>
                </a:solidFill>
              </a:rPr>
              <a:t> PDH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Koordinasi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dengan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agen</a:t>
            </a:r>
            <a:r>
              <a:rPr lang="en-US" dirty="0">
                <a:solidFill>
                  <a:schemeClr val="tx1"/>
                </a:solidFill>
              </a:rPr>
              <a:t> / </a:t>
            </a:r>
            <a:r>
              <a:rPr lang="en-US" dirty="0" err="1">
                <a:solidFill>
                  <a:schemeClr val="tx1"/>
                </a:solidFill>
              </a:rPr>
              <a:t>perwakilan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pesawat</a:t>
            </a:r>
            <a:r>
              <a:rPr lang="en-US" dirty="0">
                <a:solidFill>
                  <a:schemeClr val="tx1"/>
                </a:solidFill>
              </a:rPr>
              <a:t> -&gt; engineer/</a:t>
            </a:r>
            <a:r>
              <a:rPr lang="en-US" dirty="0" err="1">
                <a:solidFill>
                  <a:schemeClr val="tx1"/>
                </a:solidFill>
              </a:rPr>
              <a:t>groundhandling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dampingi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tim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&gt;2 orang </a:t>
            </a:r>
            <a:r>
              <a:rPr lang="en-US" dirty="0" err="1">
                <a:solidFill>
                  <a:schemeClr val="tx1"/>
                </a:solidFill>
              </a:rPr>
              <a:t>yg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periksa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1"/>
                </a:solidFill>
              </a:rPr>
              <a:t>Temui Pilot/ASP -&gt; tunjuk Sprint -&gt; menjelaskan maksud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Wawancara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singkat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Periksa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secara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sistematis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Meminta</a:t>
            </a:r>
            <a:r>
              <a:rPr lang="en-US" dirty="0">
                <a:solidFill>
                  <a:schemeClr val="tx1"/>
                </a:solidFill>
              </a:rPr>
              <a:t> ASP/</a:t>
            </a:r>
            <a:r>
              <a:rPr lang="en-US" dirty="0" err="1">
                <a:solidFill>
                  <a:schemeClr val="tx1"/>
                </a:solidFill>
              </a:rPr>
              <a:t>perwakilan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menyaksikan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Membuat</a:t>
            </a:r>
            <a:r>
              <a:rPr lang="en-US" dirty="0">
                <a:solidFill>
                  <a:schemeClr val="tx1"/>
                </a:solidFill>
              </a:rPr>
              <a:t> BA -&gt; </a:t>
            </a:r>
            <a:r>
              <a:rPr lang="en-US" dirty="0" err="1">
                <a:solidFill>
                  <a:schemeClr val="tx1"/>
                </a:solidFill>
              </a:rPr>
              <a:t>ttd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Ketua</a:t>
            </a:r>
            <a:r>
              <a:rPr lang="en-US" dirty="0">
                <a:solidFill>
                  <a:schemeClr val="tx1"/>
                </a:solidFill>
              </a:rPr>
              <a:t> Tim + 1 </a:t>
            </a:r>
            <a:r>
              <a:rPr lang="en-US" dirty="0" err="1">
                <a:solidFill>
                  <a:schemeClr val="tx1"/>
                </a:solidFill>
              </a:rPr>
              <a:t>anggota</a:t>
            </a:r>
            <a:r>
              <a:rPr lang="en-US" dirty="0">
                <a:solidFill>
                  <a:schemeClr val="tx1"/>
                </a:solidFill>
              </a:rPr>
              <a:t> -&gt; </a:t>
            </a:r>
            <a:r>
              <a:rPr lang="en-US" dirty="0" err="1">
                <a:solidFill>
                  <a:schemeClr val="tx1"/>
                </a:solidFill>
              </a:rPr>
              <a:t>ttd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perwakilan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Jika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pelanggaran</a:t>
            </a:r>
            <a:r>
              <a:rPr lang="en-US" dirty="0">
                <a:solidFill>
                  <a:schemeClr val="tx1"/>
                </a:solidFill>
              </a:rPr>
              <a:t> -&gt; </a:t>
            </a:r>
            <a:r>
              <a:rPr lang="en-US" dirty="0" err="1">
                <a:solidFill>
                  <a:schemeClr val="tx1"/>
                </a:solidFill>
              </a:rPr>
              <a:t>sesuai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prosedur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penindakan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Jika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tdk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pelanggaran</a:t>
            </a:r>
            <a:r>
              <a:rPr lang="en-US" dirty="0">
                <a:solidFill>
                  <a:schemeClr val="tx1"/>
                </a:solidFill>
              </a:rPr>
              <a:t> -&gt; </a:t>
            </a:r>
            <a:r>
              <a:rPr lang="en-US" dirty="0" err="1">
                <a:solidFill>
                  <a:schemeClr val="tx1"/>
                </a:solidFill>
              </a:rPr>
              <a:t>lanjutkan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Melaporkan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kepada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Kasi</a:t>
            </a:r>
            <a:r>
              <a:rPr lang="en-US" dirty="0">
                <a:solidFill>
                  <a:schemeClr val="tx1"/>
                </a:solidFill>
              </a:rPr>
              <a:t> P2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93371" y="5383717"/>
            <a:ext cx="914400" cy="469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>
                <a:solidFill>
                  <a:schemeClr val="tx1"/>
                </a:solidFill>
              </a:rPr>
              <a:t>KASI P2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24029" y="5846619"/>
            <a:ext cx="10833632" cy="624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endParaRPr lang="sv-SE" dirty="0"/>
          </a:p>
          <a:p>
            <a:endParaRPr lang="sv-SE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Menerima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laporan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hasil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pelaksanaan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pemeriksaan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menyerahkannya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kepada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staf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seksi</a:t>
            </a:r>
            <a:r>
              <a:rPr lang="en-US" dirty="0">
                <a:solidFill>
                  <a:schemeClr val="tx1"/>
                </a:solidFill>
              </a:rPr>
              <a:t> P2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ditatausahakan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131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2165684" y="365126"/>
            <a:ext cx="651630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ADMINISTRASI PELAPORAN</a:t>
            </a:r>
          </a:p>
        </p:txBody>
      </p:sp>
      <p:sp>
        <p:nvSpPr>
          <p:cNvPr id="8" name="Rectangle 7"/>
          <p:cNvSpPr/>
          <p:nvPr/>
        </p:nvSpPr>
        <p:spPr>
          <a:xfrm>
            <a:off x="1689684" y="1750936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Mengacu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b="1" dirty="0" err="1"/>
              <a:t>Peraturan</a:t>
            </a:r>
            <a:r>
              <a:rPr lang="en-US" b="1" dirty="0"/>
              <a:t> </a:t>
            </a:r>
            <a:r>
              <a:rPr lang="en-US" b="1" dirty="0" err="1"/>
              <a:t>Direktur</a:t>
            </a:r>
            <a:r>
              <a:rPr lang="en-US" b="1" dirty="0"/>
              <a:t> </a:t>
            </a:r>
            <a:r>
              <a:rPr lang="en-US" b="1" dirty="0" err="1"/>
              <a:t>Jenderal</a:t>
            </a:r>
            <a:r>
              <a:rPr lang="en-US" b="1" dirty="0"/>
              <a:t> Bea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Cukai</a:t>
            </a:r>
            <a:r>
              <a:rPr lang="en-US" b="1" dirty="0"/>
              <a:t> </a:t>
            </a:r>
            <a:r>
              <a:rPr lang="en-US" b="1" dirty="0" err="1"/>
              <a:t>Nomor</a:t>
            </a:r>
            <a:r>
              <a:rPr lang="en-US" b="1" dirty="0"/>
              <a:t> Per-17/BC/2020 </a:t>
            </a:r>
            <a:r>
              <a:rPr lang="en-US" dirty="0" err="1"/>
              <a:t>tentang</a:t>
            </a:r>
            <a:r>
              <a:rPr lang="en-US" b="1" dirty="0" err="1"/>
              <a:t>Tatalaksana</a:t>
            </a:r>
            <a:r>
              <a:rPr lang="en-US" b="1" dirty="0"/>
              <a:t> </a:t>
            </a:r>
            <a:r>
              <a:rPr lang="en-US" b="1" dirty="0" err="1"/>
              <a:t>Pengawasan</a:t>
            </a:r>
            <a:r>
              <a:rPr lang="en-US" dirty="0"/>
              <a:t>,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kegiatan</a:t>
            </a:r>
            <a:r>
              <a:rPr lang="en-US" dirty="0"/>
              <a:t> </a:t>
            </a:r>
            <a:r>
              <a:rPr lang="en-US" dirty="0" err="1"/>
              <a:t>pengawasan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disertai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administrasi</a:t>
            </a:r>
            <a:r>
              <a:rPr lang="en-US" dirty="0"/>
              <a:t> </a:t>
            </a:r>
            <a:r>
              <a:rPr lang="en-US" dirty="0" err="1"/>
              <a:t>pelaporan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Administrasi</a:t>
            </a:r>
            <a:r>
              <a:rPr lang="en-US" dirty="0"/>
              <a:t> </a:t>
            </a:r>
            <a:r>
              <a:rPr lang="en-US" dirty="0" err="1"/>
              <a:t>pelaporan</a:t>
            </a:r>
            <a:r>
              <a:rPr lang="en-US" dirty="0"/>
              <a:t> </a:t>
            </a:r>
            <a:r>
              <a:rPr lang="en-US" dirty="0" err="1"/>
              <a:t>meliputi</a:t>
            </a:r>
            <a:r>
              <a:rPr lang="en-US" dirty="0"/>
              <a:t> </a:t>
            </a:r>
            <a:r>
              <a:rPr lang="en-US" dirty="0" err="1"/>
              <a:t>pembuatan</a:t>
            </a:r>
            <a:r>
              <a:rPr lang="en-US" dirty="0"/>
              <a:t> :</a:t>
            </a:r>
          </a:p>
          <a:p>
            <a:pPr marL="342900" indent="-342900">
              <a:buAutoNum type="arabicPeriod"/>
            </a:pPr>
            <a:r>
              <a:rPr lang="en-US" b="1" dirty="0" err="1"/>
              <a:t>Surat</a:t>
            </a:r>
            <a:r>
              <a:rPr lang="en-US" b="1" dirty="0"/>
              <a:t> </a:t>
            </a:r>
            <a:r>
              <a:rPr lang="en-US" b="1" dirty="0" err="1"/>
              <a:t>Perintah</a:t>
            </a:r>
            <a:r>
              <a:rPr lang="en-US" b="1" dirty="0"/>
              <a:t> (SPRIN)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b="1" dirty="0" err="1"/>
              <a:t>Berita</a:t>
            </a:r>
            <a:r>
              <a:rPr lang="en-US" b="1" dirty="0"/>
              <a:t> </a:t>
            </a:r>
            <a:r>
              <a:rPr lang="en-US" b="1" dirty="0" err="1"/>
              <a:t>Acara</a:t>
            </a:r>
            <a:r>
              <a:rPr lang="en-US" b="1" dirty="0"/>
              <a:t> </a:t>
            </a:r>
            <a:r>
              <a:rPr lang="en-US" b="1" dirty="0" err="1"/>
              <a:t>Pemeriksaan</a:t>
            </a:r>
            <a:r>
              <a:rPr lang="en-US" b="1" dirty="0"/>
              <a:t> (BAP) </a:t>
            </a:r>
            <a:r>
              <a:rPr lang="en-US" b="1" dirty="0" err="1"/>
              <a:t>dan</a:t>
            </a:r>
            <a:endParaRPr lang="en-US" b="1" dirty="0"/>
          </a:p>
          <a:p>
            <a:pPr marL="342900" indent="-342900">
              <a:buAutoNum type="arabicPeriod"/>
            </a:pPr>
            <a:r>
              <a:rPr lang="en-US" b="1" dirty="0" err="1"/>
              <a:t>Laporan</a:t>
            </a:r>
            <a:r>
              <a:rPr lang="en-US" b="1" dirty="0"/>
              <a:t> </a:t>
            </a:r>
            <a:r>
              <a:rPr lang="en-US" b="1" dirty="0" err="1"/>
              <a:t>Pelaksanaan</a:t>
            </a:r>
            <a:r>
              <a:rPr lang="en-US" b="1" dirty="0"/>
              <a:t> </a:t>
            </a:r>
            <a:r>
              <a:rPr lang="en-US" b="1" dirty="0" err="1"/>
              <a:t>Tugas</a:t>
            </a:r>
            <a:r>
              <a:rPr lang="en-US" b="1" dirty="0"/>
              <a:t> </a:t>
            </a:r>
            <a:r>
              <a:rPr lang="en-US" b="1" dirty="0" err="1"/>
              <a:t>Penindakan</a:t>
            </a:r>
            <a:r>
              <a:rPr lang="en-US" b="1" dirty="0"/>
              <a:t> (LPTP).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111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1463111" y="216291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/>
              <a:t>KONFIGURASI PESAWAT UDARA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66" y="750770"/>
            <a:ext cx="4456497" cy="19976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28" y="2982079"/>
            <a:ext cx="2775236" cy="16567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378" y="2982079"/>
            <a:ext cx="2934538" cy="17171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916" y="2982079"/>
            <a:ext cx="2636601" cy="17545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40" y="4736617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38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043" y="1013008"/>
            <a:ext cx="9319098" cy="439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25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485499" y="657726"/>
            <a:ext cx="9144000" cy="16715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D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GAMBARAN UMUM</a:t>
            </a:r>
            <a:br>
              <a:rPr lang="en-ID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ID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ID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ID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PEMERIKSAAN SARANA PENGANGKUT UDARA / PLANZOEKING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81122" y="2921468"/>
            <a:ext cx="4899259" cy="1573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AutoNum type="arabicPeriod"/>
            </a:pPr>
            <a:r>
              <a:rPr lang="en-ID" dirty="0">
                <a:solidFill>
                  <a:schemeClr val="tx1"/>
                </a:solidFill>
              </a:rPr>
              <a:t>DASAR HUKUM</a:t>
            </a:r>
          </a:p>
          <a:p>
            <a:pPr marL="342900" indent="-342900">
              <a:buAutoNum type="arabicPeriod"/>
            </a:pPr>
            <a:r>
              <a:rPr lang="en-ID" dirty="0">
                <a:solidFill>
                  <a:schemeClr val="tx1"/>
                </a:solidFill>
              </a:rPr>
              <a:t>PENGERTIAN KEPABEANAN</a:t>
            </a:r>
          </a:p>
          <a:p>
            <a:pPr marL="342900" indent="-342900">
              <a:buAutoNum type="arabicPeriod"/>
            </a:pPr>
            <a:r>
              <a:rPr lang="en-ID" dirty="0">
                <a:solidFill>
                  <a:schemeClr val="tx1"/>
                </a:solidFill>
              </a:rPr>
              <a:t>KEWENANGAN</a:t>
            </a:r>
          </a:p>
          <a:p>
            <a:pPr marL="342900" indent="-342900">
              <a:buAutoNum type="arabicPeriod"/>
            </a:pPr>
            <a:r>
              <a:rPr lang="en-ID" dirty="0">
                <a:solidFill>
                  <a:schemeClr val="tx1"/>
                </a:solidFill>
              </a:rPr>
              <a:t>SISTEMATIKA PEMERIKSAAN SARANA PENGANGKUT</a:t>
            </a:r>
          </a:p>
          <a:p>
            <a:pPr marL="342900" indent="-342900">
              <a:buAutoNum type="arabicPeriod"/>
            </a:pPr>
            <a:endParaRPr lang="en-ID" dirty="0"/>
          </a:p>
          <a:p>
            <a:pPr marL="342900" indent="-342900">
              <a:buAutoNum type="arabicPeriod"/>
            </a:pPr>
            <a:endParaRPr lang="en-ID" dirty="0"/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551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2242238" y="2125"/>
            <a:ext cx="6747310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Formulasi</a:t>
            </a:r>
            <a:r>
              <a:rPr lang="en-US" dirty="0"/>
              <a:t> </a:t>
            </a:r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Pesawat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73" y="772779"/>
            <a:ext cx="8533112" cy="5399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69" y="5480254"/>
            <a:ext cx="780398" cy="7803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885" y="4442159"/>
            <a:ext cx="773280" cy="7732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innerShdw blurRad="63500" dist="50800" dir="13500000">
              <a:schemeClr val="accent1">
                <a:lumMod val="75000"/>
                <a:alpha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52233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57" y="413252"/>
            <a:ext cx="8376334" cy="5561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0" y="2339854"/>
            <a:ext cx="1071562" cy="10715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260" y="5676858"/>
            <a:ext cx="773280" cy="77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01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1547938" y="144987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/>
              <a:t>BAHAYANYA </a:t>
            </a:r>
            <a:r>
              <a:rPr lang="en-ID" dirty="0" smtClean="0"/>
              <a:t>ENGINE </a:t>
            </a:r>
            <a:r>
              <a:rPr lang="en-ID" dirty="0"/>
              <a:t>PESAWAT</a:t>
            </a:r>
            <a:endParaRPr lang="en-US" dirty="0"/>
          </a:p>
        </p:txBody>
      </p:sp>
      <p:pic>
        <p:nvPicPr>
          <p:cNvPr id="8" name="MESIN PESAWAT YANG SANGAT BERBAHAY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291" y="933649"/>
            <a:ext cx="10671243" cy="524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1253977" y="136816"/>
            <a:ext cx="9009146" cy="5861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Pemeriksaan</a:t>
            </a:r>
            <a:r>
              <a:rPr lang="en-US" dirty="0"/>
              <a:t> </a:t>
            </a:r>
            <a:r>
              <a:rPr lang="en-US" dirty="0" err="1"/>
              <a:t>Pesawat</a:t>
            </a:r>
            <a:r>
              <a:rPr lang="en-US" dirty="0"/>
              <a:t> Private Jet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509" y="837451"/>
            <a:ext cx="3846573" cy="2425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035" y="799917"/>
            <a:ext cx="2260533" cy="30140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521" y="799917"/>
            <a:ext cx="2240662" cy="2987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977" y="3370479"/>
            <a:ext cx="3905391" cy="29290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250035" y="3909926"/>
            <a:ext cx="3221704" cy="241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87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1359005" y="165454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</a:t>
            </a:r>
            <a:r>
              <a:rPr lang="en-ID" dirty="0" err="1"/>
              <a:t>Belakang</a:t>
            </a:r>
            <a:endParaRPr lang="en-US" dirty="0"/>
          </a:p>
        </p:txBody>
      </p:sp>
      <p:pic>
        <p:nvPicPr>
          <p:cNvPr id="8" name="Picture 310" descr="747 Tissue Tampon closed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5684" y="1227171"/>
            <a:ext cx="6712496" cy="4351338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937301" y="5775778"/>
            <a:ext cx="3046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orbel" panose="020B0503020204020204" pitchFamily="34" charset="0"/>
              </a:rPr>
              <a:t>Tempat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Penyimpanan</a:t>
            </a:r>
            <a:r>
              <a:rPr lang="en-US" dirty="0">
                <a:latin typeface="Corbel" panose="020B0503020204020204" pitchFamily="34" charset="0"/>
              </a:rPr>
              <a:t> di Toilet</a:t>
            </a:r>
            <a:endParaRPr lang="id-ID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39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1193175" y="120350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</a:t>
            </a:r>
            <a:r>
              <a:rPr lang="en-ID" dirty="0" err="1"/>
              <a:t>Belakang</a:t>
            </a:r>
            <a:endParaRPr lang="en-US" dirty="0"/>
          </a:p>
        </p:txBody>
      </p:sp>
      <p:pic>
        <p:nvPicPr>
          <p:cNvPr id="8" name="Picture 3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03" y="1098068"/>
            <a:ext cx="2443270" cy="36000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080" y="1098068"/>
            <a:ext cx="2396141" cy="36000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098" y="1098068"/>
            <a:ext cx="2443270" cy="360000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356101" y="5154604"/>
            <a:ext cx="723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Toilet</a:t>
            </a:r>
            <a:endParaRPr lang="id-ID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253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1501330" y="203375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</a:t>
            </a:r>
            <a:r>
              <a:rPr lang="en-ID" dirty="0" err="1"/>
              <a:t>Belakang</a:t>
            </a:r>
            <a:endParaRPr lang="en-US" dirty="0"/>
          </a:p>
        </p:txBody>
      </p:sp>
      <p:pic>
        <p:nvPicPr>
          <p:cNvPr id="8" name="Picture Placeholder 4" descr="IMG_282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209590" y="1182854"/>
            <a:ext cx="2703512" cy="3349625"/>
          </a:xfrm>
          <a:prstGeom prst="rect">
            <a:avLst/>
          </a:prstGeom>
        </p:spPr>
      </p:pic>
      <p:pic>
        <p:nvPicPr>
          <p:cNvPr id="9" name="Picture Placeholder 4" descr="IMG_286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50934" y="1179407"/>
            <a:ext cx="2703512" cy="335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Placeholder 4" descr="IMG_286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92278" y="1179407"/>
            <a:ext cx="2703512" cy="33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241181" y="5058351"/>
            <a:ext cx="723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Toilet</a:t>
            </a:r>
            <a:endParaRPr lang="id-ID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37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1663665" y="287779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</a:t>
            </a:r>
            <a:r>
              <a:rPr lang="en-ID" dirty="0" err="1"/>
              <a:t>Belakang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867232" y="1098068"/>
            <a:ext cx="6159501" cy="4739614"/>
            <a:chOff x="2411760" y="2618611"/>
            <a:chExt cx="4889500" cy="3762373"/>
          </a:xfrm>
        </p:grpSpPr>
        <p:pic>
          <p:nvPicPr>
            <p:cNvPr id="9" name="Picture 326" descr="747 Toilet"/>
            <p:cNvPicPr>
              <a:picLocks noChangeAspect="1" noChangeArrowheads="1"/>
            </p:cNvPicPr>
            <p:nvPr/>
          </p:nvPicPr>
          <p:blipFill>
            <a:blip r:embed="rId4" cstate="print">
              <a:lum brigh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2996952"/>
              <a:ext cx="4889500" cy="3017838"/>
            </a:xfrm>
            <a:prstGeom prst="rect">
              <a:avLst/>
            </a:prstGeom>
            <a:noFill/>
            <a:ln w="12700">
              <a:solidFill>
                <a:srgbClr val="33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2995960" y="2803277"/>
              <a:ext cx="2628900" cy="800100"/>
              <a:chOff x="2601" y="1697"/>
              <a:chExt cx="4140" cy="1260"/>
            </a:xfrm>
          </p:grpSpPr>
          <p:sp>
            <p:nvSpPr>
              <p:cNvPr id="15" name="Line 5"/>
              <p:cNvSpPr>
                <a:spLocks noChangeShapeType="1"/>
              </p:cNvSpPr>
              <p:nvPr/>
            </p:nvSpPr>
            <p:spPr bwMode="auto">
              <a:xfrm flipH="1">
                <a:off x="5481" y="1697"/>
                <a:ext cx="720" cy="36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Oval 4"/>
              <p:cNvSpPr>
                <a:spLocks noChangeArrowheads="1"/>
              </p:cNvSpPr>
              <p:nvPr/>
            </p:nvSpPr>
            <p:spPr bwMode="auto">
              <a:xfrm>
                <a:off x="2601" y="2057"/>
                <a:ext cx="4140" cy="900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" name="Line 2"/>
            <p:cNvSpPr>
              <a:spLocks noChangeShapeType="1"/>
            </p:cNvSpPr>
            <p:nvPr/>
          </p:nvSpPr>
          <p:spPr bwMode="auto">
            <a:xfrm flipH="1" flipV="1">
              <a:off x="4121498" y="5609977"/>
              <a:ext cx="392112" cy="41275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"/>
            <p:cNvSpPr>
              <a:spLocks noChangeShapeType="1"/>
            </p:cNvSpPr>
            <p:nvPr/>
          </p:nvSpPr>
          <p:spPr bwMode="auto">
            <a:xfrm flipV="1">
              <a:off x="4513610" y="4695577"/>
              <a:ext cx="1550988" cy="132715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79469" y="2618611"/>
              <a:ext cx="1141930" cy="2931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rbel" panose="020B0503020204020204" pitchFamily="34" charset="0"/>
                </a:rPr>
                <a:t>Retaining Lip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701052" y="6087803"/>
              <a:ext cx="2149382" cy="2931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rbel" panose="020B0503020204020204" pitchFamily="34" charset="0"/>
                </a:rPr>
                <a:t>Pull Out Retaining Catches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1163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1424538" y="216291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</a:t>
            </a:r>
            <a:r>
              <a:rPr lang="en-ID" dirty="0" err="1"/>
              <a:t>Belakang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51" y="1210069"/>
            <a:ext cx="3264822" cy="4351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523" y="1208311"/>
            <a:ext cx="3264822" cy="43530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39212" y="5703984"/>
            <a:ext cx="355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Konsumsi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16828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1424539" y="245253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</a:t>
            </a:r>
            <a:r>
              <a:rPr lang="en-ID" dirty="0" err="1"/>
              <a:t>Belakang</a:t>
            </a:r>
            <a:endParaRPr lang="en-US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69" y="1283608"/>
            <a:ext cx="6521911" cy="43513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48088" y="5888651"/>
            <a:ext cx="355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RUANG KONSUMSI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97717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17558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61134" y="94451"/>
            <a:ext cx="3288231" cy="3753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D" sz="20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DASAR HUKUM :</a:t>
            </a:r>
            <a:endPara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2" y="548680"/>
            <a:ext cx="1312197" cy="6317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31779" y="537721"/>
            <a:ext cx="4899259" cy="128978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dirty="0" err="1">
                <a:solidFill>
                  <a:schemeClr val="tx1"/>
                </a:solidFill>
              </a:rPr>
              <a:t>Undang-Undang</a:t>
            </a:r>
            <a:r>
              <a:rPr lang="en-ID" dirty="0">
                <a:solidFill>
                  <a:schemeClr val="tx1"/>
                </a:solidFill>
              </a:rPr>
              <a:t> No. 10 </a:t>
            </a:r>
            <a:r>
              <a:rPr lang="en-ID" dirty="0" err="1">
                <a:solidFill>
                  <a:schemeClr val="tx1"/>
                </a:solidFill>
              </a:rPr>
              <a:t>tahun</a:t>
            </a:r>
            <a:r>
              <a:rPr lang="en-ID" dirty="0">
                <a:solidFill>
                  <a:schemeClr val="tx1"/>
                </a:solidFill>
              </a:rPr>
              <a:t> 1995 </a:t>
            </a:r>
            <a:r>
              <a:rPr lang="en-ID" dirty="0" err="1">
                <a:solidFill>
                  <a:schemeClr val="tx1"/>
                </a:solidFill>
              </a:rPr>
              <a:t>Tentang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Kepabeanan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Sebagaimana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telah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diubah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dengan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Undang-Undang</a:t>
            </a:r>
            <a:r>
              <a:rPr lang="en-ID" dirty="0">
                <a:solidFill>
                  <a:schemeClr val="tx1"/>
                </a:solidFill>
              </a:rPr>
              <a:t> No. 17 </a:t>
            </a:r>
            <a:r>
              <a:rPr lang="en-ID" dirty="0" err="1">
                <a:solidFill>
                  <a:schemeClr val="tx1"/>
                </a:solidFill>
              </a:rPr>
              <a:t>Tahun</a:t>
            </a:r>
            <a:r>
              <a:rPr lang="en-ID" dirty="0">
                <a:solidFill>
                  <a:schemeClr val="tx1"/>
                </a:solidFill>
              </a:rPr>
              <a:t> 2006.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24" y="1876392"/>
            <a:ext cx="1015290" cy="54925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31779" y="1876512"/>
            <a:ext cx="4899259" cy="128978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dirty="0" err="1">
                <a:solidFill>
                  <a:schemeClr val="tx1"/>
                </a:solidFill>
              </a:rPr>
              <a:t>Peraturan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Pemerintah</a:t>
            </a:r>
            <a:r>
              <a:rPr lang="en-ID" dirty="0">
                <a:solidFill>
                  <a:schemeClr val="tx1"/>
                </a:solidFill>
              </a:rPr>
              <a:t> No. 21 </a:t>
            </a:r>
            <a:r>
              <a:rPr lang="en-ID" dirty="0" err="1">
                <a:solidFill>
                  <a:schemeClr val="tx1"/>
                </a:solidFill>
              </a:rPr>
              <a:t>Tahun</a:t>
            </a:r>
            <a:r>
              <a:rPr lang="en-ID" dirty="0">
                <a:solidFill>
                  <a:schemeClr val="tx1"/>
                </a:solidFill>
              </a:rPr>
              <a:t> 1996 </a:t>
            </a:r>
            <a:r>
              <a:rPr lang="en-ID" dirty="0" err="1">
                <a:solidFill>
                  <a:schemeClr val="tx1"/>
                </a:solidFill>
              </a:rPr>
              <a:t>Tentang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Penindakan</a:t>
            </a:r>
            <a:r>
              <a:rPr lang="en-ID" dirty="0">
                <a:solidFill>
                  <a:schemeClr val="tx1"/>
                </a:solidFill>
              </a:rPr>
              <a:t> Di </a:t>
            </a:r>
            <a:r>
              <a:rPr lang="en-ID" dirty="0" err="1">
                <a:solidFill>
                  <a:schemeClr val="tx1"/>
                </a:solidFill>
              </a:rPr>
              <a:t>Bidang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Kepabeanan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1" y="3224927"/>
            <a:ext cx="987513" cy="59250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31779" y="3224927"/>
            <a:ext cx="5356459" cy="128978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dirty="0" err="1">
                <a:solidFill>
                  <a:schemeClr val="tx1"/>
                </a:solidFill>
              </a:rPr>
              <a:t>Peraturan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Menteri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Keuangan</a:t>
            </a:r>
            <a:r>
              <a:rPr lang="en-ID" dirty="0">
                <a:solidFill>
                  <a:schemeClr val="tx1"/>
                </a:solidFill>
              </a:rPr>
              <a:t> No. 203/PMK.04/2017 </a:t>
            </a:r>
            <a:r>
              <a:rPr lang="en-ID" dirty="0" err="1">
                <a:solidFill>
                  <a:schemeClr val="tx1"/>
                </a:solidFill>
              </a:rPr>
              <a:t>Tentang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Ketentuan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Ekspor</a:t>
            </a:r>
            <a:r>
              <a:rPr lang="en-ID" dirty="0">
                <a:solidFill>
                  <a:schemeClr val="tx1"/>
                </a:solidFill>
              </a:rPr>
              <a:t>  </a:t>
            </a:r>
            <a:r>
              <a:rPr lang="en-ID" dirty="0" err="1">
                <a:solidFill>
                  <a:schemeClr val="tx1"/>
                </a:solidFill>
              </a:rPr>
              <a:t>dan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Impor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Barang</a:t>
            </a:r>
            <a:r>
              <a:rPr lang="en-ID" dirty="0">
                <a:solidFill>
                  <a:schemeClr val="tx1"/>
                </a:solidFill>
              </a:rPr>
              <a:t> yang </a:t>
            </a:r>
            <a:r>
              <a:rPr lang="en-ID" dirty="0" err="1">
                <a:solidFill>
                  <a:schemeClr val="tx1"/>
                </a:solidFill>
              </a:rPr>
              <a:t>Dibawa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oleh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Penumpang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dan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Awak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Sarana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Pengangkut</a:t>
            </a:r>
            <a:r>
              <a:rPr lang="en-ID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608" y="3224927"/>
            <a:ext cx="987513" cy="59250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243121" y="3224927"/>
            <a:ext cx="3592731" cy="2636196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dirty="0" err="1">
                <a:solidFill>
                  <a:schemeClr val="tx1"/>
                </a:solidFill>
              </a:rPr>
              <a:t>Peraturan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Menteri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Keuangan</a:t>
            </a:r>
            <a:r>
              <a:rPr lang="en-ID" dirty="0">
                <a:solidFill>
                  <a:schemeClr val="tx1"/>
                </a:solidFill>
              </a:rPr>
              <a:t> No. 158/PMK.04/2017 </a:t>
            </a:r>
            <a:r>
              <a:rPr lang="en-ID" dirty="0" err="1">
                <a:solidFill>
                  <a:schemeClr val="tx1"/>
                </a:solidFill>
              </a:rPr>
              <a:t>Tentang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Tatalaksana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Penyerahan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Pemberitahuan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Rencana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Kedatangan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Sarana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Pengangkut</a:t>
            </a:r>
            <a:r>
              <a:rPr lang="en-ID" dirty="0">
                <a:solidFill>
                  <a:schemeClr val="tx1"/>
                </a:solidFill>
              </a:rPr>
              <a:t>, </a:t>
            </a:r>
            <a:r>
              <a:rPr lang="en-ID" dirty="0" err="1">
                <a:solidFill>
                  <a:schemeClr val="tx1"/>
                </a:solidFill>
              </a:rPr>
              <a:t>Manifes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Kedatangan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Sarana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Pengangkut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dan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Manifes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Keberangkatan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Sarana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Pengangkut</a:t>
            </a:r>
            <a:r>
              <a:rPr lang="en-ID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2" y="4639982"/>
            <a:ext cx="1117247" cy="74347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711614" y="4658108"/>
            <a:ext cx="5356459" cy="17838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Perdirjend</a:t>
            </a:r>
            <a:r>
              <a:rPr lang="en-US" dirty="0">
                <a:solidFill>
                  <a:schemeClr val="tx1"/>
                </a:solidFill>
              </a:rPr>
              <a:t> BC : P-17/BC/2020 </a:t>
            </a:r>
            <a:r>
              <a:rPr lang="en-US" dirty="0" err="1">
                <a:solidFill>
                  <a:schemeClr val="tx1"/>
                </a:solidFill>
              </a:rPr>
              <a:t>pasal</a:t>
            </a:r>
            <a:r>
              <a:rPr lang="en-US" dirty="0">
                <a:solidFill>
                  <a:schemeClr val="tx1"/>
                </a:solidFill>
              </a:rPr>
              <a:t> 43 </a:t>
            </a:r>
            <a:r>
              <a:rPr lang="en-US" dirty="0" err="1">
                <a:solidFill>
                  <a:schemeClr val="tx1"/>
                </a:solidFill>
              </a:rPr>
              <a:t>ayat</a:t>
            </a:r>
            <a:r>
              <a:rPr lang="en-US" dirty="0">
                <a:solidFill>
                  <a:schemeClr val="tx1"/>
                </a:solidFill>
              </a:rPr>
              <a:t> (1) </a:t>
            </a:r>
            <a:r>
              <a:rPr lang="en-US" dirty="0" err="1">
                <a:solidFill>
                  <a:schemeClr val="tx1"/>
                </a:solidFill>
              </a:rPr>
              <a:t>tentang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Pemeriksaan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sarana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pengangkut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dilaksanakan</a:t>
            </a:r>
            <a:r>
              <a:rPr lang="en-US" dirty="0">
                <a:solidFill>
                  <a:schemeClr val="tx1"/>
                </a:solidFill>
              </a:rPr>
              <a:t>:  </a:t>
            </a:r>
          </a:p>
          <a:p>
            <a:r>
              <a:rPr lang="en-US" dirty="0" err="1">
                <a:solidFill>
                  <a:schemeClr val="tx1"/>
                </a:solidFill>
              </a:rPr>
              <a:t>terhadap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sarana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pengangkut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dan</a:t>
            </a:r>
            <a:r>
              <a:rPr lang="en-US" b="1" dirty="0">
                <a:solidFill>
                  <a:schemeClr val="tx1"/>
                </a:solidFill>
              </a:rPr>
              <a:t>/</a:t>
            </a:r>
            <a:r>
              <a:rPr lang="en-US" b="1" dirty="0" err="1">
                <a:solidFill>
                  <a:schemeClr val="tx1"/>
                </a:solidFill>
              </a:rPr>
              <a:t>atau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barang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yg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berada</a:t>
            </a:r>
            <a:r>
              <a:rPr lang="en-US" b="1" dirty="0">
                <a:solidFill>
                  <a:schemeClr val="tx1"/>
                </a:solidFill>
              </a:rPr>
              <a:t> di </a:t>
            </a:r>
            <a:r>
              <a:rPr lang="en-US" b="1" dirty="0" err="1">
                <a:solidFill>
                  <a:schemeClr val="tx1"/>
                </a:solidFill>
              </a:rPr>
              <a:t>atasnya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saat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1" dirty="0" err="1">
                <a:solidFill>
                  <a:schemeClr val="tx1"/>
                </a:solidFill>
              </a:rPr>
              <a:t>Kedatangan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b="1" dirty="0" err="1">
                <a:solidFill>
                  <a:schemeClr val="tx1"/>
                </a:solidFill>
              </a:rPr>
              <a:t>pengangkutan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keberangkatan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38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2165684" y="365126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</a:t>
            </a:r>
            <a:r>
              <a:rPr lang="en-ID" dirty="0" err="1"/>
              <a:t>Belakang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2"/>
          <a:stretch/>
        </p:blipFill>
        <p:spPr>
          <a:xfrm>
            <a:off x="2399699" y="1420561"/>
            <a:ext cx="4735235" cy="2844743"/>
          </a:xfrm>
          <a:prstGeom prst="rect">
            <a:avLst/>
          </a:prstGeom>
        </p:spPr>
      </p:pic>
      <p:pic>
        <p:nvPicPr>
          <p:cNvPr id="9" name="Picture 340" descr="food c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0"/>
          <a:stretch>
            <a:fillRect/>
          </a:stretch>
        </p:blipFill>
        <p:spPr bwMode="auto">
          <a:xfrm>
            <a:off x="7247928" y="1420561"/>
            <a:ext cx="2857500" cy="424434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ent Arrow 9"/>
          <p:cNvSpPr/>
          <p:nvPr/>
        </p:nvSpPr>
        <p:spPr>
          <a:xfrm flipV="1">
            <a:off x="4097307" y="3758758"/>
            <a:ext cx="4078514" cy="1024301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9709" y="5295569"/>
            <a:ext cx="355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/>
              <a:t>Kereta</a:t>
            </a:r>
            <a:r>
              <a:rPr lang="en-ID" dirty="0"/>
              <a:t> </a:t>
            </a:r>
            <a:r>
              <a:rPr lang="en-ID" dirty="0" err="1"/>
              <a:t>Makanan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08202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2165684" y="365126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</a:t>
            </a:r>
            <a:r>
              <a:rPr lang="en-ID" dirty="0" err="1"/>
              <a:t>Belakang</a:t>
            </a:r>
            <a:endParaRPr lang="en-US" dirty="0"/>
          </a:p>
        </p:txBody>
      </p:sp>
      <p:pic>
        <p:nvPicPr>
          <p:cNvPr id="8" name="Picture 3" descr="747 WBA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0"/>
          <a:stretch>
            <a:fillRect/>
          </a:stretch>
        </p:blipFill>
        <p:spPr bwMode="auto">
          <a:xfrm>
            <a:off x="3065570" y="1163734"/>
            <a:ext cx="2756881" cy="3933947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747 WBA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066" y="1163735"/>
            <a:ext cx="2644777" cy="3933947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5528444" y="3648851"/>
            <a:ext cx="1371366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21732" y="5485069"/>
            <a:ext cx="355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/>
              <a:t>Panel Air </a:t>
            </a:r>
            <a:r>
              <a:rPr lang="en-ID" dirty="0" err="1"/>
              <a:t>Panas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05360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2165684" y="365126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/>
              <a:t>Pemeriksaan Bagian Tengah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095" y="1133402"/>
            <a:ext cx="5955030" cy="45113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42610" y="5825289"/>
            <a:ext cx="4225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orbel" panose="020B0503020204020204" pitchFamily="34" charset="0"/>
              </a:rPr>
              <a:t>Ruangan</a:t>
            </a:r>
            <a:r>
              <a:rPr lang="en-US" dirty="0">
                <a:latin typeface="Corbel" panose="020B0503020204020204" pitchFamily="34" charset="0"/>
              </a:rPr>
              <a:t> Areal </a:t>
            </a:r>
            <a:r>
              <a:rPr lang="en-US" dirty="0" err="1">
                <a:latin typeface="Corbel" panose="020B0503020204020204" pitchFamily="34" charset="0"/>
              </a:rPr>
              <a:t>Penumpang</a:t>
            </a:r>
            <a:endParaRPr lang="id-ID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5201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2165684" y="365126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Tengah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312" y="1101044"/>
            <a:ext cx="2031963" cy="24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02" y="1172184"/>
            <a:ext cx="3240000" cy="2159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239" y="3639569"/>
            <a:ext cx="3240000" cy="21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02" y="3642944"/>
            <a:ext cx="3240000" cy="21566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15864" y="5870710"/>
            <a:ext cx="4225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KURSI PENUMPANG</a:t>
            </a:r>
            <a:endParaRPr lang="id-ID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202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2165684" y="365126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Tengah</a:t>
            </a:r>
            <a:endParaRPr lang="en-US" dirty="0"/>
          </a:p>
        </p:txBody>
      </p:sp>
      <p:pic>
        <p:nvPicPr>
          <p:cNvPr id="8" name="Picture Placeholder 4" descr="IMG_285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165684" y="1380064"/>
            <a:ext cx="3520440" cy="3653444"/>
          </a:xfrm>
          <a:prstGeom prst="rect">
            <a:avLst/>
          </a:prstGeom>
        </p:spPr>
      </p:pic>
      <p:pic>
        <p:nvPicPr>
          <p:cNvPr id="9" name="Picture Placeholder 4" descr="IMG_287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5310" y="1380064"/>
            <a:ext cx="4160837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713846" y="5249837"/>
            <a:ext cx="4225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orbel" panose="020B0503020204020204" pitchFamily="34" charset="0"/>
              </a:rPr>
              <a:t>Tempat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Bagasi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Penumpang</a:t>
            </a:r>
            <a:endParaRPr lang="id-ID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733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2165684" y="365126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Tengah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673" y="1029903"/>
            <a:ext cx="6429874" cy="48224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15864" y="5975847"/>
            <a:ext cx="4225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i="1" dirty="0" err="1">
                <a:latin typeface="Corbel" panose="020B0503020204020204" pitchFamily="34" charset="0"/>
              </a:rPr>
              <a:t>Kalo</a:t>
            </a:r>
            <a:r>
              <a:rPr lang="en-ID" i="1" dirty="0">
                <a:latin typeface="Corbel" panose="020B0503020204020204" pitchFamily="34" charset="0"/>
              </a:rPr>
              <a:t> </a:t>
            </a:r>
            <a:r>
              <a:rPr lang="en-ID" i="1" dirty="0" err="1">
                <a:latin typeface="Corbel" panose="020B0503020204020204" pitchFamily="34" charset="0"/>
              </a:rPr>
              <a:t>ini</a:t>
            </a:r>
            <a:r>
              <a:rPr lang="en-ID" i="1" dirty="0">
                <a:latin typeface="Corbel" panose="020B0503020204020204" pitchFamily="34" charset="0"/>
              </a:rPr>
              <a:t> </a:t>
            </a:r>
            <a:r>
              <a:rPr lang="en-ID" i="1" dirty="0" err="1">
                <a:latin typeface="Corbel" panose="020B0503020204020204" pitchFamily="34" charset="0"/>
              </a:rPr>
              <a:t>periksa</a:t>
            </a:r>
            <a:r>
              <a:rPr lang="en-ID" i="1" dirty="0">
                <a:latin typeface="Corbel" panose="020B0503020204020204" pitchFamily="34" charset="0"/>
              </a:rPr>
              <a:t> </a:t>
            </a:r>
            <a:r>
              <a:rPr lang="en-ID" i="1" dirty="0" err="1">
                <a:latin typeface="Corbel" panose="020B0503020204020204" pitchFamily="34" charset="0"/>
              </a:rPr>
              <a:t>tidak</a:t>
            </a:r>
            <a:r>
              <a:rPr lang="en-ID" i="1" dirty="0">
                <a:latin typeface="Corbel" panose="020B0503020204020204" pitchFamily="34" charset="0"/>
              </a:rPr>
              <a:t> ??</a:t>
            </a:r>
            <a:endParaRPr lang="id-ID" i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242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1591897" y="211903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Tengah</a:t>
            </a:r>
            <a:endParaRPr lang="en-US" dirty="0"/>
          </a:p>
        </p:txBody>
      </p:sp>
      <p:pic>
        <p:nvPicPr>
          <p:cNvPr id="8" name="Picture 3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8945" y="1043969"/>
            <a:ext cx="7291756" cy="4263231"/>
          </a:xfrm>
          <a:prstGeom prst="rect">
            <a:avLst/>
          </a:prstGeom>
          <a:solidFill>
            <a:srgbClr val="333399"/>
          </a:solidFill>
          <a:ln w="9525">
            <a:solidFill>
              <a:srgbClr val="333399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388091" y="5474489"/>
            <a:ext cx="4225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>
                <a:latin typeface="Corbel" panose="020B0503020204020204" pitchFamily="34" charset="0"/>
              </a:rPr>
              <a:t>Exit Panel</a:t>
            </a:r>
            <a:endParaRPr lang="id-ID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713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1547938" y="334514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Tengah</a:t>
            </a:r>
            <a:endParaRPr lang="en-US" dirty="0"/>
          </a:p>
        </p:txBody>
      </p:sp>
      <p:pic>
        <p:nvPicPr>
          <p:cNvPr id="8" name="Picture 344" descr="747 Coat Stowag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993" y="1098068"/>
            <a:ext cx="3257709" cy="4343612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49591" y="5540457"/>
            <a:ext cx="4225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>
                <a:latin typeface="Corbel" panose="020B0503020204020204" pitchFamily="34" charset="0"/>
              </a:rPr>
              <a:t>Locker</a:t>
            </a:r>
            <a:endParaRPr lang="id-ID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11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1547938" y="98729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</a:t>
            </a:r>
            <a:r>
              <a:rPr lang="en-ID" dirty="0" err="1"/>
              <a:t>Depan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09" y="857291"/>
            <a:ext cx="6570766" cy="43513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88264" y="560885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Rang control </a:t>
            </a:r>
            <a:r>
              <a:rPr lang="en-US" dirty="0" err="1">
                <a:latin typeface="Corbel" panose="020B0503020204020204" pitchFamily="34" charset="0"/>
              </a:rPr>
              <a:t>Penerbangan</a:t>
            </a:r>
            <a:endParaRPr lang="id-ID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414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1547938" y="146236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</a:t>
            </a:r>
            <a:r>
              <a:rPr lang="en-ID" dirty="0" err="1"/>
              <a:t>Depan</a:t>
            </a:r>
            <a:endParaRPr lang="en-US" dirty="0"/>
          </a:p>
        </p:txBody>
      </p:sp>
      <p:pic>
        <p:nvPicPr>
          <p:cNvPr id="8" name="Picture Placeholder 4" descr="IMG_286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7959" y="1289184"/>
            <a:ext cx="3947191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Placeholder 8" descr="IMG_2858.JPG"/>
          <p:cNvPicPr>
            <a:picLocks noChangeAspect="1"/>
          </p:cNvPicPr>
          <p:nvPr/>
        </p:nvPicPr>
        <p:blipFill>
          <a:blip r:embed="rId5" cstate="print"/>
          <a:srcRect t="-76" r="25723"/>
          <a:stretch>
            <a:fillRect/>
          </a:stretch>
        </p:blipFill>
        <p:spPr>
          <a:xfrm>
            <a:off x="5816636" y="1289184"/>
            <a:ext cx="3947191" cy="4038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1153" y="562128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orbel" panose="020B0503020204020204" pitchFamily="34" charset="0"/>
              </a:rPr>
              <a:t>Ruang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Kontrol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Penerbangan</a:t>
            </a:r>
            <a:endParaRPr lang="id-ID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636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353201" y="96058"/>
            <a:ext cx="4164130" cy="40426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D" sz="20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DASAR KETENTUAN PEMERIKSAAN </a:t>
            </a:r>
            <a:r>
              <a:rPr lang="en-ID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0020" y="822489"/>
            <a:ext cx="3455246" cy="792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</a:rPr>
              <a:t>KEWENANGAN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92791" y="2095445"/>
            <a:ext cx="5442635" cy="1491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pemenuhan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kewajiban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pabean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berdasarkan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undang-undang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Pejabat</a:t>
            </a:r>
            <a:r>
              <a:rPr lang="en-US" b="1" dirty="0">
                <a:solidFill>
                  <a:schemeClr val="tx1"/>
                </a:solidFill>
              </a:rPr>
              <a:t> Bea Dan </a:t>
            </a:r>
            <a:r>
              <a:rPr lang="en-US" b="1" dirty="0" err="1">
                <a:solidFill>
                  <a:schemeClr val="tx1"/>
                </a:solidFill>
              </a:rPr>
              <a:t>Cukai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berwenang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MENGHENTIKAN DAN MEMERIKSA </a:t>
            </a:r>
            <a:r>
              <a:rPr lang="en-US" dirty="0" err="1">
                <a:solidFill>
                  <a:schemeClr val="tx1"/>
                </a:solidFill>
              </a:rPr>
              <a:t>sarana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pengangkut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serta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barang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diatasnya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68816" y="2105589"/>
            <a:ext cx="4038831" cy="1230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dirty="0" err="1">
                <a:solidFill>
                  <a:srgbClr val="FF0000"/>
                </a:solidFill>
              </a:rPr>
              <a:t>Pasal</a:t>
            </a:r>
            <a:r>
              <a:rPr lang="en-ID" dirty="0">
                <a:solidFill>
                  <a:srgbClr val="FF0000"/>
                </a:solidFill>
              </a:rPr>
              <a:t> 90 </a:t>
            </a:r>
            <a:r>
              <a:rPr lang="en-ID" dirty="0" err="1">
                <a:solidFill>
                  <a:srgbClr val="FF0000"/>
                </a:solidFill>
              </a:rPr>
              <a:t>ayat</a:t>
            </a:r>
            <a:r>
              <a:rPr lang="en-ID" dirty="0">
                <a:solidFill>
                  <a:srgbClr val="FF0000"/>
                </a:solidFill>
              </a:rPr>
              <a:t> (1)</a:t>
            </a:r>
          </a:p>
          <a:p>
            <a:r>
              <a:rPr lang="en-ID" dirty="0">
                <a:solidFill>
                  <a:srgbClr val="FF0000"/>
                </a:solidFill>
              </a:rPr>
              <a:t>UU RI No 17 </a:t>
            </a:r>
            <a:r>
              <a:rPr lang="en-ID" dirty="0" err="1">
                <a:solidFill>
                  <a:srgbClr val="FF0000"/>
                </a:solidFill>
              </a:rPr>
              <a:t>tahun</a:t>
            </a:r>
            <a:r>
              <a:rPr lang="en-ID" dirty="0">
                <a:solidFill>
                  <a:srgbClr val="FF0000"/>
                </a:solidFill>
              </a:rPr>
              <a:t> 2006 </a:t>
            </a:r>
            <a:r>
              <a:rPr lang="en-ID" dirty="0" err="1">
                <a:solidFill>
                  <a:srgbClr val="FF0000"/>
                </a:solidFill>
              </a:rPr>
              <a:t>tentang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perubahan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atas</a:t>
            </a:r>
            <a:r>
              <a:rPr lang="en-ID" dirty="0">
                <a:solidFill>
                  <a:srgbClr val="FF0000"/>
                </a:solidFill>
              </a:rPr>
              <a:t> UU no 10 </a:t>
            </a:r>
            <a:r>
              <a:rPr lang="en-ID" dirty="0" err="1">
                <a:solidFill>
                  <a:srgbClr val="FF0000"/>
                </a:solidFill>
              </a:rPr>
              <a:t>tahun</a:t>
            </a:r>
            <a:r>
              <a:rPr lang="en-ID" dirty="0">
                <a:solidFill>
                  <a:srgbClr val="FF0000"/>
                </a:solidFill>
              </a:rPr>
              <a:t> 1995 </a:t>
            </a:r>
            <a:r>
              <a:rPr lang="en-ID" dirty="0" err="1">
                <a:solidFill>
                  <a:srgbClr val="FF0000"/>
                </a:solidFill>
              </a:rPr>
              <a:t>tentang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Kepabeanan</a:t>
            </a:r>
            <a:r>
              <a:rPr lang="en-ID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791249" y="2738388"/>
            <a:ext cx="7775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892791" y="4114800"/>
            <a:ext cx="6413811" cy="1562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</a:rPr>
              <a:t>Bertujuan</a:t>
            </a:r>
            <a:r>
              <a:rPr lang="en-US" dirty="0">
                <a:solidFill>
                  <a:schemeClr val="tx1"/>
                </a:solidFill>
              </a:rPr>
              <a:t> :</a:t>
            </a:r>
          </a:p>
          <a:p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pengawasan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dipatuhinya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peraturan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perundang-undangan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pelaksanaannya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dibebankan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kepada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DJBC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DILAKUKAN SECARA SELEKTIF.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65146" y="4280937"/>
            <a:ext cx="3343162" cy="1230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dirty="0" err="1">
                <a:solidFill>
                  <a:srgbClr val="FF0000"/>
                </a:solidFill>
              </a:rPr>
              <a:t>Pasal</a:t>
            </a:r>
            <a:r>
              <a:rPr lang="en-ID" dirty="0">
                <a:solidFill>
                  <a:srgbClr val="FF0000"/>
                </a:solidFill>
              </a:rPr>
              <a:t> 3 </a:t>
            </a:r>
            <a:r>
              <a:rPr lang="en-ID" dirty="0" err="1">
                <a:solidFill>
                  <a:srgbClr val="FF0000"/>
                </a:solidFill>
              </a:rPr>
              <a:t>ayat</a:t>
            </a:r>
            <a:r>
              <a:rPr lang="en-ID" dirty="0">
                <a:solidFill>
                  <a:srgbClr val="FF0000"/>
                </a:solidFill>
              </a:rPr>
              <a:t> (3)</a:t>
            </a:r>
          </a:p>
          <a:p>
            <a:r>
              <a:rPr lang="en-ID" dirty="0">
                <a:solidFill>
                  <a:srgbClr val="FF0000"/>
                </a:solidFill>
              </a:rPr>
              <a:t>UU RI No 17 </a:t>
            </a:r>
            <a:r>
              <a:rPr lang="en-ID" dirty="0" err="1">
                <a:solidFill>
                  <a:srgbClr val="FF0000"/>
                </a:solidFill>
              </a:rPr>
              <a:t>tahun</a:t>
            </a:r>
            <a:r>
              <a:rPr lang="en-ID" dirty="0">
                <a:solidFill>
                  <a:srgbClr val="FF0000"/>
                </a:solidFill>
              </a:rPr>
              <a:t> 2006 </a:t>
            </a:r>
            <a:r>
              <a:rPr lang="en-ID" dirty="0" err="1">
                <a:solidFill>
                  <a:srgbClr val="FF0000"/>
                </a:solidFill>
              </a:rPr>
              <a:t>tentang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perubahan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atas</a:t>
            </a:r>
            <a:r>
              <a:rPr lang="en-ID" dirty="0">
                <a:solidFill>
                  <a:srgbClr val="FF0000"/>
                </a:solidFill>
              </a:rPr>
              <a:t> UU no 10 </a:t>
            </a:r>
            <a:r>
              <a:rPr lang="en-ID" dirty="0" err="1">
                <a:solidFill>
                  <a:srgbClr val="FF0000"/>
                </a:solidFill>
              </a:rPr>
              <a:t>tahun</a:t>
            </a:r>
            <a:r>
              <a:rPr lang="en-ID" dirty="0">
                <a:solidFill>
                  <a:srgbClr val="FF0000"/>
                </a:solidFill>
              </a:rPr>
              <a:t> 1995 </a:t>
            </a:r>
            <a:r>
              <a:rPr lang="en-ID" dirty="0" err="1">
                <a:solidFill>
                  <a:srgbClr val="FF0000"/>
                </a:solidFill>
              </a:rPr>
              <a:t>tentang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Kepabeanan</a:t>
            </a:r>
            <a:r>
              <a:rPr lang="en-ID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8306602" y="4896053"/>
            <a:ext cx="25854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1" y="657726"/>
            <a:ext cx="1521770" cy="9907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2" y="2720705"/>
            <a:ext cx="1398805" cy="185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874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1308872" y="291560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</a:t>
            </a:r>
            <a:r>
              <a:rPr lang="en-ID" dirty="0" err="1"/>
              <a:t>Luar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52" y="1047263"/>
            <a:ext cx="2805033" cy="1719469"/>
          </a:xfrm>
          <a:prstGeom prst="rect">
            <a:avLst/>
          </a:prstGeom>
        </p:spPr>
      </p:pic>
      <p:pic>
        <p:nvPicPr>
          <p:cNvPr id="9" name="Picture 397" descr="Bag Ho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915" y="2987674"/>
            <a:ext cx="2700338" cy="2203450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88" descr="747 FWD cargo look re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428" y="3020507"/>
            <a:ext cx="2700338" cy="2203450"/>
          </a:xfrm>
          <a:prstGeom prst="rect">
            <a:avLst/>
          </a:prstGeom>
          <a:solidFill>
            <a:srgbClr val="333399"/>
          </a:solidFill>
          <a:ln w="9525">
            <a:solidFill>
              <a:srgbClr val="333399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74268" y="54900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>
                <a:latin typeface="Corbel" panose="020B0503020204020204" pitchFamily="34" charset="0"/>
              </a:rPr>
              <a:t>Tempat</a:t>
            </a:r>
            <a:r>
              <a:rPr lang="en-ID" dirty="0">
                <a:latin typeface="Corbel" panose="020B0503020204020204" pitchFamily="34" charset="0"/>
              </a:rPr>
              <a:t> </a:t>
            </a:r>
            <a:r>
              <a:rPr lang="en-ID" dirty="0" err="1">
                <a:latin typeface="Corbel" panose="020B0503020204020204" pitchFamily="34" charset="0"/>
              </a:rPr>
              <a:t>Pengeluaran</a:t>
            </a:r>
            <a:r>
              <a:rPr lang="en-ID" dirty="0">
                <a:latin typeface="Corbel" panose="020B0503020204020204" pitchFamily="34" charset="0"/>
              </a:rPr>
              <a:t> Cargo</a:t>
            </a:r>
            <a:endParaRPr lang="id-ID" dirty="0">
              <a:latin typeface="Corbel" panose="020B0503020204020204" pitchFamily="34" charset="0"/>
            </a:endParaRPr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 flipH="1">
            <a:off x="3205209" y="1751797"/>
            <a:ext cx="2553313" cy="1520791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 flipH="1" flipV="1">
            <a:off x="5826591" y="1824311"/>
            <a:ext cx="824502" cy="191991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434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1308872" y="291560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</a:t>
            </a:r>
            <a:r>
              <a:rPr lang="en-ID" dirty="0" err="1"/>
              <a:t>Luar</a:t>
            </a:r>
            <a:endParaRPr lang="en-US" dirty="0"/>
          </a:p>
        </p:txBody>
      </p:sp>
      <p:pic>
        <p:nvPicPr>
          <p:cNvPr id="8" name="Picture Placeholder 4" descr="IMG_283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285098" y="1098067"/>
            <a:ext cx="4006735" cy="3961015"/>
          </a:xfrm>
          <a:prstGeom prst="rect">
            <a:avLst/>
          </a:prstGeom>
        </p:spPr>
      </p:pic>
      <p:pic>
        <p:nvPicPr>
          <p:cNvPr id="9" name="Picture Placeholder 4" descr="IMG_283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70086" y="1098068"/>
            <a:ext cx="4006735" cy="396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87468" y="544852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>
                <a:latin typeface="Corbel" panose="020B0503020204020204" pitchFamily="34" charset="0"/>
              </a:rPr>
              <a:t>Tempat</a:t>
            </a:r>
            <a:r>
              <a:rPr lang="en-ID" dirty="0">
                <a:latin typeface="Corbel" panose="020B0503020204020204" pitchFamily="34" charset="0"/>
              </a:rPr>
              <a:t> Cargo</a:t>
            </a:r>
            <a:endParaRPr lang="id-ID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2044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1308872" y="291560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</a:t>
            </a:r>
            <a:r>
              <a:rPr lang="en-ID" dirty="0" err="1"/>
              <a:t>Luar</a:t>
            </a:r>
            <a:endParaRPr lang="en-US" dirty="0"/>
          </a:p>
        </p:txBody>
      </p:sp>
      <p:pic>
        <p:nvPicPr>
          <p:cNvPr id="8" name="Picture Placeholder 4" descr="IMG_28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802" y="1098068"/>
            <a:ext cx="5486400" cy="43392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0396" y="566459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LANDING GEAR WHEEL</a:t>
            </a:r>
            <a:endParaRPr lang="id-ID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4821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1308872" y="291560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</a:t>
            </a:r>
            <a:r>
              <a:rPr lang="en-ID" dirty="0" err="1"/>
              <a:t>Luar</a:t>
            </a:r>
            <a:endParaRPr lang="en-US" dirty="0"/>
          </a:p>
        </p:txBody>
      </p:sp>
      <p:pic>
        <p:nvPicPr>
          <p:cNvPr id="8" name="Picture Placeholder 4" descr="IMG_283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767915" y="1163735"/>
            <a:ext cx="3354185" cy="3167149"/>
          </a:xfrm>
          <a:prstGeom prst="rect">
            <a:avLst/>
          </a:prstGeom>
        </p:spPr>
      </p:pic>
      <p:pic>
        <p:nvPicPr>
          <p:cNvPr id="9" name="Picture Placeholder 4" descr="IMG_283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1798" y="1163735"/>
            <a:ext cx="3354185" cy="316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83183" y="467319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>
                <a:latin typeface="Corbel" panose="020B0503020204020204" pitchFamily="34" charset="0"/>
              </a:rPr>
              <a:t>Bagian</a:t>
            </a:r>
            <a:r>
              <a:rPr lang="en-ID" dirty="0">
                <a:latin typeface="Corbel" panose="020B0503020204020204" pitchFamily="34" charset="0"/>
              </a:rPr>
              <a:t> </a:t>
            </a:r>
            <a:r>
              <a:rPr lang="en-ID" dirty="0" err="1">
                <a:latin typeface="Corbel" panose="020B0503020204020204" pitchFamily="34" charset="0"/>
              </a:rPr>
              <a:t>Ekor</a:t>
            </a:r>
            <a:endParaRPr lang="id-ID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4994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1308872" y="291560"/>
            <a:ext cx="8325853" cy="664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dirty="0" err="1"/>
              <a:t>Pemeriksaan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</a:t>
            </a:r>
            <a:r>
              <a:rPr lang="en-ID" dirty="0" err="1"/>
              <a:t>Luar</a:t>
            </a:r>
            <a:endParaRPr lang="en-US" dirty="0"/>
          </a:p>
        </p:txBody>
      </p:sp>
      <p:pic>
        <p:nvPicPr>
          <p:cNvPr id="8" name="Picture Placeholder 4" descr="IMG_282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107629" y="956337"/>
            <a:ext cx="4320041" cy="43985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643" y="556232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dirty="0" err="1">
                <a:latin typeface="Corbel" panose="020B0503020204020204" pitchFamily="34" charset="0"/>
              </a:rPr>
              <a:t>Pengisian</a:t>
            </a:r>
            <a:r>
              <a:rPr lang="en-ID" dirty="0">
                <a:latin typeface="Corbel" panose="020B0503020204020204" pitchFamily="34" charset="0"/>
              </a:rPr>
              <a:t> </a:t>
            </a:r>
            <a:r>
              <a:rPr lang="en-ID" dirty="0" err="1">
                <a:latin typeface="Corbel" panose="020B0503020204020204" pitchFamily="34" charset="0"/>
              </a:rPr>
              <a:t>Bahan</a:t>
            </a:r>
            <a:r>
              <a:rPr lang="en-ID" dirty="0">
                <a:latin typeface="Corbel" panose="020B0503020204020204" pitchFamily="34" charset="0"/>
              </a:rPr>
              <a:t> </a:t>
            </a:r>
            <a:r>
              <a:rPr lang="en-ID" dirty="0" err="1">
                <a:latin typeface="Corbel" panose="020B0503020204020204" pitchFamily="34" charset="0"/>
              </a:rPr>
              <a:t>Bakar</a:t>
            </a:r>
            <a:endParaRPr lang="id-ID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3758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1083293" y="1"/>
            <a:ext cx="8401175" cy="287391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5400" dirty="0" err="1">
                <a:latin typeface="Blackadder ITC" panose="04020505051007020D02" pitchFamily="82" charset="0"/>
              </a:rPr>
              <a:t>Terimakasih</a:t>
            </a:r>
            <a:r>
              <a:rPr lang="en-ID" sz="5400" dirty="0">
                <a:latin typeface="Blackadder ITC" panose="04020505051007020D02" pitchFamily="82" charset="0"/>
              </a:rPr>
              <a:t> </a:t>
            </a:r>
            <a:r>
              <a:rPr lang="en-ID" sz="5400" dirty="0" err="1">
                <a:latin typeface="Blackadder ITC" panose="04020505051007020D02" pitchFamily="82" charset="0"/>
              </a:rPr>
              <a:t>ya</a:t>
            </a:r>
            <a:r>
              <a:rPr lang="en-ID" sz="5400" dirty="0">
                <a:latin typeface="Blackadder ITC" panose="04020505051007020D02" pitchFamily="82" charset="0"/>
              </a:rPr>
              <a:t> </a:t>
            </a:r>
            <a:r>
              <a:rPr lang="en-ID" sz="5400" dirty="0" err="1">
                <a:latin typeface="Blackadder ITC" panose="04020505051007020D02" pitchFamily="82" charset="0"/>
              </a:rPr>
              <a:t>bapak,ibu</a:t>
            </a:r>
            <a:r>
              <a:rPr lang="en-ID" sz="5400" dirty="0">
                <a:latin typeface="Blackadder ITC" panose="04020505051007020D02" pitchFamily="82" charset="0"/>
              </a:rPr>
              <a:t> , </a:t>
            </a:r>
            <a:r>
              <a:rPr lang="en-ID" sz="5400" dirty="0" err="1">
                <a:latin typeface="Blackadder ITC" panose="04020505051007020D02" pitchFamily="82" charset="0"/>
              </a:rPr>
              <a:t>abang-abang</a:t>
            </a:r>
            <a:r>
              <a:rPr lang="en-ID" sz="5400" dirty="0">
                <a:latin typeface="Blackadder ITC" panose="04020505051007020D02" pitchFamily="82" charset="0"/>
              </a:rPr>
              <a:t> </a:t>
            </a:r>
            <a:r>
              <a:rPr lang="en-ID" sz="5400" dirty="0" err="1">
                <a:latin typeface="Blackadder ITC" panose="04020505051007020D02" pitchFamily="82" charset="0"/>
              </a:rPr>
              <a:t>semua</a:t>
            </a:r>
            <a:r>
              <a:rPr lang="en-ID" sz="5400" dirty="0">
                <a:latin typeface="Blackadder ITC" panose="04020505051007020D02" pitchFamily="82" charset="0"/>
              </a:rPr>
              <a:t>……..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640" y="2527404"/>
            <a:ext cx="2753254" cy="19510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94" y="2527404"/>
            <a:ext cx="3228539" cy="380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24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353201" y="96058"/>
            <a:ext cx="4164130" cy="40426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D" sz="20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DASAR KETENTUAN PEMERIKSAAN :</a:t>
            </a:r>
            <a:endPara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0020" y="756883"/>
            <a:ext cx="3455246" cy="792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FF0000"/>
                </a:solidFill>
              </a:rPr>
              <a:t>KEWENANGAN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32147" y="1959720"/>
            <a:ext cx="5442635" cy="1241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/>
                </a:solidFill>
              </a:rPr>
              <a:t>Pengangkut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atas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permintaan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pejabat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bea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cukai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wajib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menunjukkan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semua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dokumen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pengangkutan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serta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pemberitahuan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pabean</a:t>
            </a:r>
            <a:r>
              <a:rPr lang="en-US" b="1" dirty="0">
                <a:solidFill>
                  <a:schemeClr val="tx1"/>
                </a:solidFill>
              </a:rPr>
              <a:t> yang </a:t>
            </a:r>
            <a:r>
              <a:rPr lang="en-US" b="1" dirty="0" err="1">
                <a:solidFill>
                  <a:schemeClr val="tx1"/>
                </a:solidFill>
              </a:rPr>
              <a:t>diwajibkan</a:t>
            </a:r>
            <a:r>
              <a:rPr lang="en-US" b="1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0430" y="3787430"/>
            <a:ext cx="6943200" cy="26309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FF0000"/>
                </a:solidFill>
              </a:rPr>
              <a:t>Perdirjend</a:t>
            </a:r>
            <a:r>
              <a:rPr lang="en-US" dirty="0">
                <a:solidFill>
                  <a:srgbClr val="FF0000"/>
                </a:solidFill>
              </a:rPr>
              <a:t> BC : P-17/BC/2020 </a:t>
            </a:r>
            <a:r>
              <a:rPr lang="en-US" dirty="0" err="1">
                <a:solidFill>
                  <a:srgbClr val="FF0000"/>
                </a:solidFill>
              </a:rPr>
              <a:t>pasal</a:t>
            </a:r>
            <a:r>
              <a:rPr lang="en-US" dirty="0">
                <a:solidFill>
                  <a:srgbClr val="FF0000"/>
                </a:solidFill>
              </a:rPr>
              <a:t> 21 </a:t>
            </a:r>
            <a:r>
              <a:rPr lang="en-US" dirty="0" err="1">
                <a:solidFill>
                  <a:srgbClr val="FF0000"/>
                </a:solidFill>
              </a:rPr>
              <a:t>ayat</a:t>
            </a:r>
            <a:r>
              <a:rPr lang="en-US" dirty="0">
                <a:solidFill>
                  <a:srgbClr val="FF0000"/>
                </a:solidFill>
              </a:rPr>
              <a:t> (1) </a:t>
            </a:r>
            <a:r>
              <a:rPr lang="en-US" dirty="0" err="1">
                <a:solidFill>
                  <a:srgbClr val="FF0000"/>
                </a:solidFill>
              </a:rPr>
              <a:t>Tentang</a:t>
            </a:r>
            <a:r>
              <a:rPr lang="en-US" dirty="0">
                <a:solidFill>
                  <a:srgbClr val="FF0000"/>
                </a:solidFill>
              </a:rPr>
              <a:t> Tata </a:t>
            </a:r>
            <a:r>
              <a:rPr lang="en-US" dirty="0" err="1">
                <a:solidFill>
                  <a:srgbClr val="FF0000"/>
                </a:solidFill>
              </a:rPr>
              <a:t>laksana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Pengawasan</a:t>
            </a:r>
            <a:r>
              <a:rPr lang="en-US" dirty="0">
                <a:solidFill>
                  <a:srgbClr val="FF0000"/>
                </a:solidFill>
              </a:rPr>
              <a:t> di </a:t>
            </a:r>
            <a:r>
              <a:rPr lang="en-US" dirty="0" err="1">
                <a:solidFill>
                  <a:srgbClr val="FF0000"/>
                </a:solidFill>
              </a:rPr>
              <a:t>Bidang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Kepabeanan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cukai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pasal</a:t>
            </a:r>
            <a:r>
              <a:rPr lang="en-US" dirty="0">
                <a:solidFill>
                  <a:srgbClr val="FF0000"/>
                </a:solidFill>
              </a:rPr>
              <a:t> 21 </a:t>
            </a:r>
            <a:r>
              <a:rPr lang="en-US" dirty="0" err="1">
                <a:solidFill>
                  <a:srgbClr val="FF0000"/>
                </a:solidFill>
              </a:rPr>
              <a:t>ayat</a:t>
            </a:r>
            <a:r>
              <a:rPr lang="en-US" dirty="0">
                <a:solidFill>
                  <a:srgbClr val="FF0000"/>
                </a:solidFill>
              </a:rPr>
              <a:t> (1) </a:t>
            </a:r>
            <a:r>
              <a:rPr lang="en-US" dirty="0" err="1">
                <a:solidFill>
                  <a:srgbClr val="FF0000"/>
                </a:solidFill>
              </a:rPr>
              <a:t>menyatakan</a:t>
            </a:r>
            <a:r>
              <a:rPr lang="en-US" dirty="0">
                <a:solidFill>
                  <a:srgbClr val="FF0000"/>
                </a:solidFill>
              </a:rPr>
              <a:t> unit </a:t>
            </a:r>
            <a:r>
              <a:rPr lang="en-US" dirty="0" err="1">
                <a:solidFill>
                  <a:srgbClr val="FF0000"/>
                </a:solidFill>
              </a:rPr>
              <a:t>penindakan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dan</a:t>
            </a:r>
            <a:r>
              <a:rPr lang="en-US" dirty="0">
                <a:solidFill>
                  <a:srgbClr val="FF0000"/>
                </a:solidFill>
              </a:rPr>
              <a:t> unit </a:t>
            </a:r>
            <a:r>
              <a:rPr lang="en-US" dirty="0" err="1">
                <a:solidFill>
                  <a:srgbClr val="FF0000"/>
                </a:solidFill>
              </a:rPr>
              <a:t>patroli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laut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melakukan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kegiatan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penindakan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untuk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mencegah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mencari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menemukan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suatu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peristiwa</a:t>
            </a:r>
            <a:r>
              <a:rPr lang="en-US" dirty="0">
                <a:solidFill>
                  <a:srgbClr val="FF0000"/>
                </a:solidFill>
              </a:rPr>
              <a:t> yang </a:t>
            </a:r>
            <a:r>
              <a:rPr lang="en-US" dirty="0" err="1">
                <a:solidFill>
                  <a:srgbClr val="FF0000"/>
                </a:solidFill>
              </a:rPr>
              <a:t>diduga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sebagai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pelanggaran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dengan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tahapan</a:t>
            </a:r>
            <a:r>
              <a:rPr lang="en-US" dirty="0">
                <a:solidFill>
                  <a:srgbClr val="FF0000"/>
                </a:solidFill>
              </a:rPr>
              <a:t> :</a:t>
            </a:r>
          </a:p>
          <a:p>
            <a:pPr marL="342900" indent="-342900">
              <a:buAutoNum type="alphaLcPeriod"/>
            </a:pPr>
            <a:r>
              <a:rPr lang="en-ID" dirty="0" err="1">
                <a:solidFill>
                  <a:srgbClr val="FF0000"/>
                </a:solidFill>
              </a:rPr>
              <a:t>Penelitian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Pra-Penindakan</a:t>
            </a:r>
            <a:endParaRPr lang="en-ID" dirty="0">
              <a:solidFill>
                <a:srgbClr val="FF0000"/>
              </a:solidFill>
            </a:endParaRPr>
          </a:p>
          <a:p>
            <a:pPr marL="342900" indent="-342900">
              <a:buAutoNum type="alphaLcPeriod"/>
            </a:pPr>
            <a:r>
              <a:rPr lang="en-ID" dirty="0" err="1">
                <a:solidFill>
                  <a:srgbClr val="FF0000"/>
                </a:solidFill>
              </a:rPr>
              <a:t>Penentuan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Skema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Penindakan</a:t>
            </a:r>
            <a:endParaRPr lang="en-ID" dirty="0">
              <a:solidFill>
                <a:srgbClr val="FF0000"/>
              </a:solidFill>
            </a:endParaRPr>
          </a:p>
          <a:p>
            <a:pPr marL="342900" indent="-342900">
              <a:buAutoNum type="alphaLcPeriod"/>
            </a:pPr>
            <a:r>
              <a:rPr lang="en-ID" dirty="0" err="1">
                <a:solidFill>
                  <a:srgbClr val="FF0000"/>
                </a:solidFill>
              </a:rPr>
              <a:t>Pelaksanaan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Penindakan</a:t>
            </a:r>
            <a:endParaRPr lang="en-ID" dirty="0">
              <a:solidFill>
                <a:srgbClr val="FF0000"/>
              </a:solidFill>
            </a:endParaRPr>
          </a:p>
          <a:p>
            <a:pPr marL="342900" indent="-342900">
              <a:buAutoNum type="alphaLcPeriod"/>
            </a:pPr>
            <a:r>
              <a:rPr lang="en-ID" dirty="0" err="1">
                <a:solidFill>
                  <a:srgbClr val="FF0000"/>
                </a:solidFill>
              </a:rPr>
              <a:t>Penentuan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Hasil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Penindakan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55306" y="681417"/>
            <a:ext cx="4151183" cy="13497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dirty="0" err="1">
                <a:solidFill>
                  <a:srgbClr val="FF0000"/>
                </a:solidFill>
              </a:rPr>
              <a:t>Pasal</a:t>
            </a:r>
            <a:r>
              <a:rPr lang="en-ID" dirty="0">
                <a:solidFill>
                  <a:srgbClr val="FF0000"/>
                </a:solidFill>
              </a:rPr>
              <a:t> 82 </a:t>
            </a:r>
            <a:r>
              <a:rPr lang="en-ID" dirty="0" err="1">
                <a:solidFill>
                  <a:srgbClr val="FF0000"/>
                </a:solidFill>
              </a:rPr>
              <a:t>ayat</a:t>
            </a:r>
            <a:r>
              <a:rPr lang="en-ID" dirty="0">
                <a:solidFill>
                  <a:srgbClr val="FF0000"/>
                </a:solidFill>
              </a:rPr>
              <a:t> (2)</a:t>
            </a:r>
          </a:p>
          <a:p>
            <a:r>
              <a:rPr lang="en-ID" dirty="0">
                <a:solidFill>
                  <a:srgbClr val="FF0000"/>
                </a:solidFill>
              </a:rPr>
              <a:t>UU RI No 17 </a:t>
            </a:r>
            <a:r>
              <a:rPr lang="en-ID" dirty="0" err="1">
                <a:solidFill>
                  <a:srgbClr val="FF0000"/>
                </a:solidFill>
              </a:rPr>
              <a:t>tahun</a:t>
            </a:r>
            <a:r>
              <a:rPr lang="en-ID" dirty="0">
                <a:solidFill>
                  <a:srgbClr val="FF0000"/>
                </a:solidFill>
              </a:rPr>
              <a:t> 2006 </a:t>
            </a:r>
            <a:r>
              <a:rPr lang="en-ID" dirty="0" err="1">
                <a:solidFill>
                  <a:srgbClr val="FF0000"/>
                </a:solidFill>
              </a:rPr>
              <a:t>tentang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perubahan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atas</a:t>
            </a:r>
            <a:r>
              <a:rPr lang="en-ID" dirty="0">
                <a:solidFill>
                  <a:srgbClr val="FF0000"/>
                </a:solidFill>
              </a:rPr>
              <a:t> UU no 10 </a:t>
            </a:r>
            <a:r>
              <a:rPr lang="en-ID" dirty="0" err="1">
                <a:solidFill>
                  <a:srgbClr val="FF0000"/>
                </a:solidFill>
              </a:rPr>
              <a:t>tahun</a:t>
            </a:r>
            <a:r>
              <a:rPr lang="en-ID" dirty="0">
                <a:solidFill>
                  <a:srgbClr val="FF0000"/>
                </a:solidFill>
              </a:rPr>
              <a:t> 1995 </a:t>
            </a:r>
            <a:r>
              <a:rPr lang="en-ID" dirty="0" err="1">
                <a:solidFill>
                  <a:srgbClr val="FF0000"/>
                </a:solidFill>
              </a:rPr>
              <a:t>tentang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Kepabeanan</a:t>
            </a:r>
            <a:r>
              <a:rPr lang="en-ID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43450" y="2117558"/>
            <a:ext cx="4263039" cy="19179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rgbClr val="FF0000"/>
                </a:solidFill>
              </a:rPr>
              <a:t>Perdirjend</a:t>
            </a:r>
            <a:r>
              <a:rPr lang="en-US" dirty="0">
                <a:solidFill>
                  <a:srgbClr val="FF0000"/>
                </a:solidFill>
              </a:rPr>
              <a:t> BC : P-17/BC/2020 </a:t>
            </a:r>
            <a:r>
              <a:rPr lang="en-ID" dirty="0" err="1">
                <a:solidFill>
                  <a:srgbClr val="FF0000"/>
                </a:solidFill>
              </a:rPr>
              <a:t>Pasal</a:t>
            </a:r>
            <a:r>
              <a:rPr lang="en-ID" dirty="0">
                <a:solidFill>
                  <a:srgbClr val="FF0000"/>
                </a:solidFill>
              </a:rPr>
              <a:t> 42</a:t>
            </a:r>
          </a:p>
          <a:p>
            <a:r>
              <a:rPr lang="en-ID" dirty="0" err="1">
                <a:solidFill>
                  <a:srgbClr val="FF0000"/>
                </a:solidFill>
              </a:rPr>
              <a:t>Pejabat</a:t>
            </a:r>
            <a:r>
              <a:rPr lang="en-ID" dirty="0">
                <a:solidFill>
                  <a:srgbClr val="FF0000"/>
                </a:solidFill>
              </a:rPr>
              <a:t> Bea </a:t>
            </a:r>
            <a:r>
              <a:rPr lang="en-ID" dirty="0" err="1">
                <a:solidFill>
                  <a:srgbClr val="FF0000"/>
                </a:solidFill>
              </a:rPr>
              <a:t>dan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Cukai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melakukan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pemeriksaan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terhadap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sarana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pengangkut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barang</a:t>
            </a:r>
            <a:r>
              <a:rPr lang="en-ID" dirty="0">
                <a:solidFill>
                  <a:srgbClr val="FF0000"/>
                </a:solidFill>
              </a:rPr>
              <a:t>, </a:t>
            </a:r>
            <a:r>
              <a:rPr lang="en-ID" dirty="0" err="1">
                <a:solidFill>
                  <a:srgbClr val="FF0000"/>
                </a:solidFill>
              </a:rPr>
              <a:t>surat</a:t>
            </a:r>
            <a:r>
              <a:rPr lang="en-ID" dirty="0">
                <a:solidFill>
                  <a:srgbClr val="FF0000"/>
                </a:solidFill>
              </a:rPr>
              <a:t>/</a:t>
            </a:r>
            <a:r>
              <a:rPr lang="en-ID" dirty="0" err="1">
                <a:solidFill>
                  <a:srgbClr val="FF0000"/>
                </a:solidFill>
              </a:rPr>
              <a:t>dokumen</a:t>
            </a:r>
            <a:r>
              <a:rPr lang="en-ID" dirty="0">
                <a:solidFill>
                  <a:srgbClr val="FF0000"/>
                </a:solidFill>
              </a:rPr>
              <a:t>/</a:t>
            </a:r>
            <a:r>
              <a:rPr lang="en-ID" dirty="0" err="1">
                <a:solidFill>
                  <a:srgbClr val="FF0000"/>
                </a:solidFill>
              </a:rPr>
              <a:t>catatan</a:t>
            </a:r>
            <a:r>
              <a:rPr lang="en-ID" dirty="0">
                <a:solidFill>
                  <a:srgbClr val="FF0000"/>
                </a:solidFill>
              </a:rPr>
              <a:t>, </a:t>
            </a:r>
            <a:r>
              <a:rPr lang="en-ID" dirty="0" err="1">
                <a:solidFill>
                  <a:srgbClr val="FF0000"/>
                </a:solidFill>
              </a:rPr>
              <a:t>bangunan</a:t>
            </a:r>
            <a:r>
              <a:rPr lang="en-ID" dirty="0">
                <a:solidFill>
                  <a:srgbClr val="FF0000"/>
                </a:solidFill>
              </a:rPr>
              <a:t> /</a:t>
            </a:r>
            <a:r>
              <a:rPr lang="en-ID" dirty="0" err="1">
                <a:solidFill>
                  <a:srgbClr val="FF0000"/>
                </a:solidFill>
              </a:rPr>
              <a:t>tempat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dan</a:t>
            </a:r>
            <a:r>
              <a:rPr lang="en-ID" dirty="0">
                <a:solidFill>
                  <a:srgbClr val="FF0000"/>
                </a:solidFill>
              </a:rPr>
              <a:t> /</a:t>
            </a:r>
            <a:r>
              <a:rPr lang="en-ID" dirty="0" err="1">
                <a:solidFill>
                  <a:srgbClr val="FF0000"/>
                </a:solidFill>
              </a:rPr>
              <a:t>atau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badan</a:t>
            </a:r>
            <a:r>
              <a:rPr lang="en-ID" dirty="0">
                <a:solidFill>
                  <a:srgbClr val="FF0000"/>
                </a:solidFill>
              </a:rPr>
              <a:t>, </a:t>
            </a:r>
            <a:r>
              <a:rPr lang="en-ID" dirty="0" err="1">
                <a:solidFill>
                  <a:srgbClr val="FF0000"/>
                </a:solidFill>
              </a:rPr>
              <a:t>dalam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rangka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mencari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dan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menemukan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dugaan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pelanggaran</a:t>
            </a:r>
            <a:r>
              <a:rPr lang="en-ID" dirty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799449" y="1361872"/>
            <a:ext cx="447657" cy="1376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791249" y="2738388"/>
            <a:ext cx="3522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707643" y="3201380"/>
            <a:ext cx="13093" cy="586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1" y="657726"/>
            <a:ext cx="1521770" cy="9907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27" y="1761295"/>
            <a:ext cx="957568" cy="159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66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812758" y="133174"/>
            <a:ext cx="9144000" cy="39137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RENCANA KEDATANGAN SARANA PENGANGKUT (RKSP)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8660" y="1705921"/>
            <a:ext cx="2702668" cy="323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>
                <a:solidFill>
                  <a:schemeClr val="tx1"/>
                </a:solidFill>
              </a:rPr>
              <a:t>PENGANGKUT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6" y="2074428"/>
            <a:ext cx="2736697" cy="18478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180" y="1656263"/>
            <a:ext cx="1013941" cy="10150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4180" y="3148747"/>
            <a:ext cx="1025000" cy="10682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4180" y="5227595"/>
            <a:ext cx="1194609" cy="11204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470658" y="1951707"/>
            <a:ext cx="1037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rbel" panose="020B0503020204020204" pitchFamily="34" charset="0"/>
              </a:rPr>
              <a:t>Dari LDP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511656" y="3472660"/>
            <a:ext cx="1119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rbel" panose="020B0503020204020204" pitchFamily="34" charset="0"/>
              </a:rPr>
              <a:t>Dari DDP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704017" y="5551621"/>
            <a:ext cx="73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  <a:latin typeface="Corbel" panose="020B0503020204020204" pitchFamily="34" charset="0"/>
              </a:rPr>
              <a:t>Wajib</a:t>
            </a:r>
            <a:endParaRPr lang="en-US" dirty="0"/>
          </a:p>
        </p:txBody>
      </p:sp>
      <p:sp>
        <p:nvSpPr>
          <p:cNvPr id="23" name="Snip Single Corner Rectangle 22"/>
          <p:cNvSpPr/>
          <p:nvPr/>
        </p:nvSpPr>
        <p:spPr>
          <a:xfrm>
            <a:off x="5458486" y="1608675"/>
            <a:ext cx="3577766" cy="9144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 err="1">
                <a:solidFill>
                  <a:schemeClr val="tx1"/>
                </a:solidFill>
              </a:rPr>
              <a:t>Datang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dari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luar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daerah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pabean</a:t>
            </a:r>
            <a:r>
              <a:rPr lang="en-ID" dirty="0">
                <a:solidFill>
                  <a:schemeClr val="tx1"/>
                </a:solidFill>
              </a:rPr>
              <a:t> / </a:t>
            </a:r>
            <a:r>
              <a:rPr lang="en-ID" dirty="0" err="1">
                <a:solidFill>
                  <a:schemeClr val="tx1"/>
                </a:solidFill>
              </a:rPr>
              <a:t>luar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negeri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19959" y="3081596"/>
            <a:ext cx="3647975" cy="15207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yang </a:t>
            </a:r>
            <a:r>
              <a:rPr lang="en-US" dirty="0" err="1">
                <a:solidFill>
                  <a:schemeClr val="tx1"/>
                </a:solidFill>
              </a:rPr>
              <a:t>mengangkut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Barang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impor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Barang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ekspor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barang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asal</a:t>
            </a:r>
            <a:r>
              <a:rPr lang="en-US" dirty="0">
                <a:solidFill>
                  <a:schemeClr val="tx1"/>
                </a:solidFill>
              </a:rPr>
              <a:t> Daerah </a:t>
            </a:r>
            <a:r>
              <a:rPr lang="en-US" dirty="0" err="1">
                <a:solidFill>
                  <a:schemeClr val="tx1"/>
                </a:solidFill>
              </a:rPr>
              <a:t>Pabean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diangkut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Daerah </a:t>
            </a:r>
            <a:r>
              <a:rPr lang="en-US" dirty="0" err="1">
                <a:solidFill>
                  <a:schemeClr val="tx1"/>
                </a:solidFill>
              </a:rPr>
              <a:t>Pabean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lainnya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melalui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luar</a:t>
            </a:r>
            <a:r>
              <a:rPr lang="en-US" dirty="0">
                <a:solidFill>
                  <a:schemeClr val="tx1"/>
                </a:solidFill>
              </a:rPr>
              <a:t> Daerah </a:t>
            </a:r>
            <a:r>
              <a:rPr lang="en-US" dirty="0" err="1">
                <a:solidFill>
                  <a:schemeClr val="tx1"/>
                </a:solidFill>
              </a:rPr>
              <a:t>Pabean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  <a:p>
            <a:pPr algn="ctr"/>
            <a:endParaRPr lang="en-US" dirty="0"/>
          </a:p>
        </p:txBody>
      </p:sp>
      <p:sp>
        <p:nvSpPr>
          <p:cNvPr id="25" name="Snip Single Corner Rectangle 24"/>
          <p:cNvSpPr/>
          <p:nvPr/>
        </p:nvSpPr>
        <p:spPr>
          <a:xfrm>
            <a:off x="4736343" y="5227595"/>
            <a:ext cx="4639377" cy="1106906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endParaRPr lang="en-US" dirty="0"/>
          </a:p>
          <a:p>
            <a:r>
              <a:rPr lang="en-US" dirty="0" err="1">
                <a:solidFill>
                  <a:schemeClr val="tx1"/>
                </a:solidFill>
              </a:rPr>
              <a:t>menyerahkan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pemberitahuan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Rencana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Kedatangan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Sarana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Pengangkut</a:t>
            </a:r>
            <a:r>
              <a:rPr lang="en-US" dirty="0">
                <a:solidFill>
                  <a:schemeClr val="tx1"/>
                </a:solidFill>
              </a:rPr>
              <a:t> (RKSP) di </a:t>
            </a:r>
            <a:r>
              <a:rPr lang="en-US" dirty="0" err="1">
                <a:solidFill>
                  <a:schemeClr val="tx1"/>
                </a:solidFill>
              </a:rPr>
              <a:t>setiap</a:t>
            </a:r>
            <a:r>
              <a:rPr lang="en-US" dirty="0">
                <a:solidFill>
                  <a:schemeClr val="tx1"/>
                </a:solidFill>
              </a:rPr>
              <a:t> Kantor </a:t>
            </a:r>
            <a:r>
              <a:rPr lang="en-US" dirty="0" err="1">
                <a:solidFill>
                  <a:schemeClr val="tx1"/>
                </a:solidFill>
              </a:rPr>
              <a:t>Pabean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disinggahi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pPr algn="ctr"/>
            <a:endParaRPr lang="en-US" dirty="0"/>
          </a:p>
        </p:txBody>
      </p:sp>
      <p:sp>
        <p:nvSpPr>
          <p:cNvPr id="27" name="Bent Arrow 26"/>
          <p:cNvSpPr/>
          <p:nvPr/>
        </p:nvSpPr>
        <p:spPr>
          <a:xfrm rot="16200000">
            <a:off x="1619704" y="3972581"/>
            <a:ext cx="1694043" cy="200736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Snip Single Corner Rectangle 27"/>
          <p:cNvSpPr/>
          <p:nvPr/>
        </p:nvSpPr>
        <p:spPr>
          <a:xfrm>
            <a:off x="9633746" y="686631"/>
            <a:ext cx="2072428" cy="2107071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 err="1">
                <a:solidFill>
                  <a:srgbClr val="FF0000"/>
                </a:solidFill>
              </a:rPr>
              <a:t>Pasal</a:t>
            </a:r>
            <a:r>
              <a:rPr lang="en-ID" dirty="0">
                <a:solidFill>
                  <a:srgbClr val="FF0000"/>
                </a:solidFill>
              </a:rPr>
              <a:t> 7A </a:t>
            </a:r>
            <a:r>
              <a:rPr lang="en-ID" dirty="0" err="1">
                <a:solidFill>
                  <a:srgbClr val="FF0000"/>
                </a:solidFill>
              </a:rPr>
              <a:t>ayat</a:t>
            </a:r>
            <a:r>
              <a:rPr lang="en-ID" dirty="0">
                <a:solidFill>
                  <a:srgbClr val="FF0000"/>
                </a:solidFill>
              </a:rPr>
              <a:t> (1) UU no 17 </a:t>
            </a:r>
            <a:r>
              <a:rPr lang="en-ID" dirty="0" err="1">
                <a:solidFill>
                  <a:srgbClr val="FF0000"/>
                </a:solidFill>
              </a:rPr>
              <a:t>tahun</a:t>
            </a:r>
            <a:r>
              <a:rPr lang="en-ID" dirty="0">
                <a:solidFill>
                  <a:srgbClr val="FF0000"/>
                </a:solidFill>
              </a:rPr>
              <a:t> 2006 </a:t>
            </a:r>
            <a:r>
              <a:rPr lang="en-ID" dirty="0" err="1">
                <a:solidFill>
                  <a:srgbClr val="FF0000"/>
                </a:solidFill>
              </a:rPr>
              <a:t>tentang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Perubahan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atas</a:t>
            </a:r>
            <a:r>
              <a:rPr lang="en-ID" dirty="0">
                <a:solidFill>
                  <a:srgbClr val="FF0000"/>
                </a:solidFill>
              </a:rPr>
              <a:t> UU no 10 </a:t>
            </a:r>
            <a:r>
              <a:rPr lang="en-ID" dirty="0" err="1">
                <a:solidFill>
                  <a:srgbClr val="FF0000"/>
                </a:solidFill>
              </a:rPr>
              <a:t>tahun</a:t>
            </a:r>
            <a:r>
              <a:rPr lang="en-ID" dirty="0">
                <a:solidFill>
                  <a:srgbClr val="FF0000"/>
                </a:solidFill>
              </a:rPr>
              <a:t> 1995 </a:t>
            </a:r>
            <a:r>
              <a:rPr lang="en-ID" dirty="0" err="1">
                <a:solidFill>
                  <a:srgbClr val="FF0000"/>
                </a:solidFill>
              </a:rPr>
              <a:t>tentang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Kepabeanan</a:t>
            </a:r>
            <a:endParaRPr lang="en-ID" dirty="0">
              <a:solidFill>
                <a:srgbClr val="FF0000"/>
              </a:solidFill>
            </a:endParaRPr>
          </a:p>
        </p:txBody>
      </p:sp>
      <p:sp>
        <p:nvSpPr>
          <p:cNvPr id="29" name="Snip Single Corner Rectangle 28"/>
          <p:cNvSpPr/>
          <p:nvPr/>
        </p:nvSpPr>
        <p:spPr>
          <a:xfrm>
            <a:off x="9629946" y="2850205"/>
            <a:ext cx="2072428" cy="3484296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 err="1">
                <a:solidFill>
                  <a:srgbClr val="FF0000"/>
                </a:solidFill>
              </a:rPr>
              <a:t>Pasal</a:t>
            </a:r>
            <a:r>
              <a:rPr lang="en-ID" dirty="0">
                <a:solidFill>
                  <a:srgbClr val="FF0000"/>
                </a:solidFill>
              </a:rPr>
              <a:t> 4 </a:t>
            </a:r>
            <a:r>
              <a:rPr lang="en-ID" dirty="0" err="1">
                <a:solidFill>
                  <a:srgbClr val="FF0000"/>
                </a:solidFill>
              </a:rPr>
              <a:t>ayat</a:t>
            </a:r>
            <a:r>
              <a:rPr lang="en-ID" dirty="0">
                <a:solidFill>
                  <a:srgbClr val="FF0000"/>
                </a:solidFill>
              </a:rPr>
              <a:t> (1) point a </a:t>
            </a:r>
            <a:r>
              <a:rPr lang="en-ID" dirty="0" err="1">
                <a:solidFill>
                  <a:srgbClr val="FF0000"/>
                </a:solidFill>
              </a:rPr>
              <a:t>dan</a:t>
            </a:r>
            <a:r>
              <a:rPr lang="en-ID" dirty="0">
                <a:solidFill>
                  <a:srgbClr val="FF0000"/>
                </a:solidFill>
              </a:rPr>
              <a:t> b </a:t>
            </a:r>
          </a:p>
          <a:p>
            <a:pPr algn="ctr"/>
            <a:r>
              <a:rPr lang="en-ID" dirty="0" err="1">
                <a:solidFill>
                  <a:srgbClr val="FF0000"/>
                </a:solidFill>
              </a:rPr>
              <a:t>Permen</a:t>
            </a:r>
            <a:r>
              <a:rPr lang="en-ID" dirty="0">
                <a:solidFill>
                  <a:srgbClr val="FF0000"/>
                </a:solidFill>
              </a:rPr>
              <a:t> no 158/PMK.04/2017 </a:t>
            </a:r>
            <a:r>
              <a:rPr lang="en-ID" dirty="0" err="1">
                <a:solidFill>
                  <a:srgbClr val="FF0000"/>
                </a:solidFill>
              </a:rPr>
              <a:t>tentang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Tatalaksana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Penyerahan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RKSP,Manifest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Kedatangan</a:t>
            </a:r>
            <a:r>
              <a:rPr lang="en-ID" dirty="0">
                <a:solidFill>
                  <a:srgbClr val="FF0000"/>
                </a:solidFill>
              </a:rPr>
              <a:t> SP </a:t>
            </a:r>
            <a:r>
              <a:rPr lang="en-ID" dirty="0" err="1">
                <a:solidFill>
                  <a:srgbClr val="FF0000"/>
                </a:solidFill>
              </a:rPr>
              <a:t>dan</a:t>
            </a:r>
            <a:r>
              <a:rPr lang="en-ID" dirty="0">
                <a:solidFill>
                  <a:srgbClr val="FF0000"/>
                </a:solidFill>
              </a:rPr>
              <a:t> </a:t>
            </a:r>
            <a:r>
              <a:rPr lang="en-ID" dirty="0" err="1">
                <a:solidFill>
                  <a:srgbClr val="FF0000"/>
                </a:solidFill>
              </a:rPr>
              <a:t>Keberangkatan</a:t>
            </a:r>
            <a:r>
              <a:rPr lang="en-ID" dirty="0">
                <a:solidFill>
                  <a:srgbClr val="FF0000"/>
                </a:solidFill>
              </a:rPr>
              <a:t> SP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4622999" y="1979352"/>
            <a:ext cx="720609" cy="2651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4659265" y="3576851"/>
            <a:ext cx="720609" cy="2651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9405095" y="5620621"/>
            <a:ext cx="195475" cy="202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19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723892" y="232057"/>
            <a:ext cx="4369870" cy="8513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SISTEMATIKA PEMERIKSAAN SARANA PENGANGKUT UDARA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95663" y="1580947"/>
            <a:ext cx="4004110" cy="9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>
                <a:solidFill>
                  <a:schemeClr val="tx1"/>
                </a:solidFill>
              </a:rPr>
              <a:t>SEBELUM PEMERIKSAAN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95663" y="3136743"/>
            <a:ext cx="4004110" cy="9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>
                <a:solidFill>
                  <a:schemeClr val="tx1"/>
                </a:solidFill>
              </a:rPr>
              <a:t>SAAT PEMERIKSAAN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82835" y="4587197"/>
            <a:ext cx="4004110" cy="9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>
                <a:solidFill>
                  <a:schemeClr val="tx1"/>
                </a:solidFill>
              </a:rPr>
              <a:t>SETELAH PEMERIKSAAN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781" y="1684416"/>
            <a:ext cx="423512" cy="4908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/>
              <a:t>1.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659781" y="3295435"/>
            <a:ext cx="423512" cy="4908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/>
              <a:t>2.</a:t>
            </a:r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>
            <a:off x="693678" y="4753274"/>
            <a:ext cx="423512" cy="4908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/>
              <a:t>3.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6556400" y="1580947"/>
            <a:ext cx="4015340" cy="899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>
                <a:solidFill>
                  <a:schemeClr val="tx1"/>
                </a:solidFill>
              </a:rPr>
              <a:t>INTELIJEN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567630" y="3119554"/>
            <a:ext cx="4004110" cy="9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>
                <a:solidFill>
                  <a:schemeClr val="tx1"/>
                </a:solidFill>
              </a:rPr>
              <a:t>PENINDAKAN / PEMERIKSAAN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51056" y="4587198"/>
            <a:ext cx="4004110" cy="9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>
                <a:solidFill>
                  <a:schemeClr val="tx1"/>
                </a:solidFill>
              </a:rPr>
              <a:t>ADMINISTRASI LAPORAN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Striped Right Arrow 32"/>
          <p:cNvSpPr/>
          <p:nvPr/>
        </p:nvSpPr>
        <p:spPr>
          <a:xfrm flipV="1">
            <a:off x="5544152" y="1838423"/>
            <a:ext cx="741145" cy="38501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riped Right Arrow 33"/>
          <p:cNvSpPr/>
          <p:nvPr/>
        </p:nvSpPr>
        <p:spPr>
          <a:xfrm flipV="1">
            <a:off x="5482287" y="3509601"/>
            <a:ext cx="803010" cy="38501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triped Right Arrow 37"/>
          <p:cNvSpPr/>
          <p:nvPr/>
        </p:nvSpPr>
        <p:spPr>
          <a:xfrm flipV="1">
            <a:off x="5505649" y="4998719"/>
            <a:ext cx="779648" cy="38501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06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723892" y="232057"/>
            <a:ext cx="4369870" cy="8513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SEBELUM PEMERIKSAAN SARANA PENGANGKUT UDARA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7220" y="2807472"/>
            <a:ext cx="1424539" cy="896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>
                <a:solidFill>
                  <a:schemeClr val="tx1"/>
                </a:solidFill>
              </a:rPr>
              <a:t>INTELIJEN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35720" y="1284846"/>
            <a:ext cx="2272963" cy="9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>
                <a:solidFill>
                  <a:schemeClr val="tx1"/>
                </a:solidFill>
              </a:rPr>
              <a:t>PENGUMPULAN DATA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04357" y="2779428"/>
            <a:ext cx="2272963" cy="9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>
                <a:solidFill>
                  <a:schemeClr val="tx1"/>
                </a:solidFill>
              </a:rPr>
              <a:t>PENGOLAHAN DATA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04356" y="4274010"/>
            <a:ext cx="2272963" cy="9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>
                <a:solidFill>
                  <a:schemeClr val="tx1"/>
                </a:solidFill>
              </a:rPr>
              <a:t>KLASIFIKASI DATA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57981" y="3663610"/>
            <a:ext cx="2272963" cy="9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>
                <a:solidFill>
                  <a:schemeClr val="tx1"/>
                </a:solidFill>
              </a:rPr>
              <a:t>HIGH RISK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57979" y="4966636"/>
            <a:ext cx="2272963" cy="9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>
                <a:solidFill>
                  <a:schemeClr val="tx1"/>
                </a:solidFill>
              </a:rPr>
              <a:t>LOW RISK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611604" y="2890508"/>
            <a:ext cx="2272963" cy="9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>
                <a:solidFill>
                  <a:schemeClr val="tx1"/>
                </a:solidFill>
              </a:rPr>
              <a:t>NPP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611604" y="4490186"/>
            <a:ext cx="2272963" cy="95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HIGH VALUE GOODS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861759" y="1761297"/>
            <a:ext cx="673961" cy="1494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861759" y="3255878"/>
            <a:ext cx="64259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861759" y="3255878"/>
            <a:ext cx="642597" cy="1494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777319" y="4013735"/>
            <a:ext cx="780662" cy="7367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777319" y="4750461"/>
            <a:ext cx="780660" cy="6926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7830944" y="3366959"/>
            <a:ext cx="780660" cy="773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7729086" y="4184985"/>
            <a:ext cx="882518" cy="746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401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5419247-82A1-0529-AF49-82A54A47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23" y="79402"/>
            <a:ext cx="538282" cy="51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051359-ECD1-F678-9EDD-35C4798FDD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405" y="120350"/>
            <a:ext cx="389332" cy="4283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81BDFC-D351-469D-A26E-B6357C52CDC7}"/>
              </a:ext>
            </a:extLst>
          </p:cNvPr>
          <p:cNvSpPr txBox="1"/>
          <p:nvPr/>
        </p:nvSpPr>
        <p:spPr>
          <a:xfrm>
            <a:off x="1767915" y="1098068"/>
            <a:ext cx="94864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3B2A265-1B42-3C2B-230D-DFD64AACD79E}"/>
              </a:ext>
            </a:extLst>
          </p:cNvPr>
          <p:cNvSpPr txBox="1"/>
          <p:nvPr/>
        </p:nvSpPr>
        <p:spPr>
          <a:xfrm>
            <a:off x="5826592" y="1163735"/>
            <a:ext cx="958629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B88EF3-9E73-C485-D7DA-94AB37F7A612}"/>
              </a:ext>
            </a:extLst>
          </p:cNvPr>
          <p:cNvSpPr txBox="1"/>
          <p:nvPr/>
        </p:nvSpPr>
        <p:spPr>
          <a:xfrm>
            <a:off x="9827183" y="1163735"/>
            <a:ext cx="926686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437">
              <a:buClrTx/>
            </a:pPr>
            <a:r>
              <a:rPr lang="en-US" sz="5714" b="1" kern="1200" dirty="0">
                <a:solidFill>
                  <a:prstClr val="white"/>
                </a:solidFill>
                <a:latin typeface="Montserrat SemiBold" pitchFamily="2" charset="77"/>
                <a:ea typeface="+mn-ea"/>
                <a:cs typeface="+mn-cs"/>
              </a:rPr>
              <a:t>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766348" y="138619"/>
            <a:ext cx="4592334" cy="425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2000" b="1"/>
              <a:t>SAAT PEMERIKSAAN SARANA PENGANGKUT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1777" y="868675"/>
            <a:ext cx="2993457" cy="7519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>
                <a:solidFill>
                  <a:schemeClr val="tx1"/>
                </a:solidFill>
              </a:rPr>
              <a:t>UNIT PENINDAKAN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75819" y="1786086"/>
            <a:ext cx="2656573" cy="5306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>
                <a:solidFill>
                  <a:schemeClr val="tx1"/>
                </a:solidFill>
              </a:rPr>
              <a:t>PATROLI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675819" y="2428563"/>
            <a:ext cx="2656573" cy="5306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>
                <a:solidFill>
                  <a:schemeClr val="tx1"/>
                </a:solidFill>
              </a:rPr>
              <a:t>PENGHENTIAN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75819" y="3034339"/>
            <a:ext cx="2656573" cy="5306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b="1" dirty="0">
                <a:solidFill>
                  <a:schemeClr val="tx1"/>
                </a:solidFill>
              </a:rPr>
              <a:t>PEMERIKSAAN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675819" y="3665425"/>
            <a:ext cx="2656573" cy="5306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>
                <a:solidFill>
                  <a:schemeClr val="tx1"/>
                </a:solidFill>
              </a:rPr>
              <a:t>PENEGAHAN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675819" y="4296511"/>
            <a:ext cx="2656573" cy="5306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>
                <a:solidFill>
                  <a:schemeClr val="tx1"/>
                </a:solidFill>
              </a:rPr>
              <a:t>PENYEGELAN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478506" y="1620664"/>
            <a:ext cx="6424" cy="2912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478505" y="2051390"/>
            <a:ext cx="1973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476905" y="2675423"/>
            <a:ext cx="1973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476905" y="3291447"/>
            <a:ext cx="1973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476897" y="3926713"/>
            <a:ext cx="1973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476897" y="4533101"/>
            <a:ext cx="1973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300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1336</Words>
  <Application>Microsoft Office PowerPoint</Application>
  <PresentationFormat>Widescreen</PresentationFormat>
  <Paragraphs>385</Paragraphs>
  <Slides>45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Arial</vt:lpstr>
      <vt:lpstr>Blackadder ITC</vt:lpstr>
      <vt:lpstr>Calibri</vt:lpstr>
      <vt:lpstr>Calibri Light</vt:lpstr>
      <vt:lpstr>Cambria</vt:lpstr>
      <vt:lpstr>Corbel</vt:lpstr>
      <vt:lpstr>Lato</vt:lpstr>
      <vt:lpstr>Montserrat SemiBold</vt:lpstr>
      <vt:lpstr>Roboto Condensed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Azila</dc:creator>
  <cp:lastModifiedBy>Azila</cp:lastModifiedBy>
  <cp:revision>20</cp:revision>
  <dcterms:created xsi:type="dcterms:W3CDTF">2024-04-02T02:56:39Z</dcterms:created>
  <dcterms:modified xsi:type="dcterms:W3CDTF">2024-04-22T10:02:28Z</dcterms:modified>
</cp:coreProperties>
</file>