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BM Hanna" charset="1" panose="02000503000000020003"/>
      <p:regular r:id="rId20"/>
    </p:embeddedFont>
    <p:embeddedFont>
      <p:font typeface="Canva Sans Bold" charset="1" panose="020B0803030501040103"/>
      <p:regular r:id="rId21"/>
    </p:embeddedFont>
    <p:embeddedFont>
      <p:font typeface="Canva Sans" charset="1" panose="020B05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37.png" Type="http://schemas.openxmlformats.org/officeDocument/2006/relationships/image"/><Relationship Id="rId6" Target="../media/image38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9.pn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Relationship Id="rId6" Target="../media/image42.png" Type="http://schemas.openxmlformats.org/officeDocument/2006/relationships/image"/><Relationship Id="rId7" Target="../media/image43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6.png" Type="http://schemas.openxmlformats.org/officeDocument/2006/relationships/image"/><Relationship Id="rId14" Target="../media/image7.svg" Type="http://schemas.openxmlformats.org/officeDocument/2006/relationships/image"/><Relationship Id="rId15" Target="../media/image8.png" Type="http://schemas.openxmlformats.org/officeDocument/2006/relationships/image"/><Relationship Id="rId16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media/image37.png" Type="http://schemas.openxmlformats.org/officeDocument/2006/relationships/image"/><Relationship Id="rId8" Target="../media/image38.sv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media/image49.png" Type="http://schemas.openxmlformats.org/officeDocument/2006/relationships/image"/><Relationship Id="rId6" Target="../media/image50.svg" Type="http://schemas.openxmlformats.org/officeDocument/2006/relationships/image"/><Relationship Id="rId7" Target="../media/image53.png" Type="http://schemas.openxmlformats.org/officeDocument/2006/relationships/image"/><Relationship Id="rId8" Target="../media/image5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17.png" Type="http://schemas.openxmlformats.org/officeDocument/2006/relationships/image"/><Relationship Id="rId8" Target="../media/image18.sv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29.png" Type="http://schemas.openxmlformats.org/officeDocument/2006/relationships/image"/><Relationship Id="rId8" Target="../media/image3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11" Target="../media/image29.png" Type="http://schemas.openxmlformats.org/officeDocument/2006/relationships/image"/><Relationship Id="rId12" Target="../media/image30.svg" Type="http://schemas.openxmlformats.org/officeDocument/2006/relationships/image"/><Relationship Id="rId13" Target="../media/image33.png" Type="http://schemas.openxmlformats.org/officeDocument/2006/relationships/image"/><Relationship Id="rId14" Target="../media/image34.png" Type="http://schemas.openxmlformats.org/officeDocument/2006/relationships/image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5.png" Type="http://schemas.openxmlformats.org/officeDocument/2006/relationships/image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995592" y="1819844"/>
            <a:ext cx="12296817" cy="3551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559"/>
              </a:lnSpc>
              <a:spcBef>
                <a:spcPct val="0"/>
              </a:spcBef>
            </a:pPr>
            <a:r>
              <a:rPr lang="en-US" sz="13979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EMPLOYEE ADVOCACY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814669" y="2449308"/>
            <a:ext cx="7065092" cy="8144199"/>
          </a:xfrm>
          <a:custGeom>
            <a:avLst/>
            <a:gdLst/>
            <a:ahLst/>
            <a:cxnLst/>
            <a:rect r="r" b="b" t="t" l="l"/>
            <a:pathLst>
              <a:path h="8144199" w="7065092">
                <a:moveTo>
                  <a:pt x="0" y="0"/>
                </a:moveTo>
                <a:lnTo>
                  <a:pt x="7065093" y="0"/>
                </a:lnTo>
                <a:lnTo>
                  <a:pt x="7065093" y="8144199"/>
                </a:lnTo>
                <a:lnTo>
                  <a:pt x="0" y="8144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863095" y="5752848"/>
            <a:ext cx="6561811" cy="1212850"/>
            <a:chOff x="0" y="0"/>
            <a:chExt cx="1728214" cy="3194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28214" cy="319434"/>
            </a:xfrm>
            <a:custGeom>
              <a:avLst/>
              <a:gdLst/>
              <a:ahLst/>
              <a:cxnLst/>
              <a:rect r="r" b="b" t="t" l="l"/>
              <a:pathLst>
                <a:path h="319434" w="1728214">
                  <a:moveTo>
                    <a:pt x="117985" y="0"/>
                  </a:moveTo>
                  <a:lnTo>
                    <a:pt x="1610229" y="0"/>
                  </a:lnTo>
                  <a:cubicBezTo>
                    <a:pt x="1641520" y="0"/>
                    <a:pt x="1671530" y="12430"/>
                    <a:pt x="1693657" y="34557"/>
                  </a:cubicBezTo>
                  <a:cubicBezTo>
                    <a:pt x="1715783" y="56683"/>
                    <a:pt x="1728214" y="86693"/>
                    <a:pt x="1728214" y="117985"/>
                  </a:cubicBezTo>
                  <a:lnTo>
                    <a:pt x="1728214" y="201449"/>
                  </a:lnTo>
                  <a:cubicBezTo>
                    <a:pt x="1728214" y="232741"/>
                    <a:pt x="1715783" y="262751"/>
                    <a:pt x="1693657" y="284877"/>
                  </a:cubicBezTo>
                  <a:cubicBezTo>
                    <a:pt x="1671530" y="307003"/>
                    <a:pt x="1641520" y="319434"/>
                    <a:pt x="1610229" y="319434"/>
                  </a:cubicBezTo>
                  <a:lnTo>
                    <a:pt x="117985" y="319434"/>
                  </a:lnTo>
                  <a:cubicBezTo>
                    <a:pt x="86693" y="319434"/>
                    <a:pt x="56683" y="307003"/>
                    <a:pt x="34557" y="284877"/>
                  </a:cubicBezTo>
                  <a:cubicBezTo>
                    <a:pt x="12430" y="262751"/>
                    <a:pt x="0" y="232741"/>
                    <a:pt x="0" y="201449"/>
                  </a:cubicBezTo>
                  <a:lnTo>
                    <a:pt x="0" y="117985"/>
                  </a:lnTo>
                  <a:cubicBezTo>
                    <a:pt x="0" y="86693"/>
                    <a:pt x="12430" y="56683"/>
                    <a:pt x="34557" y="34557"/>
                  </a:cubicBezTo>
                  <a:cubicBezTo>
                    <a:pt x="56683" y="12430"/>
                    <a:pt x="86693" y="0"/>
                    <a:pt x="117985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28575"/>
              <a:ext cx="1728214" cy="3480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3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833448" y="-1279629"/>
            <a:ext cx="5817841" cy="4114800"/>
          </a:xfrm>
          <a:custGeom>
            <a:avLst/>
            <a:gdLst/>
            <a:ahLst/>
            <a:cxnLst/>
            <a:rect r="r" b="b" t="t" l="l"/>
            <a:pathLst>
              <a:path h="4114800" w="5817841">
                <a:moveTo>
                  <a:pt x="0" y="0"/>
                </a:moveTo>
                <a:lnTo>
                  <a:pt x="5817841" y="0"/>
                </a:lnTo>
                <a:lnTo>
                  <a:pt x="58178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798693" y="-662043"/>
            <a:ext cx="5155216" cy="4114800"/>
          </a:xfrm>
          <a:custGeom>
            <a:avLst/>
            <a:gdLst/>
            <a:ahLst/>
            <a:cxnLst/>
            <a:rect r="r" b="b" t="t" l="l"/>
            <a:pathLst>
              <a:path h="4114800" w="5155216">
                <a:moveTo>
                  <a:pt x="0" y="0"/>
                </a:moveTo>
                <a:lnTo>
                  <a:pt x="5155216" y="0"/>
                </a:lnTo>
                <a:lnTo>
                  <a:pt x="515521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26312">
            <a:off x="-796615" y="5045557"/>
            <a:ext cx="7584413" cy="6908710"/>
          </a:xfrm>
          <a:custGeom>
            <a:avLst/>
            <a:gdLst/>
            <a:ahLst/>
            <a:cxnLst/>
            <a:rect r="r" b="b" t="t" l="l"/>
            <a:pathLst>
              <a:path h="6908710" w="7584413">
                <a:moveTo>
                  <a:pt x="0" y="0"/>
                </a:moveTo>
                <a:lnTo>
                  <a:pt x="7584413" y="0"/>
                </a:lnTo>
                <a:lnTo>
                  <a:pt x="7584413" y="6908710"/>
                </a:lnTo>
                <a:lnTo>
                  <a:pt x="0" y="690871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863095" y="6017961"/>
            <a:ext cx="6561811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199"/>
              </a:lnSpc>
            </a:pPr>
            <a:r>
              <a:rPr lang="en-US" sz="399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PKP Seksi BK Humas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044333" y="7771831"/>
            <a:ext cx="4199333" cy="485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900"/>
              </a:lnSpc>
            </a:pPr>
            <a:r>
              <a:rPr lang="en-US" sz="30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16 Agustus 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95554" y="914400"/>
            <a:ext cx="12242263" cy="16787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02"/>
              </a:lnSpc>
            </a:pPr>
            <a:r>
              <a:rPr lang="en-US" sz="6600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REKAP CAPAIAN EA KANWIL DJBC BALI, NTB DAN NTT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68870" y="2684672"/>
            <a:ext cx="14464335" cy="6745754"/>
            <a:chOff x="0" y="0"/>
            <a:chExt cx="3809537" cy="177665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809537" cy="1776659"/>
            </a:xfrm>
            <a:custGeom>
              <a:avLst/>
              <a:gdLst/>
              <a:ahLst/>
              <a:cxnLst/>
              <a:rect r="r" b="b" t="t" l="l"/>
              <a:pathLst>
                <a:path h="1776659" w="3809537">
                  <a:moveTo>
                    <a:pt x="22480" y="0"/>
                  </a:moveTo>
                  <a:lnTo>
                    <a:pt x="3787057" y="0"/>
                  </a:lnTo>
                  <a:cubicBezTo>
                    <a:pt x="3799472" y="0"/>
                    <a:pt x="3809537" y="10065"/>
                    <a:pt x="3809537" y="22480"/>
                  </a:cubicBezTo>
                  <a:lnTo>
                    <a:pt x="3809537" y="1754179"/>
                  </a:lnTo>
                  <a:cubicBezTo>
                    <a:pt x="3809537" y="1760141"/>
                    <a:pt x="3807168" y="1765859"/>
                    <a:pt x="3802953" y="1770075"/>
                  </a:cubicBezTo>
                  <a:cubicBezTo>
                    <a:pt x="3798737" y="1774291"/>
                    <a:pt x="3793019" y="1776659"/>
                    <a:pt x="3787057" y="1776659"/>
                  </a:cubicBezTo>
                  <a:lnTo>
                    <a:pt x="22480" y="1776659"/>
                  </a:lnTo>
                  <a:cubicBezTo>
                    <a:pt x="16518" y="1776659"/>
                    <a:pt x="10800" y="1774291"/>
                    <a:pt x="6584" y="1770075"/>
                  </a:cubicBezTo>
                  <a:cubicBezTo>
                    <a:pt x="2368" y="1765859"/>
                    <a:pt x="0" y="1760141"/>
                    <a:pt x="0" y="1754179"/>
                  </a:cubicBezTo>
                  <a:lnTo>
                    <a:pt x="0" y="22480"/>
                  </a:lnTo>
                  <a:cubicBezTo>
                    <a:pt x="0" y="16518"/>
                    <a:pt x="2368" y="10800"/>
                    <a:pt x="6584" y="6584"/>
                  </a:cubicBezTo>
                  <a:cubicBezTo>
                    <a:pt x="10800" y="2368"/>
                    <a:pt x="16518" y="0"/>
                    <a:pt x="22480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3809537" cy="183380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-1229923" y="7020982"/>
            <a:ext cx="4517246" cy="4114800"/>
          </a:xfrm>
          <a:custGeom>
            <a:avLst/>
            <a:gdLst/>
            <a:ahLst/>
            <a:cxnLst/>
            <a:rect r="r" b="b" t="t" l="l"/>
            <a:pathLst>
              <a:path h="4114800" w="4517246">
                <a:moveTo>
                  <a:pt x="0" y="0"/>
                </a:moveTo>
                <a:lnTo>
                  <a:pt x="4517246" y="0"/>
                </a:lnTo>
                <a:lnTo>
                  <a:pt x="4517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05346" y="4267565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14,89%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610713" y="4230337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39,36%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2176978" y="4230337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43,62%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605346" y="6139184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45,74%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86254" y="6124030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48,94%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220652" y="6092061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51,06%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641482" y="8229001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48,94%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10713" y="8149801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52,13%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198815" y="8121226"/>
            <a:ext cx="3581074" cy="606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013"/>
              </a:lnSpc>
            </a:pPr>
            <a:r>
              <a:rPr lang="en-US" sz="3342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47,87%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605346" y="3491518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1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42580" y="5368940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5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05346" y="5368940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176978" y="3491518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542580" y="3458570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2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542580" y="7398106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8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2641482" y="7523203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2176978" y="5368940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6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176978" y="7398106"/>
            <a:ext cx="3624748" cy="599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08"/>
              </a:lnSpc>
            </a:pPr>
            <a:r>
              <a:rPr lang="en-US" sz="4441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EDISI 9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4011189" y="2222323"/>
            <a:ext cx="5751911" cy="14071953"/>
          </a:xfrm>
          <a:custGeom>
            <a:avLst/>
            <a:gdLst/>
            <a:ahLst/>
            <a:cxnLst/>
            <a:rect r="r" b="b" t="t" l="l"/>
            <a:pathLst>
              <a:path h="14071953" w="5751911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39242" y="2221452"/>
            <a:ext cx="13857322" cy="7860838"/>
          </a:xfrm>
          <a:custGeom>
            <a:avLst/>
            <a:gdLst/>
            <a:ahLst/>
            <a:cxnLst/>
            <a:rect r="r" b="b" t="t" l="l"/>
            <a:pathLst>
              <a:path h="7860838" w="13857322">
                <a:moveTo>
                  <a:pt x="0" y="0"/>
                </a:moveTo>
                <a:lnTo>
                  <a:pt x="13857322" y="0"/>
                </a:lnTo>
                <a:lnTo>
                  <a:pt x="13857322" y="7860838"/>
                </a:lnTo>
                <a:lnTo>
                  <a:pt x="0" y="78608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0176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296564" y="6879311"/>
            <a:ext cx="3991436" cy="3407689"/>
          </a:xfrm>
          <a:custGeom>
            <a:avLst/>
            <a:gdLst/>
            <a:ahLst/>
            <a:cxnLst/>
            <a:rect r="r" b="b" t="t" l="l"/>
            <a:pathLst>
              <a:path h="3407689" w="3991436">
                <a:moveTo>
                  <a:pt x="3991436" y="0"/>
                </a:moveTo>
                <a:lnTo>
                  <a:pt x="0" y="0"/>
                </a:lnTo>
                <a:lnTo>
                  <a:pt x="0" y="3407689"/>
                </a:lnTo>
                <a:lnTo>
                  <a:pt x="3991436" y="3407689"/>
                </a:lnTo>
                <a:lnTo>
                  <a:pt x="399143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33839" y="718678"/>
            <a:ext cx="14018644" cy="1150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364"/>
              </a:lnSpc>
            </a:pPr>
            <a:r>
              <a:rPr lang="en-US" sz="4499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REKAPITULASI SEMENTARA EDISI-10</a:t>
            </a:r>
          </a:p>
          <a:p>
            <a:pPr algn="r">
              <a:lnSpc>
                <a:spcPts val="4364"/>
              </a:lnSpc>
            </a:pPr>
            <a:r>
              <a:rPr lang="en-US" sz="4499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PER 15 AGUSTUS 2024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755837">
            <a:off x="14980222" y="2743662"/>
            <a:ext cx="2536569" cy="3461819"/>
          </a:xfrm>
          <a:custGeom>
            <a:avLst/>
            <a:gdLst/>
            <a:ahLst/>
            <a:cxnLst/>
            <a:rect r="r" b="b" t="t" l="l"/>
            <a:pathLst>
              <a:path h="3461819" w="2536569">
                <a:moveTo>
                  <a:pt x="0" y="0"/>
                </a:moveTo>
                <a:lnTo>
                  <a:pt x="2536570" y="0"/>
                </a:lnTo>
                <a:lnTo>
                  <a:pt x="2536570" y="3461819"/>
                </a:lnTo>
                <a:lnTo>
                  <a:pt x="0" y="34618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271139">
            <a:off x="923444" y="480991"/>
            <a:ext cx="1715649" cy="2341456"/>
          </a:xfrm>
          <a:custGeom>
            <a:avLst/>
            <a:gdLst/>
            <a:ahLst/>
            <a:cxnLst/>
            <a:rect r="r" b="b" t="t" l="l"/>
            <a:pathLst>
              <a:path h="2341456" w="1715649">
                <a:moveTo>
                  <a:pt x="0" y="0"/>
                </a:moveTo>
                <a:lnTo>
                  <a:pt x="1715649" y="0"/>
                </a:lnTo>
                <a:lnTo>
                  <a:pt x="1715649" y="2341456"/>
                </a:lnTo>
                <a:lnTo>
                  <a:pt x="0" y="234145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4172769" y="7307038"/>
            <a:ext cx="5656232" cy="1742930"/>
            <a:chOff x="0" y="0"/>
            <a:chExt cx="1489707" cy="45904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89707" cy="459043"/>
            </a:xfrm>
            <a:custGeom>
              <a:avLst/>
              <a:gdLst/>
              <a:ahLst/>
              <a:cxnLst/>
              <a:rect r="r" b="b" t="t" l="l"/>
              <a:pathLst>
                <a:path h="459043" w="1489707">
                  <a:moveTo>
                    <a:pt x="57487" y="0"/>
                  </a:moveTo>
                  <a:lnTo>
                    <a:pt x="1432220" y="0"/>
                  </a:lnTo>
                  <a:cubicBezTo>
                    <a:pt x="1447467" y="0"/>
                    <a:pt x="1462089" y="6057"/>
                    <a:pt x="1472870" y="16838"/>
                  </a:cubicBezTo>
                  <a:cubicBezTo>
                    <a:pt x="1483651" y="27619"/>
                    <a:pt x="1489707" y="42241"/>
                    <a:pt x="1489707" y="57487"/>
                  </a:cubicBezTo>
                  <a:lnTo>
                    <a:pt x="1489707" y="401556"/>
                  </a:lnTo>
                  <a:cubicBezTo>
                    <a:pt x="1489707" y="416803"/>
                    <a:pt x="1483651" y="431425"/>
                    <a:pt x="1472870" y="442206"/>
                  </a:cubicBezTo>
                  <a:cubicBezTo>
                    <a:pt x="1462089" y="452987"/>
                    <a:pt x="1447467" y="459043"/>
                    <a:pt x="1432220" y="459043"/>
                  </a:cubicBezTo>
                  <a:lnTo>
                    <a:pt x="57487" y="459043"/>
                  </a:lnTo>
                  <a:cubicBezTo>
                    <a:pt x="25738" y="459043"/>
                    <a:pt x="0" y="433305"/>
                    <a:pt x="0" y="401556"/>
                  </a:cubicBezTo>
                  <a:lnTo>
                    <a:pt x="0" y="57487"/>
                  </a:lnTo>
                  <a:cubicBezTo>
                    <a:pt x="0" y="42241"/>
                    <a:pt x="6057" y="27619"/>
                    <a:pt x="16838" y="16838"/>
                  </a:cubicBezTo>
                  <a:cubicBezTo>
                    <a:pt x="27619" y="6057"/>
                    <a:pt x="42241" y="0"/>
                    <a:pt x="5748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66675"/>
              <a:ext cx="1489707" cy="5257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BM Hanna"/>
                  <a:ea typeface="BM Hanna"/>
                  <a:cs typeface="BM Hanna"/>
                  <a:sym typeface="BM Hanna"/>
                </a:rPr>
                <a:t>SEGERA AKTIVASI EDISI 10 </a:t>
              </a:r>
            </a:p>
            <a:p>
              <a:pPr algn="ctr">
                <a:lnSpc>
                  <a:spcPts val="4059"/>
                </a:lnSpc>
              </a:pPr>
              <a:r>
                <a:rPr lang="en-US" sz="2899">
                  <a:solidFill>
                    <a:srgbClr val="000000"/>
                  </a:solidFill>
                  <a:latin typeface="BM Hanna"/>
                  <a:ea typeface="BM Hanna"/>
                  <a:cs typeface="BM Hanna"/>
                  <a:sym typeface="BM Hanna"/>
                </a:rPr>
                <a:t>(09 - 23 AGUSTUS 2024)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-777412">
            <a:off x="1795656" y="7491064"/>
            <a:ext cx="2417103" cy="2184183"/>
          </a:xfrm>
          <a:custGeom>
            <a:avLst/>
            <a:gdLst/>
            <a:ahLst/>
            <a:cxnLst/>
            <a:rect r="r" b="b" t="t" l="l"/>
            <a:pathLst>
              <a:path h="2184183" w="2417103">
                <a:moveTo>
                  <a:pt x="0" y="0"/>
                </a:moveTo>
                <a:lnTo>
                  <a:pt x="2417103" y="0"/>
                </a:lnTo>
                <a:lnTo>
                  <a:pt x="2417103" y="2184183"/>
                </a:lnTo>
                <a:lnTo>
                  <a:pt x="0" y="21841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45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16222986" cy="8275069"/>
          </a:xfrm>
          <a:custGeom>
            <a:avLst/>
            <a:gdLst/>
            <a:ahLst/>
            <a:cxnLst/>
            <a:rect r="r" b="b" t="t" l="l"/>
            <a:pathLst>
              <a:path h="8275069" w="16222986">
                <a:moveTo>
                  <a:pt x="0" y="0"/>
                </a:moveTo>
                <a:lnTo>
                  <a:pt x="16222986" y="0"/>
                </a:lnTo>
                <a:lnTo>
                  <a:pt x="16222986" y="8275069"/>
                </a:lnTo>
                <a:lnTo>
                  <a:pt x="0" y="8275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911" r="-157" b="-1911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498597" y="-108828"/>
            <a:ext cx="6582509" cy="10746953"/>
          </a:xfrm>
          <a:custGeom>
            <a:avLst/>
            <a:gdLst/>
            <a:ahLst/>
            <a:cxnLst/>
            <a:rect r="r" b="b" t="t" l="l"/>
            <a:pathLst>
              <a:path h="10746953" w="6582509">
                <a:moveTo>
                  <a:pt x="0" y="0"/>
                </a:moveTo>
                <a:lnTo>
                  <a:pt x="6582509" y="0"/>
                </a:lnTo>
                <a:lnTo>
                  <a:pt x="6582509" y="10746953"/>
                </a:lnTo>
                <a:lnTo>
                  <a:pt x="0" y="10746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797725">
            <a:off x="13679956" y="-1054879"/>
            <a:ext cx="4476702" cy="4994292"/>
          </a:xfrm>
          <a:custGeom>
            <a:avLst/>
            <a:gdLst/>
            <a:ahLst/>
            <a:cxnLst/>
            <a:rect r="r" b="b" t="t" l="l"/>
            <a:pathLst>
              <a:path h="4994292" w="4476702">
                <a:moveTo>
                  <a:pt x="0" y="0"/>
                </a:moveTo>
                <a:lnTo>
                  <a:pt x="4476701" y="0"/>
                </a:lnTo>
                <a:lnTo>
                  <a:pt x="4476701" y="4994292"/>
                </a:lnTo>
                <a:lnTo>
                  <a:pt x="0" y="49942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944550" y="2366363"/>
            <a:ext cx="5751911" cy="14071953"/>
          </a:xfrm>
          <a:custGeom>
            <a:avLst/>
            <a:gdLst/>
            <a:ahLst/>
            <a:cxnLst/>
            <a:rect r="r" b="b" t="t" l="l"/>
            <a:pathLst>
              <a:path h="14071953" w="5751911">
                <a:moveTo>
                  <a:pt x="0" y="0"/>
                </a:moveTo>
                <a:lnTo>
                  <a:pt x="5751911" y="0"/>
                </a:lnTo>
                <a:lnTo>
                  <a:pt x="5751911" y="14071954"/>
                </a:lnTo>
                <a:lnTo>
                  <a:pt x="0" y="140719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792658" y="5143500"/>
            <a:ext cx="4946577" cy="5519194"/>
          </a:xfrm>
          <a:custGeom>
            <a:avLst/>
            <a:gdLst/>
            <a:ahLst/>
            <a:cxnLst/>
            <a:rect r="r" b="b" t="t" l="l"/>
            <a:pathLst>
              <a:path h="5519194" w="4946577">
                <a:moveTo>
                  <a:pt x="4946577" y="0"/>
                </a:moveTo>
                <a:lnTo>
                  <a:pt x="0" y="0"/>
                </a:lnTo>
                <a:lnTo>
                  <a:pt x="0" y="5519194"/>
                </a:lnTo>
                <a:lnTo>
                  <a:pt x="4946577" y="5519194"/>
                </a:lnTo>
                <a:lnTo>
                  <a:pt x="494657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1066058" y="4957733"/>
            <a:ext cx="6322410" cy="7438130"/>
          </a:xfrm>
          <a:custGeom>
            <a:avLst/>
            <a:gdLst/>
            <a:ahLst/>
            <a:cxnLst/>
            <a:rect r="r" b="b" t="t" l="l"/>
            <a:pathLst>
              <a:path h="7438130" w="6322410">
                <a:moveTo>
                  <a:pt x="6322410" y="0"/>
                </a:moveTo>
                <a:lnTo>
                  <a:pt x="0" y="0"/>
                </a:lnTo>
                <a:lnTo>
                  <a:pt x="0" y="7438130"/>
                </a:lnTo>
                <a:lnTo>
                  <a:pt x="6322410" y="7438130"/>
                </a:lnTo>
                <a:lnTo>
                  <a:pt x="632241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626842" y="3158801"/>
            <a:ext cx="9034317" cy="36626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4084"/>
              </a:lnSpc>
              <a:spcBef>
                <a:spcPct val="0"/>
              </a:spcBef>
            </a:pPr>
            <a:r>
              <a:rPr lang="en-US" sz="14520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TERIMA KASIH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5976517" y="-809891"/>
            <a:ext cx="4294014" cy="3427404"/>
          </a:xfrm>
          <a:custGeom>
            <a:avLst/>
            <a:gdLst/>
            <a:ahLst/>
            <a:cxnLst/>
            <a:rect r="r" b="b" t="t" l="l"/>
            <a:pathLst>
              <a:path h="3427404" w="4294014">
                <a:moveTo>
                  <a:pt x="0" y="0"/>
                </a:moveTo>
                <a:lnTo>
                  <a:pt x="4294014" y="0"/>
                </a:lnTo>
                <a:lnTo>
                  <a:pt x="4294014" y="3427404"/>
                </a:lnTo>
                <a:lnTo>
                  <a:pt x="0" y="34274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526312">
            <a:off x="6081818" y="6805324"/>
            <a:ext cx="5385775" cy="4905951"/>
          </a:xfrm>
          <a:custGeom>
            <a:avLst/>
            <a:gdLst/>
            <a:ahLst/>
            <a:cxnLst/>
            <a:rect r="r" b="b" t="t" l="l"/>
            <a:pathLst>
              <a:path h="4905951" w="5385775">
                <a:moveTo>
                  <a:pt x="0" y="0"/>
                </a:moveTo>
                <a:lnTo>
                  <a:pt x="5385774" y="0"/>
                </a:lnTo>
                <a:lnTo>
                  <a:pt x="5385774" y="4905952"/>
                </a:lnTo>
                <a:lnTo>
                  <a:pt x="0" y="49059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866158" y="1028700"/>
            <a:ext cx="9393142" cy="9865952"/>
            <a:chOff x="0" y="0"/>
            <a:chExt cx="2473914" cy="25984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73914" cy="2598440"/>
            </a:xfrm>
            <a:custGeom>
              <a:avLst/>
              <a:gdLst/>
              <a:ahLst/>
              <a:cxnLst/>
              <a:rect r="r" b="b" t="t" l="l"/>
              <a:pathLst>
                <a:path h="2598440" w="2473914">
                  <a:moveTo>
                    <a:pt x="34617" y="0"/>
                  </a:moveTo>
                  <a:lnTo>
                    <a:pt x="2439297" y="0"/>
                  </a:lnTo>
                  <a:cubicBezTo>
                    <a:pt x="2458415" y="0"/>
                    <a:pt x="2473914" y="15498"/>
                    <a:pt x="2473914" y="34617"/>
                  </a:cubicBezTo>
                  <a:lnTo>
                    <a:pt x="2473914" y="2563823"/>
                  </a:lnTo>
                  <a:cubicBezTo>
                    <a:pt x="2473914" y="2582942"/>
                    <a:pt x="2458415" y="2598440"/>
                    <a:pt x="2439297" y="2598440"/>
                  </a:cubicBezTo>
                  <a:lnTo>
                    <a:pt x="34617" y="2598440"/>
                  </a:lnTo>
                  <a:cubicBezTo>
                    <a:pt x="15498" y="2598440"/>
                    <a:pt x="0" y="2582942"/>
                    <a:pt x="0" y="2563823"/>
                  </a:cubicBezTo>
                  <a:lnTo>
                    <a:pt x="0" y="34617"/>
                  </a:lnTo>
                  <a:cubicBezTo>
                    <a:pt x="0" y="15498"/>
                    <a:pt x="15498" y="0"/>
                    <a:pt x="3461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2473914" cy="26555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123416" y="8440879"/>
            <a:ext cx="7315200" cy="1981754"/>
          </a:xfrm>
          <a:custGeom>
            <a:avLst/>
            <a:gdLst/>
            <a:ahLst/>
            <a:cxnLst/>
            <a:rect r="r" b="b" t="t" l="l"/>
            <a:pathLst>
              <a:path h="1981754" w="7315200">
                <a:moveTo>
                  <a:pt x="0" y="0"/>
                </a:moveTo>
                <a:lnTo>
                  <a:pt x="7315200" y="0"/>
                </a:lnTo>
                <a:lnTo>
                  <a:pt x="7315200" y="1981754"/>
                </a:lnTo>
                <a:lnTo>
                  <a:pt x="0" y="1981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028700" y="3233716"/>
            <a:ext cx="7417778" cy="8276460"/>
          </a:xfrm>
          <a:custGeom>
            <a:avLst/>
            <a:gdLst/>
            <a:ahLst/>
            <a:cxnLst/>
            <a:rect r="r" b="b" t="t" l="l"/>
            <a:pathLst>
              <a:path h="8276460" w="7417778">
                <a:moveTo>
                  <a:pt x="7417778" y="0"/>
                </a:moveTo>
                <a:lnTo>
                  <a:pt x="0" y="0"/>
                </a:lnTo>
                <a:lnTo>
                  <a:pt x="0" y="8276460"/>
                </a:lnTo>
                <a:lnTo>
                  <a:pt x="7417778" y="8276460"/>
                </a:lnTo>
                <a:lnTo>
                  <a:pt x="741777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83685" y="-65238"/>
            <a:ext cx="3452877" cy="3032253"/>
          </a:xfrm>
          <a:custGeom>
            <a:avLst/>
            <a:gdLst/>
            <a:ahLst/>
            <a:cxnLst/>
            <a:rect r="r" b="b" t="t" l="l"/>
            <a:pathLst>
              <a:path h="3032253" w="3452877">
                <a:moveTo>
                  <a:pt x="0" y="0"/>
                </a:moveTo>
                <a:lnTo>
                  <a:pt x="3452876" y="0"/>
                </a:lnTo>
                <a:lnTo>
                  <a:pt x="3452876" y="3032254"/>
                </a:lnTo>
                <a:lnTo>
                  <a:pt x="0" y="30322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905129" y="1625368"/>
            <a:ext cx="7540962" cy="358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22"/>
              </a:lnSpc>
            </a:pPr>
            <a:r>
              <a:rPr lang="en-US" sz="4043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PEJABAT/PEGAWAI DENGAN TINGKAT AKTIVASI EA TERBANYAK DAN LENGKAP (EDISI 1-10) PER 13 AGUSTUS 2024</a:t>
            </a:r>
          </a:p>
          <a:p>
            <a:pPr algn="ctr">
              <a:lnSpc>
                <a:spcPts val="4213"/>
              </a:lnSpc>
            </a:pPr>
          </a:p>
          <a:p>
            <a:pPr algn="ctr">
              <a:lnSpc>
                <a:spcPts val="4213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9123416" y="4496111"/>
            <a:ext cx="6550678" cy="61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4708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HARI MURDIYANTO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812856" y="6279429"/>
            <a:ext cx="7499746" cy="61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4708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IMELDA T. ALAMSYAH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470273" y="5387770"/>
            <a:ext cx="10184913" cy="61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4708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YACOBUS AGUS WAHYUDIONO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12856" y="7253793"/>
            <a:ext cx="7499746" cy="61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4708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I NYOMAN P. CANDRA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812856" y="8181611"/>
            <a:ext cx="7499746" cy="613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7"/>
              </a:lnSpc>
            </a:pPr>
            <a:r>
              <a:rPr lang="en-US" sz="4708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WIYANTO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8514" y="1406293"/>
            <a:ext cx="5868868" cy="11344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15"/>
              </a:lnSpc>
              <a:spcBef>
                <a:spcPct val="0"/>
              </a:spcBef>
            </a:pPr>
            <a:r>
              <a:rPr lang="en-US" sz="6654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PENGUMUMAN!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8748" y="-626708"/>
            <a:ext cx="4681103" cy="3310817"/>
          </a:xfrm>
          <a:custGeom>
            <a:avLst/>
            <a:gdLst/>
            <a:ahLst/>
            <a:cxnLst/>
            <a:rect r="r" b="b" t="t" l="l"/>
            <a:pathLst>
              <a:path h="3310817" w="4681103">
                <a:moveTo>
                  <a:pt x="0" y="0"/>
                </a:moveTo>
                <a:lnTo>
                  <a:pt x="4681104" y="0"/>
                </a:lnTo>
                <a:lnTo>
                  <a:pt x="4681104" y="3310816"/>
                </a:lnTo>
                <a:lnTo>
                  <a:pt x="0" y="3310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1307911" y="2018689"/>
            <a:ext cx="7978637" cy="9386632"/>
          </a:xfrm>
          <a:custGeom>
            <a:avLst/>
            <a:gdLst/>
            <a:ahLst/>
            <a:cxnLst/>
            <a:rect r="r" b="b" t="t" l="l"/>
            <a:pathLst>
              <a:path h="9386632" w="7978637">
                <a:moveTo>
                  <a:pt x="7978637" y="0"/>
                </a:moveTo>
                <a:lnTo>
                  <a:pt x="0" y="0"/>
                </a:lnTo>
                <a:lnTo>
                  <a:pt x="0" y="9386632"/>
                </a:lnTo>
                <a:lnTo>
                  <a:pt x="7978637" y="9386632"/>
                </a:lnTo>
                <a:lnTo>
                  <a:pt x="797863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734748" y="2018689"/>
            <a:ext cx="10400976" cy="8704488"/>
            <a:chOff x="0" y="0"/>
            <a:chExt cx="2739352" cy="22925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739352" cy="2292540"/>
            </a:xfrm>
            <a:custGeom>
              <a:avLst/>
              <a:gdLst/>
              <a:ahLst/>
              <a:cxnLst/>
              <a:rect r="r" b="b" t="t" l="l"/>
              <a:pathLst>
                <a:path h="2292540" w="2739352">
                  <a:moveTo>
                    <a:pt x="31263" y="0"/>
                  </a:moveTo>
                  <a:lnTo>
                    <a:pt x="2708089" y="0"/>
                  </a:lnTo>
                  <a:cubicBezTo>
                    <a:pt x="2716381" y="0"/>
                    <a:pt x="2724332" y="3294"/>
                    <a:pt x="2730195" y="9157"/>
                  </a:cubicBezTo>
                  <a:cubicBezTo>
                    <a:pt x="2736058" y="15019"/>
                    <a:pt x="2739352" y="22971"/>
                    <a:pt x="2739352" y="31263"/>
                  </a:cubicBezTo>
                  <a:lnTo>
                    <a:pt x="2739352" y="2261278"/>
                  </a:lnTo>
                  <a:cubicBezTo>
                    <a:pt x="2739352" y="2278543"/>
                    <a:pt x="2725355" y="2292540"/>
                    <a:pt x="2708089" y="2292540"/>
                  </a:cubicBezTo>
                  <a:lnTo>
                    <a:pt x="31263" y="2292540"/>
                  </a:lnTo>
                  <a:cubicBezTo>
                    <a:pt x="22971" y="2292540"/>
                    <a:pt x="15019" y="2289246"/>
                    <a:pt x="9157" y="2283383"/>
                  </a:cubicBezTo>
                  <a:cubicBezTo>
                    <a:pt x="3294" y="2277521"/>
                    <a:pt x="0" y="2269569"/>
                    <a:pt x="0" y="2261278"/>
                  </a:cubicBezTo>
                  <a:lnTo>
                    <a:pt x="0" y="31263"/>
                  </a:lnTo>
                  <a:cubicBezTo>
                    <a:pt x="0" y="13997"/>
                    <a:pt x="13997" y="0"/>
                    <a:pt x="31263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739352" cy="23496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false" rot="0">
            <a:off x="-1286629" y="-431434"/>
            <a:ext cx="5603193" cy="4900247"/>
          </a:xfrm>
          <a:custGeom>
            <a:avLst/>
            <a:gdLst/>
            <a:ahLst/>
            <a:cxnLst/>
            <a:rect r="r" b="b" t="t" l="l"/>
            <a:pathLst>
              <a:path h="4900247" w="5603193">
                <a:moveTo>
                  <a:pt x="5603193" y="0"/>
                </a:moveTo>
                <a:lnTo>
                  <a:pt x="0" y="0"/>
                </a:lnTo>
                <a:lnTo>
                  <a:pt x="0" y="4900247"/>
                </a:lnTo>
                <a:lnTo>
                  <a:pt x="5603193" y="4900247"/>
                </a:lnTo>
                <a:lnTo>
                  <a:pt x="560319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848862" y="2452875"/>
            <a:ext cx="6336042" cy="20159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95"/>
              </a:lnSpc>
            </a:pPr>
            <a:r>
              <a:rPr lang="en-US" sz="8037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EMPLOYEE ADVOCACY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720926"/>
            <a:ext cx="9881547" cy="5795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79"/>
              </a:lnSpc>
            </a:pPr>
            <a:r>
              <a:rPr lang="en-US" sz="23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Merupakan bagian dari saluran komunikasi Kementerian Keuangan dalam mengisi ruang publik dengan informasi positif terkait Kementerian Keuangan dengan memberdayakan pegawai dalam mengamplifikasi konten terkait kebijakan Kementerian Keuangan dapat berupa mempublikasikan/ mempromosikan organisasi baik berupa pesan, kebijakan, maupun informasi lainnya melalui media sosial pribadi masing-masing pegawai. </a:t>
            </a:r>
          </a:p>
          <a:p>
            <a:pPr algn="just">
              <a:lnSpc>
                <a:spcPts val="3579"/>
              </a:lnSpc>
            </a:pPr>
          </a:p>
          <a:p>
            <a:pPr algn="just">
              <a:lnSpc>
                <a:spcPts val="3579"/>
              </a:lnSpc>
            </a:pPr>
            <a:r>
              <a:rPr lang="en-US" sz="2386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Employee Advocacy dapatdilakukan dalam berbagai bentuk, baik online maupun offline. Namunsaluran yang digunakan dalam program Employee Advocacy Kemenkeu dari tahun 2022 adalah media sosial. </a:t>
            </a:r>
          </a:p>
          <a:p>
            <a:pPr algn="just">
              <a:lnSpc>
                <a:spcPts val="357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C45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2214760" y="741611"/>
            <a:ext cx="12805931" cy="4708489"/>
            <a:chOff x="0" y="0"/>
            <a:chExt cx="3372755" cy="124009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372755" cy="1240096"/>
            </a:xfrm>
            <a:custGeom>
              <a:avLst/>
              <a:gdLst/>
              <a:ahLst/>
              <a:cxnLst/>
              <a:rect r="r" b="b" t="t" l="l"/>
              <a:pathLst>
                <a:path h="1240096" w="3372755">
                  <a:moveTo>
                    <a:pt x="25391" y="0"/>
                  </a:moveTo>
                  <a:lnTo>
                    <a:pt x="3347364" y="0"/>
                  </a:lnTo>
                  <a:cubicBezTo>
                    <a:pt x="3361387" y="0"/>
                    <a:pt x="3372755" y="11368"/>
                    <a:pt x="3372755" y="25391"/>
                  </a:cubicBezTo>
                  <a:lnTo>
                    <a:pt x="3372755" y="1214704"/>
                  </a:lnTo>
                  <a:cubicBezTo>
                    <a:pt x="3372755" y="1221439"/>
                    <a:pt x="3370080" y="1227897"/>
                    <a:pt x="3365318" y="1232659"/>
                  </a:cubicBezTo>
                  <a:cubicBezTo>
                    <a:pt x="3360557" y="1237421"/>
                    <a:pt x="3354098" y="1240096"/>
                    <a:pt x="3347364" y="1240096"/>
                  </a:cubicBezTo>
                  <a:lnTo>
                    <a:pt x="25391" y="1240096"/>
                  </a:lnTo>
                  <a:cubicBezTo>
                    <a:pt x="11368" y="1240096"/>
                    <a:pt x="0" y="1228728"/>
                    <a:pt x="0" y="1214704"/>
                  </a:cubicBezTo>
                  <a:lnTo>
                    <a:pt x="0" y="25391"/>
                  </a:lnTo>
                  <a:cubicBezTo>
                    <a:pt x="0" y="11368"/>
                    <a:pt x="11368" y="0"/>
                    <a:pt x="25391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372755" cy="129724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207049" y="4817783"/>
            <a:ext cx="4888650" cy="5793956"/>
          </a:xfrm>
          <a:custGeom>
            <a:avLst/>
            <a:gdLst/>
            <a:ahLst/>
            <a:cxnLst/>
            <a:rect r="r" b="b" t="t" l="l"/>
            <a:pathLst>
              <a:path h="5793956" w="4888650">
                <a:moveTo>
                  <a:pt x="0" y="0"/>
                </a:moveTo>
                <a:lnTo>
                  <a:pt x="4888650" y="0"/>
                </a:lnTo>
                <a:lnTo>
                  <a:pt x="4888650" y="5793956"/>
                </a:lnTo>
                <a:lnTo>
                  <a:pt x="0" y="57939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9541598" y="216697"/>
            <a:ext cx="2431158" cy="1940506"/>
          </a:xfrm>
          <a:custGeom>
            <a:avLst/>
            <a:gdLst/>
            <a:ahLst/>
            <a:cxnLst/>
            <a:rect r="r" b="b" t="t" l="l"/>
            <a:pathLst>
              <a:path h="1940506" w="2431158">
                <a:moveTo>
                  <a:pt x="2431158" y="0"/>
                </a:moveTo>
                <a:lnTo>
                  <a:pt x="0" y="0"/>
                </a:lnTo>
                <a:lnTo>
                  <a:pt x="0" y="1940506"/>
                </a:lnTo>
                <a:lnTo>
                  <a:pt x="2431158" y="1940506"/>
                </a:lnTo>
                <a:lnTo>
                  <a:pt x="243115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893256">
            <a:off x="8209228" y="5450119"/>
            <a:ext cx="2664740" cy="2126947"/>
          </a:xfrm>
          <a:custGeom>
            <a:avLst/>
            <a:gdLst/>
            <a:ahLst/>
            <a:cxnLst/>
            <a:rect r="r" b="b" t="t" l="l"/>
            <a:pathLst>
              <a:path h="2126947" w="2664740">
                <a:moveTo>
                  <a:pt x="0" y="0"/>
                </a:moveTo>
                <a:lnTo>
                  <a:pt x="2664740" y="0"/>
                </a:lnTo>
                <a:lnTo>
                  <a:pt x="2664740" y="2126947"/>
                </a:lnTo>
                <a:lnTo>
                  <a:pt x="0" y="2126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206386">
            <a:off x="-548542" y="7000668"/>
            <a:ext cx="3532423" cy="3940837"/>
          </a:xfrm>
          <a:custGeom>
            <a:avLst/>
            <a:gdLst/>
            <a:ahLst/>
            <a:cxnLst/>
            <a:rect r="r" b="b" t="t" l="l"/>
            <a:pathLst>
              <a:path h="3940837" w="3532423">
                <a:moveTo>
                  <a:pt x="0" y="0"/>
                </a:moveTo>
                <a:lnTo>
                  <a:pt x="3532422" y="0"/>
                </a:lnTo>
                <a:lnTo>
                  <a:pt x="3532422" y="3940837"/>
                </a:lnTo>
                <a:lnTo>
                  <a:pt x="0" y="39408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02474" y="1532617"/>
            <a:ext cx="6826487" cy="8396037"/>
          </a:xfrm>
          <a:custGeom>
            <a:avLst/>
            <a:gdLst/>
            <a:ahLst/>
            <a:cxnLst/>
            <a:rect r="r" b="b" t="t" l="l"/>
            <a:pathLst>
              <a:path h="8396037" w="6826487">
                <a:moveTo>
                  <a:pt x="0" y="0"/>
                </a:moveTo>
                <a:lnTo>
                  <a:pt x="6826487" y="0"/>
                </a:lnTo>
                <a:lnTo>
                  <a:pt x="6826487" y="8396038"/>
                </a:lnTo>
                <a:lnTo>
                  <a:pt x="0" y="839603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948" t="-936" r="-1948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26249" y="913061"/>
            <a:ext cx="8640577" cy="1087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32"/>
              </a:lnSpc>
            </a:pPr>
            <a:r>
              <a:rPr lang="en-US" sz="828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MENGAPA EA?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6249" y="1953320"/>
            <a:ext cx="10464922" cy="3489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Hasil penelitian Biro KLI dan Kompas menunjukkan pesan dari Kemenkeu dan Unit eselon 1 belum mampu menjangkau mayoritas penduduk Indonesia, baik sendiri-sendiri maupun kolaborasi. Oleh sebab itu, tahun 2022 dikenalkan program Employee Advocacy.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Secara tidak langsung dengan adanya EA dapat menekan adanya pemberitaan negatif, masyarakat dapat terdukasi dengan informasi yang valid.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002332" y="1363930"/>
            <a:ext cx="11431932" cy="8699046"/>
            <a:chOff x="0" y="0"/>
            <a:chExt cx="3010879" cy="22911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010879" cy="2291107"/>
            </a:xfrm>
            <a:custGeom>
              <a:avLst/>
              <a:gdLst/>
              <a:ahLst/>
              <a:cxnLst/>
              <a:rect r="r" b="b" t="t" l="l"/>
              <a:pathLst>
                <a:path h="2291107" w="3010879">
                  <a:moveTo>
                    <a:pt x="28443" y="0"/>
                  </a:moveTo>
                  <a:lnTo>
                    <a:pt x="2982436" y="0"/>
                  </a:lnTo>
                  <a:cubicBezTo>
                    <a:pt x="2989980" y="0"/>
                    <a:pt x="2997214" y="2997"/>
                    <a:pt x="3002548" y="8331"/>
                  </a:cubicBezTo>
                  <a:cubicBezTo>
                    <a:pt x="3007882" y="13665"/>
                    <a:pt x="3010879" y="20900"/>
                    <a:pt x="3010879" y="28443"/>
                  </a:cubicBezTo>
                  <a:lnTo>
                    <a:pt x="3010879" y="2262664"/>
                  </a:lnTo>
                  <a:cubicBezTo>
                    <a:pt x="3010879" y="2270207"/>
                    <a:pt x="3007882" y="2277442"/>
                    <a:pt x="3002548" y="2282776"/>
                  </a:cubicBezTo>
                  <a:cubicBezTo>
                    <a:pt x="2997214" y="2288110"/>
                    <a:pt x="2989980" y="2291107"/>
                    <a:pt x="2982436" y="2291107"/>
                  </a:cubicBezTo>
                  <a:lnTo>
                    <a:pt x="28443" y="2291107"/>
                  </a:lnTo>
                  <a:cubicBezTo>
                    <a:pt x="12734" y="2291107"/>
                    <a:pt x="0" y="2278372"/>
                    <a:pt x="0" y="2262664"/>
                  </a:cubicBezTo>
                  <a:lnTo>
                    <a:pt x="0" y="28443"/>
                  </a:lnTo>
                  <a:cubicBezTo>
                    <a:pt x="0" y="20900"/>
                    <a:pt x="2997" y="13665"/>
                    <a:pt x="8331" y="8331"/>
                  </a:cubicBezTo>
                  <a:cubicBezTo>
                    <a:pt x="13665" y="2997"/>
                    <a:pt x="20900" y="0"/>
                    <a:pt x="28443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3010879" cy="234825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-393516" y="4263137"/>
            <a:ext cx="7379366" cy="7419838"/>
          </a:xfrm>
          <a:custGeom>
            <a:avLst/>
            <a:gdLst/>
            <a:ahLst/>
            <a:cxnLst/>
            <a:rect r="r" b="b" t="t" l="l"/>
            <a:pathLst>
              <a:path h="7419838" w="7379366">
                <a:moveTo>
                  <a:pt x="0" y="0"/>
                </a:moveTo>
                <a:lnTo>
                  <a:pt x="7379366" y="0"/>
                </a:lnTo>
                <a:lnTo>
                  <a:pt x="7379366" y="7419837"/>
                </a:lnTo>
                <a:lnTo>
                  <a:pt x="0" y="74198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10381" y="-177122"/>
            <a:ext cx="3897838" cy="4114800"/>
          </a:xfrm>
          <a:custGeom>
            <a:avLst/>
            <a:gdLst/>
            <a:ahLst/>
            <a:cxnLst/>
            <a:rect r="r" b="b" t="t" l="l"/>
            <a:pathLst>
              <a:path h="4114800" w="3897838">
                <a:moveTo>
                  <a:pt x="0" y="0"/>
                </a:moveTo>
                <a:lnTo>
                  <a:pt x="3897838" y="0"/>
                </a:lnTo>
                <a:lnTo>
                  <a:pt x="389783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249046" y="212408"/>
            <a:ext cx="5338652" cy="4050728"/>
          </a:xfrm>
          <a:custGeom>
            <a:avLst/>
            <a:gdLst/>
            <a:ahLst/>
            <a:cxnLst/>
            <a:rect r="r" b="b" t="t" l="l"/>
            <a:pathLst>
              <a:path h="4050728" w="5338652">
                <a:moveTo>
                  <a:pt x="0" y="0"/>
                </a:moveTo>
                <a:lnTo>
                  <a:pt x="5338652" y="0"/>
                </a:lnTo>
                <a:lnTo>
                  <a:pt x="5338652" y="4050729"/>
                </a:lnTo>
                <a:lnTo>
                  <a:pt x="0" y="405072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310672" y="2168239"/>
            <a:ext cx="7994150" cy="884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96"/>
              </a:lnSpc>
            </a:pPr>
            <a:r>
              <a:rPr lang="en-US" sz="68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PROGRAM SERUPA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310672" y="3871003"/>
            <a:ext cx="9805104" cy="52857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Program Employee Advocacy sudah diterapkan oleh berbagai organisasi baik di Indonesia maupun di dunia. Penerapan program tersebut memberikan dampak positif bagi organisasi berupa: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1.Peningkatan jangkauan pesan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2.Peningkatan engagement pegawai dan organisasi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3.Peningkatan kinerja keuangan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4.Peningkatan awareness pegawai terhadap produk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dan kebijakan pegawai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5. Pegawai makin memahami arah dari organisasi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6. Organisasi yang memiliki employee engagement </a:t>
            </a:r>
          </a:p>
          <a:p>
            <a:pPr algn="just">
              <a:lnSpc>
                <a:spcPts val="3554"/>
              </a:lnSpc>
            </a:pPr>
            <a:r>
              <a:rPr lang="en-US" sz="236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tinggi mengungguli organisasi yang tidak memiliki engagement </a:t>
            </a:r>
          </a:p>
          <a:p>
            <a:pPr algn="just">
              <a:lnSpc>
                <a:spcPts val="3554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51374" y="974231"/>
            <a:ext cx="4910563" cy="4437363"/>
          </a:xfrm>
          <a:custGeom>
            <a:avLst/>
            <a:gdLst/>
            <a:ahLst/>
            <a:cxnLst/>
            <a:rect r="r" b="b" t="t" l="l"/>
            <a:pathLst>
              <a:path h="4437363" w="4910563">
                <a:moveTo>
                  <a:pt x="0" y="0"/>
                </a:moveTo>
                <a:lnTo>
                  <a:pt x="4910563" y="0"/>
                </a:lnTo>
                <a:lnTo>
                  <a:pt x="4910563" y="4437363"/>
                </a:lnTo>
                <a:lnTo>
                  <a:pt x="0" y="44373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3589211" y="1028700"/>
            <a:ext cx="4910563" cy="4437363"/>
          </a:xfrm>
          <a:custGeom>
            <a:avLst/>
            <a:gdLst/>
            <a:ahLst/>
            <a:cxnLst/>
            <a:rect r="r" b="b" t="t" l="l"/>
            <a:pathLst>
              <a:path h="4437363" w="4910563">
                <a:moveTo>
                  <a:pt x="4910563" y="0"/>
                </a:moveTo>
                <a:lnTo>
                  <a:pt x="0" y="0"/>
                </a:lnTo>
                <a:lnTo>
                  <a:pt x="0" y="4437363"/>
                </a:lnTo>
                <a:lnTo>
                  <a:pt x="4910563" y="4437363"/>
                </a:lnTo>
                <a:lnTo>
                  <a:pt x="491056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855992" y="4102189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0" y="0"/>
                </a:lnTo>
                <a:lnTo>
                  <a:pt x="4847310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260709" y="4102189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1" y="0"/>
                </a:lnTo>
                <a:lnTo>
                  <a:pt x="4847311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32119" y="7217066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1" y="0"/>
                </a:lnTo>
                <a:lnTo>
                  <a:pt x="4847311" y="2361963"/>
                </a:lnTo>
                <a:lnTo>
                  <a:pt x="0" y="2361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5874495" y="3515917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279212" y="3515917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950622" y="6630794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814408" y="954943"/>
            <a:ext cx="8969623" cy="20656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335"/>
              </a:lnSpc>
              <a:spcBef>
                <a:spcPct val="0"/>
              </a:spcBef>
            </a:pPr>
            <a:r>
              <a:rPr lang="en-US" sz="5500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PROGRAM OPTIMALISASI EMPLOYEE ADVOCACY 2024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256108" y="4659119"/>
            <a:ext cx="4199333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Dukungan Pimpinan dan Edukasi Pegawai</a:t>
            </a:r>
          </a:p>
          <a:p>
            <a:pPr algn="ctr" marL="0" indent="0" lvl="0">
              <a:lnSpc>
                <a:spcPts val="3900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9584698" y="4659119"/>
            <a:ext cx="4199333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Monitoring dan Optimalisasi Tim EA DJBC</a:t>
            </a:r>
          </a:p>
          <a:p>
            <a:pPr algn="ctr" marL="0" indent="0" lvl="0">
              <a:lnSpc>
                <a:spcPts val="390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4256108" y="8021646"/>
            <a:ext cx="4199333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Penyebarluasan info Employee Advocacy</a:t>
            </a:r>
          </a:p>
          <a:p>
            <a:pPr algn="ctr" marL="0" indent="0" lvl="0">
              <a:lnSpc>
                <a:spcPts val="3900"/>
              </a:lnSpc>
            </a:pP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9584698" y="7272311"/>
            <a:ext cx="4847311" cy="2361962"/>
          </a:xfrm>
          <a:custGeom>
            <a:avLst/>
            <a:gdLst/>
            <a:ahLst/>
            <a:cxnLst/>
            <a:rect r="r" b="b" t="t" l="l"/>
            <a:pathLst>
              <a:path h="2361962" w="4847311">
                <a:moveTo>
                  <a:pt x="0" y="0"/>
                </a:moveTo>
                <a:lnTo>
                  <a:pt x="4847310" y="0"/>
                </a:lnTo>
                <a:lnTo>
                  <a:pt x="4847310" y="2361962"/>
                </a:lnTo>
                <a:lnTo>
                  <a:pt x="0" y="23619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1603201" y="6686039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9984814" y="7972116"/>
            <a:ext cx="4199333" cy="1476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0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Pelaporan dan Evaluasi</a:t>
            </a:r>
          </a:p>
          <a:p>
            <a:pPr algn="ctr" marL="0" indent="0" lvl="0">
              <a:lnSpc>
                <a:spcPts val="39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67707">
            <a:off x="-1222503" y="-339746"/>
            <a:ext cx="3978551" cy="4438545"/>
          </a:xfrm>
          <a:custGeom>
            <a:avLst/>
            <a:gdLst/>
            <a:ahLst/>
            <a:cxnLst/>
            <a:rect r="r" b="b" t="t" l="l"/>
            <a:pathLst>
              <a:path h="4438545" w="3978551">
                <a:moveTo>
                  <a:pt x="0" y="0"/>
                </a:moveTo>
                <a:lnTo>
                  <a:pt x="3978551" y="0"/>
                </a:lnTo>
                <a:lnTo>
                  <a:pt x="3978551" y="4438546"/>
                </a:lnTo>
                <a:lnTo>
                  <a:pt x="0" y="44385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515924" y="-305796"/>
            <a:ext cx="5081512" cy="4444014"/>
          </a:xfrm>
          <a:custGeom>
            <a:avLst/>
            <a:gdLst/>
            <a:ahLst/>
            <a:cxnLst/>
            <a:rect r="r" b="b" t="t" l="l"/>
            <a:pathLst>
              <a:path h="4444014" w="5081512">
                <a:moveTo>
                  <a:pt x="0" y="0"/>
                </a:moveTo>
                <a:lnTo>
                  <a:pt x="5081512" y="0"/>
                </a:lnTo>
                <a:lnTo>
                  <a:pt x="5081512" y="4444014"/>
                </a:lnTo>
                <a:lnTo>
                  <a:pt x="0" y="44440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893236" y="2640233"/>
            <a:ext cx="6909487" cy="3366805"/>
          </a:xfrm>
          <a:custGeom>
            <a:avLst/>
            <a:gdLst/>
            <a:ahLst/>
            <a:cxnLst/>
            <a:rect r="r" b="b" t="t" l="l"/>
            <a:pathLst>
              <a:path h="3366805" w="6909487">
                <a:moveTo>
                  <a:pt x="0" y="0"/>
                </a:moveTo>
                <a:lnTo>
                  <a:pt x="6909487" y="0"/>
                </a:lnTo>
                <a:lnTo>
                  <a:pt x="6909487" y="3366804"/>
                </a:lnTo>
                <a:lnTo>
                  <a:pt x="0" y="3366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485277" y="2640233"/>
            <a:ext cx="6909487" cy="3366805"/>
          </a:xfrm>
          <a:custGeom>
            <a:avLst/>
            <a:gdLst/>
            <a:ahLst/>
            <a:cxnLst/>
            <a:rect r="r" b="b" t="t" l="l"/>
            <a:pathLst>
              <a:path h="3366805" w="6909487">
                <a:moveTo>
                  <a:pt x="0" y="0"/>
                </a:moveTo>
                <a:lnTo>
                  <a:pt x="6909487" y="0"/>
                </a:lnTo>
                <a:lnTo>
                  <a:pt x="6909487" y="3366804"/>
                </a:lnTo>
                <a:lnTo>
                  <a:pt x="0" y="3366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335247" y="6337346"/>
            <a:ext cx="6909487" cy="3366805"/>
          </a:xfrm>
          <a:custGeom>
            <a:avLst/>
            <a:gdLst/>
            <a:ahLst/>
            <a:cxnLst/>
            <a:rect r="r" b="b" t="t" l="l"/>
            <a:pathLst>
              <a:path h="3366805" w="6909487">
                <a:moveTo>
                  <a:pt x="0" y="0"/>
                </a:moveTo>
                <a:lnTo>
                  <a:pt x="6909488" y="0"/>
                </a:lnTo>
                <a:lnTo>
                  <a:pt x="6909488" y="3366805"/>
                </a:lnTo>
                <a:lnTo>
                  <a:pt x="0" y="3366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582798" y="5812643"/>
            <a:ext cx="4952068" cy="4989489"/>
          </a:xfrm>
          <a:custGeom>
            <a:avLst/>
            <a:gdLst/>
            <a:ahLst/>
            <a:cxnLst/>
            <a:rect r="r" b="b" t="t" l="l"/>
            <a:pathLst>
              <a:path h="4989489" w="4952068">
                <a:moveTo>
                  <a:pt x="0" y="0"/>
                </a:moveTo>
                <a:lnTo>
                  <a:pt x="4952068" y="0"/>
                </a:lnTo>
                <a:lnTo>
                  <a:pt x="4952068" y="4989489"/>
                </a:lnTo>
                <a:lnTo>
                  <a:pt x="0" y="49894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384839" y="221455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085280" y="2214551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2"/>
                </a:lnTo>
                <a:lnTo>
                  <a:pt x="0" y="13146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032133" y="6007037"/>
            <a:ext cx="810304" cy="1314652"/>
          </a:xfrm>
          <a:custGeom>
            <a:avLst/>
            <a:gdLst/>
            <a:ahLst/>
            <a:cxnLst/>
            <a:rect r="r" b="b" t="t" l="l"/>
            <a:pathLst>
              <a:path h="1314652" w="810304">
                <a:moveTo>
                  <a:pt x="0" y="0"/>
                </a:moveTo>
                <a:lnTo>
                  <a:pt x="810304" y="0"/>
                </a:lnTo>
                <a:lnTo>
                  <a:pt x="810304" y="1314653"/>
                </a:lnTo>
                <a:lnTo>
                  <a:pt x="0" y="131465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582420" y="7758882"/>
            <a:ext cx="6468855" cy="1621619"/>
          </a:xfrm>
          <a:custGeom>
            <a:avLst/>
            <a:gdLst/>
            <a:ahLst/>
            <a:cxnLst/>
            <a:rect r="r" b="b" t="t" l="l"/>
            <a:pathLst>
              <a:path h="1621619" w="6468855">
                <a:moveTo>
                  <a:pt x="0" y="0"/>
                </a:moveTo>
                <a:lnTo>
                  <a:pt x="6468855" y="0"/>
                </a:lnTo>
                <a:lnTo>
                  <a:pt x="6468855" y="1621620"/>
                </a:lnTo>
                <a:lnTo>
                  <a:pt x="0" y="1621620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-12957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2670602" y="6429031"/>
            <a:ext cx="3690645" cy="1102693"/>
          </a:xfrm>
          <a:custGeom>
            <a:avLst/>
            <a:gdLst/>
            <a:ahLst/>
            <a:cxnLst/>
            <a:rect r="r" b="b" t="t" l="l"/>
            <a:pathLst>
              <a:path h="1102693" w="3690645">
                <a:moveTo>
                  <a:pt x="0" y="0"/>
                </a:moveTo>
                <a:lnTo>
                  <a:pt x="3690644" y="0"/>
                </a:lnTo>
                <a:lnTo>
                  <a:pt x="3690644" y="1102693"/>
                </a:lnTo>
                <a:lnTo>
                  <a:pt x="0" y="110269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2905969" y="3942553"/>
            <a:ext cx="4884022" cy="1558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POSTING KONTEN YANG TELAH DISIAPKAN OLEH BIRO KLI MAUPUN PEMANGKU TUGAS LAIN</a:t>
            </a:r>
          </a:p>
          <a:p>
            <a:pPr algn="ctr">
              <a:lnSpc>
                <a:spcPts val="2424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4057338" y="1273993"/>
            <a:ext cx="10173324" cy="735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31"/>
              </a:lnSpc>
            </a:pPr>
            <a:r>
              <a:rPr lang="en-US" sz="5599">
                <a:solidFill>
                  <a:srgbClr val="FFFFFF"/>
                </a:solidFill>
                <a:latin typeface="BM Hanna"/>
                <a:ea typeface="BM Hanna"/>
                <a:cs typeface="BM Hanna"/>
                <a:sym typeface="BM Hanna"/>
              </a:rPr>
              <a:t>MEKANISME IMPLEMENTASI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00760" y="7516777"/>
            <a:ext cx="5578462" cy="1863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MENYUSUN KONTEN DAN CAPTION/TAKARIR SENDIRI</a:t>
            </a:r>
          </a:p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pada media sosial masing-masing berdasarkan panduan yang diberikan</a:t>
            </a:r>
          </a:p>
          <a:p>
            <a:pPr algn="ctr">
              <a:lnSpc>
                <a:spcPts val="2424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195516" y="4099007"/>
            <a:ext cx="5489009" cy="1254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MEMBERIKAN LIKE/KOMEN/SHARE PADA AKUN- AKUN YANG TELAH DITENTUKAN DALAM PANDUAN </a:t>
            </a:r>
          </a:p>
          <a:p>
            <a:pPr algn="ctr">
              <a:lnSpc>
                <a:spcPts val="2424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606410" y="3416382"/>
            <a:ext cx="4884022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ALTERNATIF 2</a:t>
            </a:r>
          </a:p>
          <a:p>
            <a:pPr algn="ctr">
              <a:lnSpc>
                <a:spcPts val="2424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5347980" y="7018477"/>
            <a:ext cx="4884022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ALTERNATIF 3</a:t>
            </a:r>
          </a:p>
          <a:p>
            <a:pPr algn="ctr">
              <a:lnSpc>
                <a:spcPts val="2424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2845210" y="3416382"/>
            <a:ext cx="4884022" cy="64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24"/>
              </a:lnSpc>
            </a:pPr>
            <a:r>
              <a:rPr lang="en-US" sz="2499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ALTERNATIF 1</a:t>
            </a:r>
          </a:p>
          <a:p>
            <a:pPr algn="ctr">
              <a:lnSpc>
                <a:spcPts val="2424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23721" y="-617078"/>
            <a:ext cx="15840558" cy="11428563"/>
            <a:chOff x="0" y="0"/>
            <a:chExt cx="4171999" cy="30099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71999" cy="3009992"/>
            </a:xfrm>
            <a:custGeom>
              <a:avLst/>
              <a:gdLst/>
              <a:ahLst/>
              <a:cxnLst/>
              <a:rect r="r" b="b" t="t" l="l"/>
              <a:pathLst>
                <a:path h="3009992" w="4171999">
                  <a:moveTo>
                    <a:pt x="20527" y="0"/>
                  </a:moveTo>
                  <a:lnTo>
                    <a:pt x="4151472" y="0"/>
                  </a:lnTo>
                  <a:cubicBezTo>
                    <a:pt x="4162809" y="0"/>
                    <a:pt x="4171999" y="9190"/>
                    <a:pt x="4171999" y="20527"/>
                  </a:cubicBezTo>
                  <a:lnTo>
                    <a:pt x="4171999" y="2989465"/>
                  </a:lnTo>
                  <a:cubicBezTo>
                    <a:pt x="4171999" y="3000802"/>
                    <a:pt x="4162809" y="3009992"/>
                    <a:pt x="4151472" y="3009992"/>
                  </a:cubicBezTo>
                  <a:lnTo>
                    <a:pt x="20527" y="3009992"/>
                  </a:lnTo>
                  <a:cubicBezTo>
                    <a:pt x="9190" y="3009992"/>
                    <a:pt x="0" y="3000802"/>
                    <a:pt x="0" y="2989465"/>
                  </a:cubicBezTo>
                  <a:lnTo>
                    <a:pt x="0" y="20527"/>
                  </a:lnTo>
                  <a:cubicBezTo>
                    <a:pt x="0" y="9190"/>
                    <a:pt x="9190" y="0"/>
                    <a:pt x="2052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171999" cy="3067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23721" y="2539596"/>
            <a:ext cx="15840558" cy="6972179"/>
          </a:xfrm>
          <a:custGeom>
            <a:avLst/>
            <a:gdLst/>
            <a:ahLst/>
            <a:cxnLst/>
            <a:rect r="r" b="b" t="t" l="l"/>
            <a:pathLst>
              <a:path h="6972179" w="15840558">
                <a:moveTo>
                  <a:pt x="0" y="0"/>
                </a:moveTo>
                <a:lnTo>
                  <a:pt x="15840558" y="0"/>
                </a:lnTo>
                <a:lnTo>
                  <a:pt x="15840558" y="6972179"/>
                </a:lnTo>
                <a:lnTo>
                  <a:pt x="0" y="6972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82671" y="873833"/>
            <a:ext cx="15522658" cy="7944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20"/>
              </a:lnSpc>
            </a:pPr>
            <a:r>
              <a:rPr lang="en-US" sz="60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REKAPITULASI AKTIVASI EA TAHUN 2023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678887" y="1483051"/>
            <a:ext cx="4770783" cy="4172267"/>
          </a:xfrm>
          <a:custGeom>
            <a:avLst/>
            <a:gdLst/>
            <a:ahLst/>
            <a:cxnLst/>
            <a:rect r="r" b="b" t="t" l="l"/>
            <a:pathLst>
              <a:path h="4172267" w="4770783">
                <a:moveTo>
                  <a:pt x="0" y="0"/>
                </a:moveTo>
                <a:lnTo>
                  <a:pt x="4770784" y="0"/>
                </a:lnTo>
                <a:lnTo>
                  <a:pt x="4770784" y="4172267"/>
                </a:lnTo>
                <a:lnTo>
                  <a:pt x="0" y="4172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024" r="0" b="-10802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23721" y="-617078"/>
            <a:ext cx="15840558" cy="11428563"/>
            <a:chOff x="0" y="0"/>
            <a:chExt cx="4171999" cy="30099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171999" cy="3009992"/>
            </a:xfrm>
            <a:custGeom>
              <a:avLst/>
              <a:gdLst/>
              <a:ahLst/>
              <a:cxnLst/>
              <a:rect r="r" b="b" t="t" l="l"/>
              <a:pathLst>
                <a:path h="3009992" w="4171999">
                  <a:moveTo>
                    <a:pt x="20527" y="0"/>
                  </a:moveTo>
                  <a:lnTo>
                    <a:pt x="4151472" y="0"/>
                  </a:lnTo>
                  <a:cubicBezTo>
                    <a:pt x="4162809" y="0"/>
                    <a:pt x="4171999" y="9190"/>
                    <a:pt x="4171999" y="20527"/>
                  </a:cubicBezTo>
                  <a:lnTo>
                    <a:pt x="4171999" y="2989465"/>
                  </a:lnTo>
                  <a:cubicBezTo>
                    <a:pt x="4171999" y="3000802"/>
                    <a:pt x="4162809" y="3009992"/>
                    <a:pt x="4151472" y="3009992"/>
                  </a:cubicBezTo>
                  <a:lnTo>
                    <a:pt x="20527" y="3009992"/>
                  </a:lnTo>
                  <a:cubicBezTo>
                    <a:pt x="9190" y="3009992"/>
                    <a:pt x="0" y="3000802"/>
                    <a:pt x="0" y="2989465"/>
                  </a:cubicBezTo>
                  <a:lnTo>
                    <a:pt x="0" y="20527"/>
                  </a:lnTo>
                  <a:cubicBezTo>
                    <a:pt x="0" y="9190"/>
                    <a:pt x="9190" y="0"/>
                    <a:pt x="20527" y="0"/>
                  </a:cubicBezTo>
                  <a:close/>
                </a:path>
              </a:pathLst>
            </a:custGeom>
            <a:solidFill>
              <a:srgbClr val="FFCE3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57150"/>
              <a:ext cx="4171999" cy="30671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9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700008" y="1317571"/>
            <a:ext cx="14887983" cy="8471662"/>
          </a:xfrm>
          <a:custGeom>
            <a:avLst/>
            <a:gdLst/>
            <a:ahLst/>
            <a:cxnLst/>
            <a:rect r="r" b="b" t="t" l="l"/>
            <a:pathLst>
              <a:path h="8471662" w="14887983">
                <a:moveTo>
                  <a:pt x="0" y="0"/>
                </a:moveTo>
                <a:lnTo>
                  <a:pt x="14887984" y="0"/>
                </a:lnTo>
                <a:lnTo>
                  <a:pt x="14887984" y="8471661"/>
                </a:lnTo>
                <a:lnTo>
                  <a:pt x="0" y="84716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9836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82671" y="669599"/>
            <a:ext cx="15522658" cy="6479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3"/>
              </a:lnSpc>
            </a:pPr>
            <a:r>
              <a:rPr lang="en-US" sz="4900">
                <a:solidFill>
                  <a:srgbClr val="000000"/>
                </a:solidFill>
                <a:latin typeface="BM Hanna"/>
                <a:ea typeface="BM Hanna"/>
                <a:cs typeface="BM Hanna"/>
                <a:sym typeface="BM Hanna"/>
              </a:rPr>
              <a:t>TAMPILAN REKAPITULASI EA - AKUN POWER BI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DAGNsvez5VQ</dc:identifier>
  <dcterms:modified xsi:type="dcterms:W3CDTF">2011-08-01T06:04:30Z</dcterms:modified>
  <cp:revision>1</cp:revision>
  <dc:title>Employee Advocacy</dc:title>
</cp:coreProperties>
</file>