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handoutMasterIdLst>
    <p:handoutMasterId r:id="rId35"/>
  </p:handoutMasterIdLst>
  <p:sldIdLst>
    <p:sldId id="299" r:id="rId2"/>
    <p:sldId id="2147470007" r:id="rId3"/>
    <p:sldId id="841" r:id="rId4"/>
    <p:sldId id="387" r:id="rId5"/>
    <p:sldId id="388" r:id="rId6"/>
    <p:sldId id="451" r:id="rId7"/>
    <p:sldId id="483" r:id="rId8"/>
    <p:sldId id="484" r:id="rId9"/>
    <p:sldId id="2147470010" r:id="rId10"/>
    <p:sldId id="2147470009" r:id="rId11"/>
    <p:sldId id="2147470011" r:id="rId12"/>
    <p:sldId id="2147470008" r:id="rId13"/>
    <p:sldId id="2147470012" r:id="rId14"/>
    <p:sldId id="2147470013" r:id="rId15"/>
    <p:sldId id="2147470016" r:id="rId16"/>
    <p:sldId id="2147470017" r:id="rId17"/>
    <p:sldId id="2147470005" r:id="rId18"/>
    <p:sldId id="756" r:id="rId19"/>
    <p:sldId id="759" r:id="rId20"/>
    <p:sldId id="760" r:id="rId21"/>
    <p:sldId id="789" r:id="rId22"/>
    <p:sldId id="286" r:id="rId23"/>
    <p:sldId id="2147470018" r:id="rId24"/>
    <p:sldId id="2147470015" r:id="rId25"/>
    <p:sldId id="287" r:id="rId26"/>
    <p:sldId id="289" r:id="rId27"/>
    <p:sldId id="292" r:id="rId28"/>
    <p:sldId id="302" r:id="rId29"/>
    <p:sldId id="298" r:id="rId30"/>
    <p:sldId id="303" r:id="rId31"/>
    <p:sldId id="304" r:id="rId32"/>
    <p:sldId id="320" r:id="rId33"/>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gar Cahya" initials="EC" lastIdx="1" clrIdx="0">
    <p:extLst>
      <p:ext uri="{19B8F6BF-5375-455C-9EA6-DF929625EA0E}">
        <p15:presenceInfo xmlns:p15="http://schemas.microsoft.com/office/powerpoint/2012/main" userId="Enggar Cah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D6A818"/>
    <a:srgbClr val="0F0E8F"/>
    <a:srgbClr val="CC66FF"/>
    <a:srgbClr val="666666"/>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10" autoAdjust="0"/>
    <p:restoredTop sz="96357" autoAdjust="0"/>
  </p:normalViewPr>
  <p:slideViewPr>
    <p:cSldViewPr snapToGrid="0">
      <p:cViewPr varScale="1">
        <p:scale>
          <a:sx n="79" d="100"/>
          <a:sy n="79" d="100"/>
        </p:scale>
        <p:origin x="269"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89E1C-F19C-448F-8AB9-59EA4CC65A0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ID"/>
        </a:p>
      </dgm:t>
    </dgm:pt>
    <dgm:pt modelId="{E09BA46C-4FD7-435D-93B3-96BB75557DA5}">
      <dgm:prSet phldrT="[Text]" custT="1"/>
      <dgm:spPr/>
      <dgm:t>
        <a:bodyPr/>
        <a:lstStyle/>
        <a:p>
          <a:r>
            <a:rPr lang="en-ID" sz="1700" dirty="0" err="1"/>
            <a:t>menerima</a:t>
          </a:r>
          <a:r>
            <a:rPr lang="en-ID" sz="1700" dirty="0"/>
            <a:t> </a:t>
          </a:r>
          <a:r>
            <a:rPr lang="en-ID" sz="1700" dirty="0" err="1"/>
            <a:t>laporan</a:t>
          </a:r>
          <a:r>
            <a:rPr lang="en-ID" sz="1700" dirty="0"/>
            <a:t> </a:t>
          </a:r>
          <a:r>
            <a:rPr lang="en-ID" sz="1700" dirty="0" err="1"/>
            <a:t>atau</a:t>
          </a:r>
          <a:r>
            <a:rPr lang="en-ID" sz="1700" dirty="0"/>
            <a:t> </a:t>
          </a:r>
          <a:r>
            <a:rPr lang="en-ID" sz="1700" dirty="0" err="1"/>
            <a:t>keterangan</a:t>
          </a:r>
          <a:r>
            <a:rPr lang="en-ID" sz="1700" dirty="0"/>
            <a:t> </a:t>
          </a:r>
          <a:r>
            <a:rPr lang="en-ID" sz="1700" dirty="0" err="1"/>
            <a:t>dari</a:t>
          </a:r>
          <a:r>
            <a:rPr lang="en-ID" sz="1700" dirty="0"/>
            <a:t> </a:t>
          </a:r>
          <a:r>
            <a:rPr lang="en-ID" sz="1700" dirty="0" err="1"/>
            <a:t>seseorang</a:t>
          </a:r>
          <a:r>
            <a:rPr lang="en-ID" sz="1700" dirty="0"/>
            <a:t> </a:t>
          </a:r>
          <a:r>
            <a:rPr lang="en-ID" sz="1700" dirty="0" err="1"/>
            <a:t>tentang</a:t>
          </a:r>
          <a:r>
            <a:rPr lang="en-ID" sz="1700" dirty="0"/>
            <a:t> </a:t>
          </a:r>
          <a:r>
            <a:rPr lang="en-ID" sz="1700" dirty="0" err="1"/>
            <a:t>adanya</a:t>
          </a:r>
          <a:r>
            <a:rPr lang="en-ID" sz="1700" dirty="0"/>
            <a:t> </a:t>
          </a:r>
          <a:r>
            <a:rPr lang="en-ID" sz="1700" dirty="0" err="1"/>
            <a:t>tindak</a:t>
          </a:r>
          <a:r>
            <a:rPr lang="en-ID" sz="1700" dirty="0"/>
            <a:t> </a:t>
          </a:r>
          <a:r>
            <a:rPr lang="en-ID" sz="1700" dirty="0" err="1"/>
            <a:t>pidana</a:t>
          </a:r>
          <a:r>
            <a:rPr lang="en-ID" sz="1700" dirty="0"/>
            <a:t> di </a:t>
          </a:r>
          <a:r>
            <a:rPr lang="en-ID" sz="1700" dirty="0" err="1"/>
            <a:t>bidang</a:t>
          </a:r>
          <a:r>
            <a:rPr lang="en-ID" sz="1700" dirty="0"/>
            <a:t> </a:t>
          </a:r>
          <a:r>
            <a:rPr lang="en-ID" sz="1700" dirty="0" err="1"/>
            <a:t>Kepabeanan</a:t>
          </a:r>
          <a:r>
            <a:rPr lang="en-ID" sz="1700" dirty="0"/>
            <a:t>;</a:t>
          </a:r>
        </a:p>
      </dgm:t>
    </dgm:pt>
    <dgm:pt modelId="{1647998C-DAFE-45CC-B046-0FD22A0B08F8}" type="parTrans" cxnId="{95422333-BCE1-475B-A82D-116492638C0D}">
      <dgm:prSet/>
      <dgm:spPr/>
      <dgm:t>
        <a:bodyPr/>
        <a:lstStyle/>
        <a:p>
          <a:endParaRPr lang="en-ID"/>
        </a:p>
      </dgm:t>
    </dgm:pt>
    <dgm:pt modelId="{5DA623DB-35F2-4CCC-9E67-722C9365CB89}" type="sibTrans" cxnId="{95422333-BCE1-475B-A82D-116492638C0D}">
      <dgm:prSet/>
      <dgm:spPr/>
      <dgm:t>
        <a:bodyPr/>
        <a:lstStyle/>
        <a:p>
          <a:endParaRPr lang="en-ID"/>
        </a:p>
      </dgm:t>
    </dgm:pt>
    <dgm:pt modelId="{123A0DBD-265D-4B25-A63F-C3EAA4CE1DC1}">
      <dgm:prSet custT="1"/>
      <dgm:spPr/>
      <dgm:t>
        <a:bodyPr/>
        <a:lstStyle/>
        <a:p>
          <a:r>
            <a:rPr lang="en-ID" sz="1700" dirty="0" err="1"/>
            <a:t>memanggil</a:t>
          </a:r>
          <a:r>
            <a:rPr lang="en-ID" sz="1700" dirty="0"/>
            <a:t> orang </a:t>
          </a:r>
          <a:r>
            <a:rPr lang="en-ID" sz="1700" dirty="0" err="1"/>
            <a:t>untuk</a:t>
          </a:r>
          <a:r>
            <a:rPr lang="en-ID" sz="1700" dirty="0"/>
            <a:t> </a:t>
          </a:r>
          <a:r>
            <a:rPr lang="en-ID" sz="1700" dirty="0" err="1"/>
            <a:t>didengar</a:t>
          </a:r>
          <a:r>
            <a:rPr lang="en-ID" sz="1700" dirty="0"/>
            <a:t> dan </a:t>
          </a:r>
          <a:r>
            <a:rPr lang="en-ID" sz="1700" dirty="0" err="1"/>
            <a:t>diperiksa</a:t>
          </a:r>
          <a:r>
            <a:rPr lang="en-ID" sz="1700" dirty="0"/>
            <a:t> </a:t>
          </a:r>
          <a:r>
            <a:rPr lang="en-ID" sz="1700" dirty="0" err="1"/>
            <a:t>sebagai</a:t>
          </a:r>
          <a:r>
            <a:rPr lang="en-ID" sz="1700" dirty="0"/>
            <a:t> </a:t>
          </a:r>
          <a:r>
            <a:rPr lang="en-ID" sz="1700" dirty="0" err="1"/>
            <a:t>tersangka</a:t>
          </a:r>
          <a:r>
            <a:rPr lang="en-ID" sz="1700" dirty="0"/>
            <a:t> </a:t>
          </a:r>
          <a:r>
            <a:rPr lang="en-ID" sz="1700" dirty="0" err="1"/>
            <a:t>atau</a:t>
          </a:r>
          <a:r>
            <a:rPr lang="en-ID" sz="1700" dirty="0"/>
            <a:t> </a:t>
          </a:r>
          <a:r>
            <a:rPr lang="en-ID" sz="1700" dirty="0" err="1"/>
            <a:t>saksi</a:t>
          </a:r>
          <a:r>
            <a:rPr lang="en-ID" sz="1700" dirty="0"/>
            <a:t>;</a:t>
          </a:r>
        </a:p>
      </dgm:t>
    </dgm:pt>
    <dgm:pt modelId="{1479F796-D088-4F1C-8091-55D0F72D234F}" type="parTrans" cxnId="{8F414447-A33A-4BAB-9F28-B733ADA5B0DC}">
      <dgm:prSet/>
      <dgm:spPr/>
      <dgm:t>
        <a:bodyPr/>
        <a:lstStyle/>
        <a:p>
          <a:endParaRPr lang="en-ID"/>
        </a:p>
      </dgm:t>
    </dgm:pt>
    <dgm:pt modelId="{C092F972-F856-4456-AACC-A33E46DD4757}" type="sibTrans" cxnId="{8F414447-A33A-4BAB-9F28-B733ADA5B0DC}">
      <dgm:prSet/>
      <dgm:spPr/>
      <dgm:t>
        <a:bodyPr/>
        <a:lstStyle/>
        <a:p>
          <a:endParaRPr lang="en-ID"/>
        </a:p>
      </dgm:t>
    </dgm:pt>
    <dgm:pt modelId="{967F9371-8E97-42C8-BE2C-2098D294C1E1}">
      <dgm:prSet custT="1"/>
      <dgm:spPr/>
      <dgm:t>
        <a:bodyPr/>
        <a:lstStyle/>
        <a:p>
          <a:r>
            <a:rPr lang="en-ID" sz="1700" dirty="0" err="1"/>
            <a:t>melakukan</a:t>
          </a:r>
          <a:r>
            <a:rPr lang="en-ID" sz="1700" dirty="0"/>
            <a:t> </a:t>
          </a:r>
          <a:r>
            <a:rPr lang="en-ID" sz="1700" b="1" dirty="0" err="1">
              <a:solidFill>
                <a:srgbClr val="FFFF00"/>
              </a:solidFill>
            </a:rPr>
            <a:t>penangkapan</a:t>
          </a:r>
          <a:r>
            <a:rPr lang="en-ID" sz="1700" b="1" dirty="0">
              <a:solidFill>
                <a:srgbClr val="FFFF00"/>
              </a:solidFill>
            </a:rPr>
            <a:t> dan </a:t>
          </a:r>
          <a:r>
            <a:rPr lang="en-ID" sz="1700" b="1" dirty="0" err="1">
              <a:solidFill>
                <a:srgbClr val="FFFF00"/>
              </a:solidFill>
            </a:rPr>
            <a:t>penahanan</a:t>
          </a:r>
          <a:r>
            <a:rPr lang="en-ID" sz="1700" b="1" dirty="0">
              <a:solidFill>
                <a:srgbClr val="FFFF00"/>
              </a:solidFill>
            </a:rPr>
            <a:t> </a:t>
          </a:r>
          <a:r>
            <a:rPr lang="en-ID" sz="1700" dirty="0" err="1"/>
            <a:t>terhadap</a:t>
          </a:r>
          <a:r>
            <a:rPr lang="en-ID" sz="1700" dirty="0"/>
            <a:t> orang yang </a:t>
          </a:r>
          <a:r>
            <a:rPr lang="en-ID" sz="1700" dirty="0" err="1"/>
            <a:t>disangka</a:t>
          </a:r>
          <a:r>
            <a:rPr lang="en-ID" sz="1700" dirty="0"/>
            <a:t> </a:t>
          </a:r>
          <a:r>
            <a:rPr lang="en-ID" sz="1700" dirty="0" err="1"/>
            <a:t>melakukan</a:t>
          </a:r>
          <a:r>
            <a:rPr lang="en-ID" sz="1700" dirty="0"/>
            <a:t> </a:t>
          </a:r>
          <a:r>
            <a:rPr lang="en-ID" sz="1700" dirty="0" err="1"/>
            <a:t>Tindak</a:t>
          </a:r>
          <a:r>
            <a:rPr lang="en-ID" sz="1700" dirty="0"/>
            <a:t> </a:t>
          </a:r>
          <a:r>
            <a:rPr lang="en-ID" sz="1700" dirty="0" err="1"/>
            <a:t>Pidana</a:t>
          </a:r>
          <a:r>
            <a:rPr lang="en-ID" sz="1700" dirty="0"/>
            <a:t>;</a:t>
          </a:r>
        </a:p>
      </dgm:t>
    </dgm:pt>
    <dgm:pt modelId="{4E2C47E6-3EE1-4D34-9E6C-A051DD0425AB}" type="parTrans" cxnId="{6345A158-D898-4875-8BBC-C999ECA6D568}">
      <dgm:prSet/>
      <dgm:spPr/>
      <dgm:t>
        <a:bodyPr/>
        <a:lstStyle/>
        <a:p>
          <a:endParaRPr lang="en-ID"/>
        </a:p>
      </dgm:t>
    </dgm:pt>
    <dgm:pt modelId="{99350D06-7D41-4DC1-AA03-F16AE9F20BA7}" type="sibTrans" cxnId="{6345A158-D898-4875-8BBC-C999ECA6D568}">
      <dgm:prSet/>
      <dgm:spPr/>
      <dgm:t>
        <a:bodyPr/>
        <a:lstStyle/>
        <a:p>
          <a:endParaRPr lang="en-ID"/>
        </a:p>
      </dgm:t>
    </dgm:pt>
    <dgm:pt modelId="{76C9D7CD-9A0D-44E9-874C-3E6C7FDD1836}">
      <dgm:prSet custT="1"/>
      <dgm:spPr/>
      <dgm:t>
        <a:bodyPr/>
        <a:lstStyle/>
        <a:p>
          <a:r>
            <a:rPr lang="en-ID" sz="1700" dirty="0" err="1"/>
            <a:t>meneliti</a:t>
          </a:r>
          <a:r>
            <a:rPr lang="en-ID" sz="1700" dirty="0"/>
            <a:t>, </a:t>
          </a:r>
          <a:r>
            <a:rPr lang="en-ID" sz="1700" dirty="0" err="1"/>
            <a:t>mencari</a:t>
          </a:r>
          <a:r>
            <a:rPr lang="en-ID" sz="1700" dirty="0"/>
            <a:t>, dan </a:t>
          </a:r>
          <a:r>
            <a:rPr lang="en-ID" sz="1700" dirty="0" err="1"/>
            <a:t>mengumpulkan</a:t>
          </a:r>
          <a:r>
            <a:rPr lang="en-ID" sz="1700" dirty="0"/>
            <a:t> </a:t>
          </a:r>
          <a:r>
            <a:rPr lang="en-ID" sz="1700" dirty="0" err="1"/>
            <a:t>keterangan</a:t>
          </a:r>
          <a:r>
            <a:rPr lang="en-ID" sz="1700" dirty="0"/>
            <a:t> </a:t>
          </a:r>
          <a:r>
            <a:rPr lang="en-ID" sz="1700" dirty="0" err="1"/>
            <a:t>dengan</a:t>
          </a:r>
          <a:r>
            <a:rPr lang="en-ID" sz="1700" dirty="0"/>
            <a:t> </a:t>
          </a:r>
          <a:r>
            <a:rPr lang="en-ID" sz="1700" dirty="0" err="1"/>
            <a:t>Tindak</a:t>
          </a:r>
          <a:r>
            <a:rPr lang="en-ID" sz="1700" dirty="0"/>
            <a:t> </a:t>
          </a:r>
          <a:r>
            <a:rPr lang="en-ID" sz="1700" dirty="0" err="1"/>
            <a:t>Pidana</a:t>
          </a:r>
          <a:r>
            <a:rPr lang="en-ID" sz="1700" dirty="0"/>
            <a:t>;</a:t>
          </a:r>
        </a:p>
      </dgm:t>
    </dgm:pt>
    <dgm:pt modelId="{4272A3C7-96FC-40CB-A4A8-560BD4A95823}" type="parTrans" cxnId="{FD144783-7EA2-46A4-8585-9D0051707CA0}">
      <dgm:prSet/>
      <dgm:spPr/>
      <dgm:t>
        <a:bodyPr/>
        <a:lstStyle/>
        <a:p>
          <a:endParaRPr lang="en-ID"/>
        </a:p>
      </dgm:t>
    </dgm:pt>
    <dgm:pt modelId="{26AB91C3-385E-4440-821E-99F2145D8009}" type="sibTrans" cxnId="{FD144783-7EA2-46A4-8585-9D0051707CA0}">
      <dgm:prSet/>
      <dgm:spPr/>
      <dgm:t>
        <a:bodyPr/>
        <a:lstStyle/>
        <a:p>
          <a:endParaRPr lang="en-ID"/>
        </a:p>
      </dgm:t>
    </dgm:pt>
    <dgm:pt modelId="{1E2D3DD7-9EC6-4338-A6F9-11EA0A84968B}">
      <dgm:prSet custT="1"/>
      <dgm:spPr/>
      <dgm:t>
        <a:bodyPr/>
        <a:lstStyle/>
        <a:p>
          <a:r>
            <a:rPr lang="en-ID" sz="1700" dirty="0" err="1"/>
            <a:t>menggeledah</a:t>
          </a:r>
          <a:r>
            <a:rPr lang="en-ID" sz="1700" dirty="0"/>
            <a:t> </a:t>
          </a:r>
          <a:r>
            <a:rPr lang="en-ID" sz="1700" dirty="0" err="1"/>
            <a:t>rumah</a:t>
          </a:r>
          <a:r>
            <a:rPr lang="en-ID" sz="1700" dirty="0"/>
            <a:t> </a:t>
          </a:r>
          <a:r>
            <a:rPr lang="en-ID" sz="1700" dirty="0" err="1"/>
            <a:t>tinggal</a:t>
          </a:r>
          <a:r>
            <a:rPr lang="en-ID" sz="1700" dirty="0"/>
            <a:t>, </a:t>
          </a:r>
          <a:r>
            <a:rPr lang="en-ID" sz="1700" dirty="0" err="1"/>
            <a:t>pakaian</a:t>
          </a:r>
          <a:r>
            <a:rPr lang="en-ID" sz="1700" dirty="0"/>
            <a:t>, </a:t>
          </a:r>
          <a:r>
            <a:rPr lang="en-ID" sz="1700" dirty="0" err="1"/>
            <a:t>atau</a:t>
          </a:r>
          <a:r>
            <a:rPr lang="en-ID" sz="1700" dirty="0"/>
            <a:t> badan;</a:t>
          </a:r>
        </a:p>
      </dgm:t>
    </dgm:pt>
    <dgm:pt modelId="{ECE51AD0-FF16-43AB-AA43-91981FDFC03A}" type="parTrans" cxnId="{562F6D33-AC69-4E9F-8A2D-AC0277F62F11}">
      <dgm:prSet/>
      <dgm:spPr/>
      <dgm:t>
        <a:bodyPr/>
        <a:lstStyle/>
        <a:p>
          <a:endParaRPr lang="en-ID"/>
        </a:p>
      </dgm:t>
    </dgm:pt>
    <dgm:pt modelId="{B840256D-9ABE-4C0A-9A2A-6803E59E212E}" type="sibTrans" cxnId="{562F6D33-AC69-4E9F-8A2D-AC0277F62F11}">
      <dgm:prSet/>
      <dgm:spPr/>
      <dgm:t>
        <a:bodyPr/>
        <a:lstStyle/>
        <a:p>
          <a:endParaRPr lang="en-ID"/>
        </a:p>
      </dgm:t>
    </dgm:pt>
    <dgm:pt modelId="{CB3EE749-8081-4022-A1C1-DA4096D96398}">
      <dgm:prSet custT="1"/>
      <dgm:spPr/>
      <dgm:t>
        <a:bodyPr/>
        <a:lstStyle/>
        <a:p>
          <a:r>
            <a:rPr lang="en-ID" sz="1700" dirty="0" err="1"/>
            <a:t>menggeledah</a:t>
          </a:r>
          <a:r>
            <a:rPr lang="en-ID" sz="1700" dirty="0"/>
            <a:t> </a:t>
          </a:r>
          <a:r>
            <a:rPr lang="en-ID" sz="1700" dirty="0" err="1"/>
            <a:t>tempat</a:t>
          </a:r>
          <a:r>
            <a:rPr lang="en-ID" sz="1700" dirty="0"/>
            <a:t> </a:t>
          </a:r>
          <a:r>
            <a:rPr lang="en-ID" sz="1700" dirty="0" err="1"/>
            <a:t>atau</a:t>
          </a:r>
          <a:r>
            <a:rPr lang="en-ID" sz="1700" dirty="0"/>
            <a:t> </a:t>
          </a:r>
          <a:r>
            <a:rPr lang="en-ID" sz="1700" dirty="0" err="1"/>
            <a:t>sarana</a:t>
          </a:r>
          <a:r>
            <a:rPr lang="en-ID" sz="1700" dirty="0"/>
            <a:t> </a:t>
          </a:r>
          <a:r>
            <a:rPr lang="en-ID" sz="1700" dirty="0" err="1"/>
            <a:t>pengangkut</a:t>
          </a:r>
          <a:r>
            <a:rPr lang="en-ID" sz="1700" dirty="0"/>
            <a:t> dan </a:t>
          </a:r>
          <a:r>
            <a:rPr lang="en-ID" sz="1700" dirty="0" err="1"/>
            <a:t>memeriksa</a:t>
          </a:r>
          <a:r>
            <a:rPr lang="en-ID" sz="1700" dirty="0"/>
            <a:t> </a:t>
          </a:r>
          <a:r>
            <a:rPr lang="en-ID" sz="1700" dirty="0" err="1"/>
            <a:t>barang</a:t>
          </a:r>
          <a:r>
            <a:rPr lang="en-ID" sz="1700" dirty="0"/>
            <a:t> yang </a:t>
          </a:r>
          <a:r>
            <a:rPr lang="en-ID" sz="1700" dirty="0" err="1"/>
            <a:t>terdapat</a:t>
          </a:r>
          <a:r>
            <a:rPr lang="en-ID" sz="1700" dirty="0"/>
            <a:t> di </a:t>
          </a:r>
          <a:r>
            <a:rPr lang="en-ID" sz="1700" dirty="0" err="1"/>
            <a:t>dalamnya</a:t>
          </a:r>
          <a:r>
            <a:rPr lang="en-ID" sz="1700" dirty="0"/>
            <a:t> </a:t>
          </a:r>
          <a:r>
            <a:rPr lang="en-ID" sz="1700" dirty="0" err="1"/>
            <a:t>apabila</a:t>
          </a:r>
          <a:r>
            <a:rPr lang="en-ID" sz="1700" dirty="0"/>
            <a:t> </a:t>
          </a:r>
          <a:r>
            <a:rPr lang="en-ID" sz="1700" dirty="0" err="1"/>
            <a:t>dicurigai</a:t>
          </a:r>
          <a:r>
            <a:rPr lang="en-ID" sz="1700" dirty="0"/>
            <a:t> </a:t>
          </a:r>
          <a:r>
            <a:rPr lang="en-ID" sz="1700" dirty="0" err="1"/>
            <a:t>adanya</a:t>
          </a:r>
          <a:r>
            <a:rPr lang="en-ID" sz="1700" dirty="0"/>
            <a:t> </a:t>
          </a:r>
          <a:r>
            <a:rPr lang="en-ID" sz="1700" dirty="0" err="1"/>
            <a:t>Tindak</a:t>
          </a:r>
          <a:r>
            <a:rPr lang="en-ID" sz="1700" dirty="0"/>
            <a:t> </a:t>
          </a:r>
          <a:r>
            <a:rPr lang="en-ID" sz="1700" dirty="0" err="1"/>
            <a:t>Pidana</a:t>
          </a:r>
          <a:r>
            <a:rPr lang="en-ID" sz="1700" dirty="0"/>
            <a:t>;</a:t>
          </a:r>
        </a:p>
      </dgm:t>
    </dgm:pt>
    <dgm:pt modelId="{92EB2DE5-346E-40E9-9398-5643F63058ED}" type="parTrans" cxnId="{2896773D-F557-4331-8655-C1CBD48C3543}">
      <dgm:prSet/>
      <dgm:spPr/>
      <dgm:t>
        <a:bodyPr/>
        <a:lstStyle/>
        <a:p>
          <a:endParaRPr lang="en-ID"/>
        </a:p>
      </dgm:t>
    </dgm:pt>
    <dgm:pt modelId="{96E1A64B-0492-49EA-8664-FFDBDEB29B82}" type="sibTrans" cxnId="{2896773D-F557-4331-8655-C1CBD48C3543}">
      <dgm:prSet/>
      <dgm:spPr/>
      <dgm:t>
        <a:bodyPr/>
        <a:lstStyle/>
        <a:p>
          <a:endParaRPr lang="en-ID"/>
        </a:p>
      </dgm:t>
    </dgm:pt>
    <dgm:pt modelId="{249CE9C1-F37F-4933-B838-119A49870DE2}">
      <dgm:prSet custT="1"/>
      <dgm:spPr/>
      <dgm:t>
        <a:bodyPr/>
        <a:lstStyle/>
        <a:p>
          <a:pPr>
            <a:buFont typeface="+mj-lt"/>
            <a:buAutoNum type="alphaLcPeriod"/>
          </a:pPr>
          <a:r>
            <a:rPr lang="en-ID" sz="1700" dirty="0" err="1"/>
            <a:t>menyita</a:t>
          </a:r>
          <a:r>
            <a:rPr lang="en-ID" sz="1700" dirty="0"/>
            <a:t> </a:t>
          </a:r>
          <a:r>
            <a:rPr lang="en-ID" sz="1700" dirty="0" err="1"/>
            <a:t>benda-benda</a:t>
          </a:r>
          <a:r>
            <a:rPr lang="en-ID" sz="1700" dirty="0"/>
            <a:t> yang </a:t>
          </a:r>
          <a:r>
            <a:rPr lang="en-ID" sz="1700" dirty="0" err="1"/>
            <a:t>diduga</a:t>
          </a:r>
          <a:r>
            <a:rPr lang="en-ID" sz="1700" dirty="0"/>
            <a:t> </a:t>
          </a:r>
          <a:r>
            <a:rPr lang="en-ID" sz="1700" dirty="0" err="1"/>
            <a:t>keras</a:t>
          </a:r>
          <a:r>
            <a:rPr lang="en-ID" sz="1700" dirty="0"/>
            <a:t> </a:t>
          </a:r>
          <a:r>
            <a:rPr lang="en-ID" sz="1700" dirty="0" err="1"/>
            <a:t>merupakan</a:t>
          </a:r>
          <a:r>
            <a:rPr lang="en-ID" sz="1700" dirty="0"/>
            <a:t> </a:t>
          </a:r>
          <a:r>
            <a:rPr lang="en-ID" sz="1700" dirty="0" err="1"/>
            <a:t>barang</a:t>
          </a:r>
          <a:r>
            <a:rPr lang="en-ID" sz="1700" dirty="0"/>
            <a:t> yang </a:t>
          </a:r>
          <a:r>
            <a:rPr lang="en-ID" sz="1700" dirty="0" err="1"/>
            <a:t>dapat</a:t>
          </a:r>
          <a:r>
            <a:rPr lang="en-ID" sz="1700" dirty="0"/>
            <a:t> </a:t>
          </a:r>
          <a:r>
            <a:rPr lang="en-ID" sz="1700" dirty="0" err="1"/>
            <a:t>dijadikan</a:t>
          </a:r>
          <a:r>
            <a:rPr lang="en-ID" sz="1700" dirty="0"/>
            <a:t> </a:t>
          </a:r>
          <a:r>
            <a:rPr lang="en-ID" sz="1700" dirty="0" err="1"/>
            <a:t>sebagai</a:t>
          </a:r>
          <a:r>
            <a:rPr lang="en-ID" sz="1700" dirty="0"/>
            <a:t> </a:t>
          </a:r>
          <a:r>
            <a:rPr lang="en-ID" sz="1700" dirty="0" err="1"/>
            <a:t>bukti</a:t>
          </a:r>
          <a:r>
            <a:rPr lang="en-ID" sz="1700" dirty="0"/>
            <a:t> </a:t>
          </a:r>
          <a:r>
            <a:rPr lang="en-ID" sz="1700" dirty="0" err="1"/>
            <a:t>sehubungan</a:t>
          </a:r>
          <a:r>
            <a:rPr lang="en-ID" sz="1700" dirty="0"/>
            <a:t> </a:t>
          </a:r>
          <a:r>
            <a:rPr lang="en-ID" sz="1700" dirty="0" err="1"/>
            <a:t>dengan</a:t>
          </a:r>
          <a:r>
            <a:rPr lang="en-ID" sz="1700" dirty="0"/>
            <a:t> </a:t>
          </a:r>
          <a:r>
            <a:rPr lang="en-ID" sz="1700" dirty="0" err="1"/>
            <a:t>Tindak</a:t>
          </a:r>
          <a:r>
            <a:rPr lang="en-ID" sz="1700" dirty="0"/>
            <a:t> </a:t>
          </a:r>
          <a:r>
            <a:rPr lang="en-ID" sz="1700" dirty="0" err="1"/>
            <a:t>Pidana</a:t>
          </a:r>
          <a:r>
            <a:rPr lang="en-ID" sz="1700" dirty="0"/>
            <a:t>;</a:t>
          </a:r>
        </a:p>
      </dgm:t>
    </dgm:pt>
    <dgm:pt modelId="{8F6C3ADC-CD2C-4C7E-96FB-140064CE6EF3}" type="parTrans" cxnId="{41DA070F-79B6-4471-81D4-3180BB3B354B}">
      <dgm:prSet/>
      <dgm:spPr/>
      <dgm:t>
        <a:bodyPr/>
        <a:lstStyle/>
        <a:p>
          <a:endParaRPr lang="en-ID"/>
        </a:p>
      </dgm:t>
    </dgm:pt>
    <dgm:pt modelId="{6007D626-40BB-4257-943F-E6C6F62520C5}" type="sibTrans" cxnId="{41DA070F-79B6-4471-81D4-3180BB3B354B}">
      <dgm:prSet/>
      <dgm:spPr/>
      <dgm:t>
        <a:bodyPr/>
        <a:lstStyle/>
        <a:p>
          <a:endParaRPr lang="en-ID"/>
        </a:p>
      </dgm:t>
    </dgm:pt>
    <dgm:pt modelId="{A99CED27-27A7-40D1-9BAC-71C8A5D7DC4E}">
      <dgm:prSet/>
      <dgm:spPr/>
      <dgm:t>
        <a:bodyPr/>
        <a:lstStyle/>
        <a:p>
          <a:pPr>
            <a:buFont typeface="+mj-lt"/>
            <a:buAutoNum type="alphaLcPeriod"/>
          </a:pPr>
          <a:endParaRPr lang="en-ID" sz="1700" dirty="0"/>
        </a:p>
      </dgm:t>
    </dgm:pt>
    <dgm:pt modelId="{31B68FCF-3268-4906-AF0A-40B74D8B4809}" type="parTrans" cxnId="{C8519F58-5AB0-471F-98FE-851082E33D06}">
      <dgm:prSet/>
      <dgm:spPr/>
      <dgm:t>
        <a:bodyPr/>
        <a:lstStyle/>
        <a:p>
          <a:endParaRPr lang="en-ID"/>
        </a:p>
      </dgm:t>
    </dgm:pt>
    <dgm:pt modelId="{E459E674-64C0-4367-86CA-4C231534CF15}" type="sibTrans" cxnId="{C8519F58-5AB0-471F-98FE-851082E33D06}">
      <dgm:prSet/>
      <dgm:spPr/>
      <dgm:t>
        <a:bodyPr/>
        <a:lstStyle/>
        <a:p>
          <a:endParaRPr lang="en-ID"/>
        </a:p>
      </dgm:t>
    </dgm:pt>
    <dgm:pt modelId="{4843CAEC-3672-4AE0-9525-BBAED25691FE}" type="pres">
      <dgm:prSet presAssocID="{B7889E1C-F19C-448F-8AB9-59EA4CC65A05}" presName="Name0" presStyleCnt="0">
        <dgm:presLayoutVars>
          <dgm:chMax val="7"/>
          <dgm:chPref val="7"/>
          <dgm:dir/>
        </dgm:presLayoutVars>
      </dgm:prSet>
      <dgm:spPr/>
    </dgm:pt>
    <dgm:pt modelId="{90BC1263-A7CC-47AA-AE76-881C0E92D41F}" type="pres">
      <dgm:prSet presAssocID="{B7889E1C-F19C-448F-8AB9-59EA4CC65A05}" presName="Name1" presStyleCnt="0"/>
      <dgm:spPr/>
    </dgm:pt>
    <dgm:pt modelId="{EF2A40FD-28FE-4CA6-8355-FF1A1CFCA89E}" type="pres">
      <dgm:prSet presAssocID="{B7889E1C-F19C-448F-8AB9-59EA4CC65A05}" presName="cycle" presStyleCnt="0"/>
      <dgm:spPr/>
    </dgm:pt>
    <dgm:pt modelId="{7D99ECF4-33C0-4E28-89AF-42D258A325CC}" type="pres">
      <dgm:prSet presAssocID="{B7889E1C-F19C-448F-8AB9-59EA4CC65A05}" presName="srcNode" presStyleLbl="node1" presStyleIdx="0" presStyleCnt="7"/>
      <dgm:spPr/>
    </dgm:pt>
    <dgm:pt modelId="{16980BA6-0F31-4264-B3CE-88E0C431DBC2}" type="pres">
      <dgm:prSet presAssocID="{B7889E1C-F19C-448F-8AB9-59EA4CC65A05}" presName="conn" presStyleLbl="parChTrans1D2" presStyleIdx="0" presStyleCnt="1"/>
      <dgm:spPr/>
    </dgm:pt>
    <dgm:pt modelId="{D38B80F1-00E7-4003-9AB1-EB87C58DFD55}" type="pres">
      <dgm:prSet presAssocID="{B7889E1C-F19C-448F-8AB9-59EA4CC65A05}" presName="extraNode" presStyleLbl="node1" presStyleIdx="0" presStyleCnt="7"/>
      <dgm:spPr/>
    </dgm:pt>
    <dgm:pt modelId="{8CE36000-6118-469A-8BAA-4C92AC7DAC21}" type="pres">
      <dgm:prSet presAssocID="{B7889E1C-F19C-448F-8AB9-59EA4CC65A05}" presName="dstNode" presStyleLbl="node1" presStyleIdx="0" presStyleCnt="7"/>
      <dgm:spPr/>
    </dgm:pt>
    <dgm:pt modelId="{166A84F0-0F5A-400B-A309-7E04429AA38C}" type="pres">
      <dgm:prSet presAssocID="{E09BA46C-4FD7-435D-93B3-96BB75557DA5}" presName="text_1" presStyleLbl="node1" presStyleIdx="0" presStyleCnt="7">
        <dgm:presLayoutVars>
          <dgm:bulletEnabled val="1"/>
        </dgm:presLayoutVars>
      </dgm:prSet>
      <dgm:spPr/>
    </dgm:pt>
    <dgm:pt modelId="{3A86F611-3502-42A0-B925-B4B619743867}" type="pres">
      <dgm:prSet presAssocID="{E09BA46C-4FD7-435D-93B3-96BB75557DA5}" presName="accent_1" presStyleCnt="0"/>
      <dgm:spPr/>
    </dgm:pt>
    <dgm:pt modelId="{CA91A336-77F5-482E-8DD8-81FA53047636}" type="pres">
      <dgm:prSet presAssocID="{E09BA46C-4FD7-435D-93B3-96BB75557DA5}" presName="accentRepeatNode" presStyleLbl="solidFgAcc1" presStyleIdx="0" presStyleCnt="7"/>
      <dgm:spPr/>
    </dgm:pt>
    <dgm:pt modelId="{6CAAA260-F48A-4F9F-BB25-F767E969789E}" type="pres">
      <dgm:prSet presAssocID="{123A0DBD-265D-4B25-A63F-C3EAA4CE1DC1}" presName="text_2" presStyleLbl="node1" presStyleIdx="1" presStyleCnt="7">
        <dgm:presLayoutVars>
          <dgm:bulletEnabled val="1"/>
        </dgm:presLayoutVars>
      </dgm:prSet>
      <dgm:spPr/>
    </dgm:pt>
    <dgm:pt modelId="{B599DF33-7144-4669-8893-95419259F7CD}" type="pres">
      <dgm:prSet presAssocID="{123A0DBD-265D-4B25-A63F-C3EAA4CE1DC1}" presName="accent_2" presStyleCnt="0"/>
      <dgm:spPr/>
    </dgm:pt>
    <dgm:pt modelId="{FC3CED33-3B2F-4FFE-9956-4F62BB90F528}" type="pres">
      <dgm:prSet presAssocID="{123A0DBD-265D-4B25-A63F-C3EAA4CE1DC1}" presName="accentRepeatNode" presStyleLbl="solidFgAcc1" presStyleIdx="1" presStyleCnt="7"/>
      <dgm:spPr/>
    </dgm:pt>
    <dgm:pt modelId="{B29FC981-5551-4A0B-A028-FB5448A748A5}" type="pres">
      <dgm:prSet presAssocID="{967F9371-8E97-42C8-BE2C-2098D294C1E1}" presName="text_3" presStyleLbl="node1" presStyleIdx="2" presStyleCnt="7">
        <dgm:presLayoutVars>
          <dgm:bulletEnabled val="1"/>
        </dgm:presLayoutVars>
      </dgm:prSet>
      <dgm:spPr/>
    </dgm:pt>
    <dgm:pt modelId="{0FA96659-0E26-4391-8164-D95F33F41441}" type="pres">
      <dgm:prSet presAssocID="{967F9371-8E97-42C8-BE2C-2098D294C1E1}" presName="accent_3" presStyleCnt="0"/>
      <dgm:spPr/>
    </dgm:pt>
    <dgm:pt modelId="{CE4BEE38-E367-496D-A4AF-86DD6F58E8A1}" type="pres">
      <dgm:prSet presAssocID="{967F9371-8E97-42C8-BE2C-2098D294C1E1}" presName="accentRepeatNode" presStyleLbl="solidFgAcc1" presStyleIdx="2" presStyleCnt="7"/>
      <dgm:spPr/>
    </dgm:pt>
    <dgm:pt modelId="{4CA760B6-5C01-4A0F-831C-196A709EE558}" type="pres">
      <dgm:prSet presAssocID="{76C9D7CD-9A0D-44E9-874C-3E6C7FDD1836}" presName="text_4" presStyleLbl="node1" presStyleIdx="3" presStyleCnt="7">
        <dgm:presLayoutVars>
          <dgm:bulletEnabled val="1"/>
        </dgm:presLayoutVars>
      </dgm:prSet>
      <dgm:spPr/>
    </dgm:pt>
    <dgm:pt modelId="{60B0A0E5-13D4-4E88-818F-8B9A4F185F89}" type="pres">
      <dgm:prSet presAssocID="{76C9D7CD-9A0D-44E9-874C-3E6C7FDD1836}" presName="accent_4" presStyleCnt="0"/>
      <dgm:spPr/>
    </dgm:pt>
    <dgm:pt modelId="{2DE98B51-F37D-4508-919E-389B199589F9}" type="pres">
      <dgm:prSet presAssocID="{76C9D7CD-9A0D-44E9-874C-3E6C7FDD1836}" presName="accentRepeatNode" presStyleLbl="solidFgAcc1" presStyleIdx="3" presStyleCnt="7"/>
      <dgm:spPr/>
    </dgm:pt>
    <dgm:pt modelId="{AAEB3EF0-3C3F-4F4D-B2A5-C937467294C4}" type="pres">
      <dgm:prSet presAssocID="{1E2D3DD7-9EC6-4338-A6F9-11EA0A84968B}" presName="text_5" presStyleLbl="node1" presStyleIdx="4" presStyleCnt="7">
        <dgm:presLayoutVars>
          <dgm:bulletEnabled val="1"/>
        </dgm:presLayoutVars>
      </dgm:prSet>
      <dgm:spPr/>
    </dgm:pt>
    <dgm:pt modelId="{018B7133-EEB1-4D6E-B6C0-DD2938B25FF2}" type="pres">
      <dgm:prSet presAssocID="{1E2D3DD7-9EC6-4338-A6F9-11EA0A84968B}" presName="accent_5" presStyleCnt="0"/>
      <dgm:spPr/>
    </dgm:pt>
    <dgm:pt modelId="{1B8AD1CF-C50C-440D-A452-AB3748395F20}" type="pres">
      <dgm:prSet presAssocID="{1E2D3DD7-9EC6-4338-A6F9-11EA0A84968B}" presName="accentRepeatNode" presStyleLbl="solidFgAcc1" presStyleIdx="4" presStyleCnt="7"/>
      <dgm:spPr/>
    </dgm:pt>
    <dgm:pt modelId="{6E0B46FB-03E7-49B3-BDB3-C4DF9291FC47}" type="pres">
      <dgm:prSet presAssocID="{CB3EE749-8081-4022-A1C1-DA4096D96398}" presName="text_6" presStyleLbl="node1" presStyleIdx="5" presStyleCnt="7">
        <dgm:presLayoutVars>
          <dgm:bulletEnabled val="1"/>
        </dgm:presLayoutVars>
      </dgm:prSet>
      <dgm:spPr/>
    </dgm:pt>
    <dgm:pt modelId="{9E29357B-E96C-41BE-802E-6408D66CC928}" type="pres">
      <dgm:prSet presAssocID="{CB3EE749-8081-4022-A1C1-DA4096D96398}" presName="accent_6" presStyleCnt="0"/>
      <dgm:spPr/>
    </dgm:pt>
    <dgm:pt modelId="{E7846832-D0A2-4CAD-8AD6-5EB5CFE98C61}" type="pres">
      <dgm:prSet presAssocID="{CB3EE749-8081-4022-A1C1-DA4096D96398}" presName="accentRepeatNode" presStyleLbl="solidFgAcc1" presStyleIdx="5" presStyleCnt="7"/>
      <dgm:spPr/>
    </dgm:pt>
    <dgm:pt modelId="{0B69E7A8-2904-4B83-B7F0-A61361B1967D}" type="pres">
      <dgm:prSet presAssocID="{249CE9C1-F37F-4933-B838-119A49870DE2}" presName="text_7" presStyleLbl="node1" presStyleIdx="6" presStyleCnt="7">
        <dgm:presLayoutVars>
          <dgm:bulletEnabled val="1"/>
        </dgm:presLayoutVars>
      </dgm:prSet>
      <dgm:spPr/>
    </dgm:pt>
    <dgm:pt modelId="{6F18B0A7-09EF-41D9-A1B5-5B3A62B373BA}" type="pres">
      <dgm:prSet presAssocID="{249CE9C1-F37F-4933-B838-119A49870DE2}" presName="accent_7" presStyleCnt="0"/>
      <dgm:spPr/>
    </dgm:pt>
    <dgm:pt modelId="{FB5BAF94-3702-47E5-92D5-B60B155FBD7F}" type="pres">
      <dgm:prSet presAssocID="{249CE9C1-F37F-4933-B838-119A49870DE2}" presName="accentRepeatNode" presStyleLbl="solidFgAcc1" presStyleIdx="6" presStyleCnt="7"/>
      <dgm:spPr/>
    </dgm:pt>
  </dgm:ptLst>
  <dgm:cxnLst>
    <dgm:cxn modelId="{41DA070F-79B6-4471-81D4-3180BB3B354B}" srcId="{B7889E1C-F19C-448F-8AB9-59EA4CC65A05}" destId="{249CE9C1-F37F-4933-B838-119A49870DE2}" srcOrd="6" destOrd="0" parTransId="{8F6C3ADC-CD2C-4C7E-96FB-140064CE6EF3}" sibTransId="{6007D626-40BB-4257-943F-E6C6F62520C5}"/>
    <dgm:cxn modelId="{0A0DD128-2433-473F-B4E3-5394CA5DDC79}" type="presOf" srcId="{249CE9C1-F37F-4933-B838-119A49870DE2}" destId="{0B69E7A8-2904-4B83-B7F0-A61361B1967D}" srcOrd="0" destOrd="0" presId="urn:microsoft.com/office/officeart/2008/layout/VerticalCurvedList"/>
    <dgm:cxn modelId="{95422333-BCE1-475B-A82D-116492638C0D}" srcId="{B7889E1C-F19C-448F-8AB9-59EA4CC65A05}" destId="{E09BA46C-4FD7-435D-93B3-96BB75557DA5}" srcOrd="0" destOrd="0" parTransId="{1647998C-DAFE-45CC-B046-0FD22A0B08F8}" sibTransId="{5DA623DB-35F2-4CCC-9E67-722C9365CB89}"/>
    <dgm:cxn modelId="{562F6D33-AC69-4E9F-8A2D-AC0277F62F11}" srcId="{B7889E1C-F19C-448F-8AB9-59EA4CC65A05}" destId="{1E2D3DD7-9EC6-4338-A6F9-11EA0A84968B}" srcOrd="4" destOrd="0" parTransId="{ECE51AD0-FF16-43AB-AA43-91981FDFC03A}" sibTransId="{B840256D-9ABE-4C0A-9A2A-6803E59E212E}"/>
    <dgm:cxn modelId="{2896773D-F557-4331-8655-C1CBD48C3543}" srcId="{B7889E1C-F19C-448F-8AB9-59EA4CC65A05}" destId="{CB3EE749-8081-4022-A1C1-DA4096D96398}" srcOrd="5" destOrd="0" parTransId="{92EB2DE5-346E-40E9-9398-5643F63058ED}" sibTransId="{96E1A64B-0492-49EA-8664-FFDBDEB29B82}"/>
    <dgm:cxn modelId="{3E76D75E-1D12-43C5-A902-9D8953487698}" type="presOf" srcId="{CB3EE749-8081-4022-A1C1-DA4096D96398}" destId="{6E0B46FB-03E7-49B3-BDB3-C4DF9291FC47}" srcOrd="0" destOrd="0" presId="urn:microsoft.com/office/officeart/2008/layout/VerticalCurvedList"/>
    <dgm:cxn modelId="{BE8EFB60-B239-4FCF-BEE6-97137942ED86}" type="presOf" srcId="{E09BA46C-4FD7-435D-93B3-96BB75557DA5}" destId="{166A84F0-0F5A-400B-A309-7E04429AA38C}" srcOrd="0" destOrd="0" presId="urn:microsoft.com/office/officeart/2008/layout/VerticalCurvedList"/>
    <dgm:cxn modelId="{11895642-8904-41FB-8337-47CBADD0AB45}" type="presOf" srcId="{1E2D3DD7-9EC6-4338-A6F9-11EA0A84968B}" destId="{AAEB3EF0-3C3F-4F4D-B2A5-C937467294C4}" srcOrd="0" destOrd="0" presId="urn:microsoft.com/office/officeart/2008/layout/VerticalCurvedList"/>
    <dgm:cxn modelId="{8F414447-A33A-4BAB-9F28-B733ADA5B0DC}" srcId="{B7889E1C-F19C-448F-8AB9-59EA4CC65A05}" destId="{123A0DBD-265D-4B25-A63F-C3EAA4CE1DC1}" srcOrd="1" destOrd="0" parTransId="{1479F796-D088-4F1C-8091-55D0F72D234F}" sibTransId="{C092F972-F856-4456-AACC-A33E46DD4757}"/>
    <dgm:cxn modelId="{C8519F58-5AB0-471F-98FE-851082E33D06}" srcId="{B7889E1C-F19C-448F-8AB9-59EA4CC65A05}" destId="{A99CED27-27A7-40D1-9BAC-71C8A5D7DC4E}" srcOrd="7" destOrd="0" parTransId="{31B68FCF-3268-4906-AF0A-40B74D8B4809}" sibTransId="{E459E674-64C0-4367-86CA-4C231534CF15}"/>
    <dgm:cxn modelId="{6345A158-D898-4875-8BBC-C999ECA6D568}" srcId="{B7889E1C-F19C-448F-8AB9-59EA4CC65A05}" destId="{967F9371-8E97-42C8-BE2C-2098D294C1E1}" srcOrd="2" destOrd="0" parTransId="{4E2C47E6-3EE1-4D34-9E6C-A051DD0425AB}" sibTransId="{99350D06-7D41-4DC1-AA03-F16AE9F20BA7}"/>
    <dgm:cxn modelId="{50407480-C2D0-4C23-AD20-828D18BA6A88}" type="presOf" srcId="{967F9371-8E97-42C8-BE2C-2098D294C1E1}" destId="{B29FC981-5551-4A0B-A028-FB5448A748A5}" srcOrd="0" destOrd="0" presId="urn:microsoft.com/office/officeart/2008/layout/VerticalCurvedList"/>
    <dgm:cxn modelId="{FD144783-7EA2-46A4-8585-9D0051707CA0}" srcId="{B7889E1C-F19C-448F-8AB9-59EA4CC65A05}" destId="{76C9D7CD-9A0D-44E9-874C-3E6C7FDD1836}" srcOrd="3" destOrd="0" parTransId="{4272A3C7-96FC-40CB-A4A8-560BD4A95823}" sibTransId="{26AB91C3-385E-4440-821E-99F2145D8009}"/>
    <dgm:cxn modelId="{EB46A9B4-C042-443C-B6A6-0EEA1F720415}" type="presOf" srcId="{76C9D7CD-9A0D-44E9-874C-3E6C7FDD1836}" destId="{4CA760B6-5C01-4A0F-831C-196A709EE558}" srcOrd="0" destOrd="0" presId="urn:microsoft.com/office/officeart/2008/layout/VerticalCurvedList"/>
    <dgm:cxn modelId="{294219CF-11D6-44C2-A2ED-8FC16ED6AF3E}" type="presOf" srcId="{B7889E1C-F19C-448F-8AB9-59EA4CC65A05}" destId="{4843CAEC-3672-4AE0-9525-BBAED25691FE}" srcOrd="0" destOrd="0" presId="urn:microsoft.com/office/officeart/2008/layout/VerticalCurvedList"/>
    <dgm:cxn modelId="{3B0418D6-4DAE-4638-BEE9-F614465A98B4}" type="presOf" srcId="{5DA623DB-35F2-4CCC-9E67-722C9365CB89}" destId="{16980BA6-0F31-4264-B3CE-88E0C431DBC2}" srcOrd="0" destOrd="0" presId="urn:microsoft.com/office/officeart/2008/layout/VerticalCurvedList"/>
    <dgm:cxn modelId="{9C1D14DB-5C8F-40E2-A350-0056A2C6204E}" type="presOf" srcId="{123A0DBD-265D-4B25-A63F-C3EAA4CE1DC1}" destId="{6CAAA260-F48A-4F9F-BB25-F767E969789E}" srcOrd="0" destOrd="0" presId="urn:microsoft.com/office/officeart/2008/layout/VerticalCurvedList"/>
    <dgm:cxn modelId="{4DAAEBE8-7573-47F0-8F9C-05CEDABE2BA8}" type="presParOf" srcId="{4843CAEC-3672-4AE0-9525-BBAED25691FE}" destId="{90BC1263-A7CC-47AA-AE76-881C0E92D41F}" srcOrd="0" destOrd="0" presId="urn:microsoft.com/office/officeart/2008/layout/VerticalCurvedList"/>
    <dgm:cxn modelId="{77051B92-4919-4197-AD69-42151FD192A3}" type="presParOf" srcId="{90BC1263-A7CC-47AA-AE76-881C0E92D41F}" destId="{EF2A40FD-28FE-4CA6-8355-FF1A1CFCA89E}" srcOrd="0" destOrd="0" presId="urn:microsoft.com/office/officeart/2008/layout/VerticalCurvedList"/>
    <dgm:cxn modelId="{67BA8E1A-5077-4920-91E3-718CCBF27810}" type="presParOf" srcId="{EF2A40FD-28FE-4CA6-8355-FF1A1CFCA89E}" destId="{7D99ECF4-33C0-4E28-89AF-42D258A325CC}" srcOrd="0" destOrd="0" presId="urn:microsoft.com/office/officeart/2008/layout/VerticalCurvedList"/>
    <dgm:cxn modelId="{8510AA60-BC50-4EC0-B879-5F0F6EA6E5B3}" type="presParOf" srcId="{EF2A40FD-28FE-4CA6-8355-FF1A1CFCA89E}" destId="{16980BA6-0F31-4264-B3CE-88E0C431DBC2}" srcOrd="1" destOrd="0" presId="urn:microsoft.com/office/officeart/2008/layout/VerticalCurvedList"/>
    <dgm:cxn modelId="{0F2700AF-891D-4896-ADD4-163E6D2866D3}" type="presParOf" srcId="{EF2A40FD-28FE-4CA6-8355-FF1A1CFCA89E}" destId="{D38B80F1-00E7-4003-9AB1-EB87C58DFD55}" srcOrd="2" destOrd="0" presId="urn:microsoft.com/office/officeart/2008/layout/VerticalCurvedList"/>
    <dgm:cxn modelId="{DAD0538B-83F2-4F37-BC8C-AA4772396B99}" type="presParOf" srcId="{EF2A40FD-28FE-4CA6-8355-FF1A1CFCA89E}" destId="{8CE36000-6118-469A-8BAA-4C92AC7DAC21}" srcOrd="3" destOrd="0" presId="urn:microsoft.com/office/officeart/2008/layout/VerticalCurvedList"/>
    <dgm:cxn modelId="{B8EA2B01-0CA1-4068-971E-1B009D21604B}" type="presParOf" srcId="{90BC1263-A7CC-47AA-AE76-881C0E92D41F}" destId="{166A84F0-0F5A-400B-A309-7E04429AA38C}" srcOrd="1" destOrd="0" presId="urn:microsoft.com/office/officeart/2008/layout/VerticalCurvedList"/>
    <dgm:cxn modelId="{CA3CF689-E6AB-4E48-9AF6-3D69799B4CED}" type="presParOf" srcId="{90BC1263-A7CC-47AA-AE76-881C0E92D41F}" destId="{3A86F611-3502-42A0-B925-B4B619743867}" srcOrd="2" destOrd="0" presId="urn:microsoft.com/office/officeart/2008/layout/VerticalCurvedList"/>
    <dgm:cxn modelId="{2C1B4C03-E786-414C-8AFF-51DC8965DD76}" type="presParOf" srcId="{3A86F611-3502-42A0-B925-B4B619743867}" destId="{CA91A336-77F5-482E-8DD8-81FA53047636}" srcOrd="0" destOrd="0" presId="urn:microsoft.com/office/officeart/2008/layout/VerticalCurvedList"/>
    <dgm:cxn modelId="{89E928AF-1381-4096-A381-F9C0A2A11787}" type="presParOf" srcId="{90BC1263-A7CC-47AA-AE76-881C0E92D41F}" destId="{6CAAA260-F48A-4F9F-BB25-F767E969789E}" srcOrd="3" destOrd="0" presId="urn:microsoft.com/office/officeart/2008/layout/VerticalCurvedList"/>
    <dgm:cxn modelId="{06DE2251-B663-4AC5-AAC0-574F42C5DEA9}" type="presParOf" srcId="{90BC1263-A7CC-47AA-AE76-881C0E92D41F}" destId="{B599DF33-7144-4669-8893-95419259F7CD}" srcOrd="4" destOrd="0" presId="urn:microsoft.com/office/officeart/2008/layout/VerticalCurvedList"/>
    <dgm:cxn modelId="{37C7607C-A666-4AEB-A749-0DCC34FCC614}" type="presParOf" srcId="{B599DF33-7144-4669-8893-95419259F7CD}" destId="{FC3CED33-3B2F-4FFE-9956-4F62BB90F528}" srcOrd="0" destOrd="0" presId="urn:microsoft.com/office/officeart/2008/layout/VerticalCurvedList"/>
    <dgm:cxn modelId="{A9A9AE7E-F899-4416-BFF1-FA1E433810B3}" type="presParOf" srcId="{90BC1263-A7CC-47AA-AE76-881C0E92D41F}" destId="{B29FC981-5551-4A0B-A028-FB5448A748A5}" srcOrd="5" destOrd="0" presId="urn:microsoft.com/office/officeart/2008/layout/VerticalCurvedList"/>
    <dgm:cxn modelId="{DECA19E1-3806-4450-A0A5-3916372EA1A0}" type="presParOf" srcId="{90BC1263-A7CC-47AA-AE76-881C0E92D41F}" destId="{0FA96659-0E26-4391-8164-D95F33F41441}" srcOrd="6" destOrd="0" presId="urn:microsoft.com/office/officeart/2008/layout/VerticalCurvedList"/>
    <dgm:cxn modelId="{584E4F3F-F88E-47CC-905A-56F350B4A3AE}" type="presParOf" srcId="{0FA96659-0E26-4391-8164-D95F33F41441}" destId="{CE4BEE38-E367-496D-A4AF-86DD6F58E8A1}" srcOrd="0" destOrd="0" presId="urn:microsoft.com/office/officeart/2008/layout/VerticalCurvedList"/>
    <dgm:cxn modelId="{0B8F268C-8372-4B27-91FB-EBED926F8537}" type="presParOf" srcId="{90BC1263-A7CC-47AA-AE76-881C0E92D41F}" destId="{4CA760B6-5C01-4A0F-831C-196A709EE558}" srcOrd="7" destOrd="0" presId="urn:microsoft.com/office/officeart/2008/layout/VerticalCurvedList"/>
    <dgm:cxn modelId="{CB2410DF-4DFF-4A40-BC47-8E04BEB3FE3A}" type="presParOf" srcId="{90BC1263-A7CC-47AA-AE76-881C0E92D41F}" destId="{60B0A0E5-13D4-4E88-818F-8B9A4F185F89}" srcOrd="8" destOrd="0" presId="urn:microsoft.com/office/officeart/2008/layout/VerticalCurvedList"/>
    <dgm:cxn modelId="{555853F5-87B0-4A09-B47A-83DF09A26D4D}" type="presParOf" srcId="{60B0A0E5-13D4-4E88-818F-8B9A4F185F89}" destId="{2DE98B51-F37D-4508-919E-389B199589F9}" srcOrd="0" destOrd="0" presId="urn:microsoft.com/office/officeart/2008/layout/VerticalCurvedList"/>
    <dgm:cxn modelId="{FC959024-1593-4AB6-898F-AC2ADF66104B}" type="presParOf" srcId="{90BC1263-A7CC-47AA-AE76-881C0E92D41F}" destId="{AAEB3EF0-3C3F-4F4D-B2A5-C937467294C4}" srcOrd="9" destOrd="0" presId="urn:microsoft.com/office/officeart/2008/layout/VerticalCurvedList"/>
    <dgm:cxn modelId="{5EA8A52B-C2CC-4D0D-A88E-792EF82BE860}" type="presParOf" srcId="{90BC1263-A7CC-47AA-AE76-881C0E92D41F}" destId="{018B7133-EEB1-4D6E-B6C0-DD2938B25FF2}" srcOrd="10" destOrd="0" presId="urn:microsoft.com/office/officeart/2008/layout/VerticalCurvedList"/>
    <dgm:cxn modelId="{6B3D494C-0556-4D51-9A09-854E9A733A9D}" type="presParOf" srcId="{018B7133-EEB1-4D6E-B6C0-DD2938B25FF2}" destId="{1B8AD1CF-C50C-440D-A452-AB3748395F20}" srcOrd="0" destOrd="0" presId="urn:microsoft.com/office/officeart/2008/layout/VerticalCurvedList"/>
    <dgm:cxn modelId="{5A80418A-25FA-411B-BEDB-BCFCAC4C5828}" type="presParOf" srcId="{90BC1263-A7CC-47AA-AE76-881C0E92D41F}" destId="{6E0B46FB-03E7-49B3-BDB3-C4DF9291FC47}" srcOrd="11" destOrd="0" presId="urn:microsoft.com/office/officeart/2008/layout/VerticalCurvedList"/>
    <dgm:cxn modelId="{6E847188-B69F-4F52-AC55-EF83C0BD20AA}" type="presParOf" srcId="{90BC1263-A7CC-47AA-AE76-881C0E92D41F}" destId="{9E29357B-E96C-41BE-802E-6408D66CC928}" srcOrd="12" destOrd="0" presId="urn:microsoft.com/office/officeart/2008/layout/VerticalCurvedList"/>
    <dgm:cxn modelId="{B7768D3A-2F97-4EF8-923E-F77F0C34AD88}" type="presParOf" srcId="{9E29357B-E96C-41BE-802E-6408D66CC928}" destId="{E7846832-D0A2-4CAD-8AD6-5EB5CFE98C61}" srcOrd="0" destOrd="0" presId="urn:microsoft.com/office/officeart/2008/layout/VerticalCurvedList"/>
    <dgm:cxn modelId="{D20885B0-CD51-4256-BBFB-0E908191B9B3}" type="presParOf" srcId="{90BC1263-A7CC-47AA-AE76-881C0E92D41F}" destId="{0B69E7A8-2904-4B83-B7F0-A61361B1967D}" srcOrd="13" destOrd="0" presId="urn:microsoft.com/office/officeart/2008/layout/VerticalCurvedList"/>
    <dgm:cxn modelId="{7AE31306-B0C4-4D56-889E-6EC7ED03142D}" type="presParOf" srcId="{90BC1263-A7CC-47AA-AE76-881C0E92D41F}" destId="{6F18B0A7-09EF-41D9-A1B5-5B3A62B373BA}" srcOrd="14" destOrd="0" presId="urn:microsoft.com/office/officeart/2008/layout/VerticalCurvedList"/>
    <dgm:cxn modelId="{9D21A985-D320-490D-A92E-DD6368359BFE}" type="presParOf" srcId="{6F18B0A7-09EF-41D9-A1B5-5B3A62B373BA}" destId="{FB5BAF94-3702-47E5-92D5-B60B155FBD7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89E1C-F19C-448F-8AB9-59EA4CC65A05}"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ID"/>
        </a:p>
      </dgm:t>
    </dgm:pt>
    <dgm:pt modelId="{E09BA46C-4FD7-435D-93B3-96BB75557DA5}">
      <dgm:prSet phldrT="[Text]" custT="1"/>
      <dgm:spPr/>
      <dgm:t>
        <a:bodyPr/>
        <a:lstStyle/>
        <a:p>
          <a:r>
            <a:rPr lang="en-ID" sz="1700" dirty="0" err="1"/>
            <a:t>meminta</a:t>
          </a:r>
          <a:r>
            <a:rPr lang="en-ID" sz="1700" dirty="0"/>
            <a:t> </a:t>
          </a:r>
          <a:r>
            <a:rPr lang="en-ID" sz="1700" dirty="0" err="1"/>
            <a:t>keterangan</a:t>
          </a:r>
          <a:r>
            <a:rPr lang="en-ID" sz="1700" dirty="0"/>
            <a:t> dan </a:t>
          </a:r>
          <a:r>
            <a:rPr lang="en-ID" sz="1700" dirty="0" err="1"/>
            <a:t>bukti</a:t>
          </a:r>
          <a:r>
            <a:rPr lang="en-ID" sz="1700" dirty="0"/>
            <a:t> </a:t>
          </a:r>
          <a:r>
            <a:rPr lang="en-ID" sz="1700" dirty="0" err="1"/>
            <a:t>dari</a:t>
          </a:r>
          <a:r>
            <a:rPr lang="en-ID" sz="1700" dirty="0"/>
            <a:t> orang yang </a:t>
          </a:r>
          <a:r>
            <a:rPr lang="en-ID" sz="1700" dirty="0" err="1"/>
            <a:t>disangka</a:t>
          </a:r>
          <a:r>
            <a:rPr lang="en-ID" sz="1700" dirty="0"/>
            <a:t> </a:t>
          </a:r>
          <a:r>
            <a:rPr lang="en-ID" sz="1700" dirty="0" err="1"/>
            <a:t>melakukan</a:t>
          </a:r>
          <a:r>
            <a:rPr lang="en-ID" sz="1700" dirty="0"/>
            <a:t> </a:t>
          </a:r>
          <a:r>
            <a:rPr lang="en-ID" sz="1700" dirty="0" err="1"/>
            <a:t>Tindak</a:t>
          </a:r>
          <a:r>
            <a:rPr lang="en-ID" sz="1700" dirty="0"/>
            <a:t> </a:t>
          </a:r>
          <a:r>
            <a:rPr lang="en-ID" sz="1700" dirty="0" err="1"/>
            <a:t>Pidana</a:t>
          </a:r>
          <a:r>
            <a:rPr lang="en-ID" sz="1700" dirty="0"/>
            <a:t>;</a:t>
          </a:r>
        </a:p>
      </dgm:t>
    </dgm:pt>
    <dgm:pt modelId="{1647998C-DAFE-45CC-B046-0FD22A0B08F8}" type="parTrans" cxnId="{95422333-BCE1-475B-A82D-116492638C0D}">
      <dgm:prSet/>
      <dgm:spPr/>
      <dgm:t>
        <a:bodyPr/>
        <a:lstStyle/>
        <a:p>
          <a:endParaRPr lang="en-ID"/>
        </a:p>
      </dgm:t>
    </dgm:pt>
    <dgm:pt modelId="{5DA623DB-35F2-4CCC-9E67-722C9365CB89}" type="sibTrans" cxnId="{95422333-BCE1-475B-A82D-116492638C0D}">
      <dgm:prSet/>
      <dgm:spPr/>
      <dgm:t>
        <a:bodyPr/>
        <a:lstStyle/>
        <a:p>
          <a:endParaRPr lang="en-ID"/>
        </a:p>
      </dgm:t>
    </dgm:pt>
    <dgm:pt modelId="{AAD8562C-95DB-495B-A2A6-1265FB2F9126}">
      <dgm:prSet custT="1"/>
      <dgm:spPr/>
      <dgm:t>
        <a:bodyPr/>
        <a:lstStyle/>
        <a:p>
          <a:r>
            <a:rPr lang="en-ID" sz="1700" dirty="0" err="1"/>
            <a:t>memotret</a:t>
          </a:r>
          <a:r>
            <a:rPr lang="en-ID" sz="1700" dirty="0"/>
            <a:t> dan/</a:t>
          </a:r>
          <a:r>
            <a:rPr lang="en-ID" sz="1700" dirty="0" err="1"/>
            <a:t>atau</a:t>
          </a:r>
          <a:r>
            <a:rPr lang="en-ID" sz="1700" dirty="0"/>
            <a:t> </a:t>
          </a:r>
          <a:r>
            <a:rPr lang="en-ID" sz="1700" dirty="0" err="1"/>
            <a:t>merekam</a:t>
          </a:r>
          <a:r>
            <a:rPr lang="en-ID" sz="1700" dirty="0"/>
            <a:t> </a:t>
          </a:r>
          <a:r>
            <a:rPr lang="en-ID" sz="1700" dirty="0" err="1"/>
            <a:t>melalui</a:t>
          </a:r>
          <a:r>
            <a:rPr lang="en-ID" sz="1700" dirty="0"/>
            <a:t> media </a:t>
          </a:r>
          <a:r>
            <a:rPr lang="en-ID" sz="1700" dirty="0" err="1"/>
            <a:t>audiovisual</a:t>
          </a:r>
          <a:r>
            <a:rPr lang="en-ID" sz="1700" dirty="0"/>
            <a:t> </a:t>
          </a:r>
          <a:r>
            <a:rPr lang="en-ID" sz="1700" dirty="0" err="1"/>
            <a:t>terhadap</a:t>
          </a:r>
          <a:r>
            <a:rPr lang="en-ID" sz="1700" dirty="0"/>
            <a:t> orang, </a:t>
          </a:r>
          <a:r>
            <a:rPr lang="en-ID" sz="1700" dirty="0" err="1"/>
            <a:t>barang</a:t>
          </a:r>
          <a:r>
            <a:rPr lang="en-ID" sz="1700" dirty="0"/>
            <a:t>, </a:t>
          </a:r>
          <a:r>
            <a:rPr lang="en-ID" sz="1700" dirty="0" err="1"/>
            <a:t>sarana</a:t>
          </a:r>
          <a:r>
            <a:rPr lang="en-ID" sz="1700" dirty="0"/>
            <a:t> </a:t>
          </a:r>
          <a:r>
            <a:rPr lang="en-ID" sz="1700" dirty="0" err="1"/>
            <a:t>pengangkut</a:t>
          </a:r>
          <a:r>
            <a:rPr lang="en-ID" sz="1700" dirty="0"/>
            <a:t>, </a:t>
          </a:r>
          <a:r>
            <a:rPr lang="en-ID" sz="1700" dirty="0" err="1"/>
            <a:t>atau</a:t>
          </a:r>
          <a:r>
            <a:rPr lang="en-ID" sz="1700" dirty="0"/>
            <a:t> </a:t>
          </a:r>
          <a:r>
            <a:rPr lang="en-ID" sz="1700" dirty="0" err="1"/>
            <a:t>apa</a:t>
          </a:r>
          <a:r>
            <a:rPr lang="en-ID" sz="1700" dirty="0"/>
            <a:t> </a:t>
          </a:r>
          <a:r>
            <a:rPr lang="en-ID" sz="1700" dirty="0" err="1"/>
            <a:t>saja</a:t>
          </a:r>
          <a:r>
            <a:rPr lang="en-ID" sz="1700" dirty="0"/>
            <a:t> yang </a:t>
          </a:r>
          <a:r>
            <a:rPr lang="en-ID" sz="1700" dirty="0" err="1"/>
            <a:t>dapat</a:t>
          </a:r>
          <a:r>
            <a:rPr lang="en-ID" sz="1700" dirty="0"/>
            <a:t> </a:t>
          </a:r>
          <a:r>
            <a:rPr lang="en-ID" sz="1700" dirty="0" err="1"/>
            <a:t>dijadikan</a:t>
          </a:r>
          <a:r>
            <a:rPr lang="en-ID" sz="1700" dirty="0"/>
            <a:t> </a:t>
          </a:r>
          <a:r>
            <a:rPr lang="en-ID" sz="1700" dirty="0" err="1"/>
            <a:t>bukti</a:t>
          </a:r>
          <a:r>
            <a:rPr lang="en-ID" sz="1700" dirty="0"/>
            <a:t> </a:t>
          </a:r>
          <a:r>
            <a:rPr lang="en-ID" sz="1700" dirty="0" err="1"/>
            <a:t>adanya</a:t>
          </a:r>
          <a:r>
            <a:rPr lang="en-ID" sz="1700" dirty="0"/>
            <a:t> </a:t>
          </a:r>
          <a:r>
            <a:rPr lang="en-ID" sz="1700" dirty="0" err="1"/>
            <a:t>Tindak</a:t>
          </a:r>
          <a:r>
            <a:rPr lang="en-ID" sz="1700" dirty="0"/>
            <a:t> </a:t>
          </a:r>
          <a:r>
            <a:rPr lang="en-ID" sz="1700" dirty="0" err="1"/>
            <a:t>Pidana</a:t>
          </a:r>
          <a:r>
            <a:rPr lang="en-ID" sz="1700" dirty="0"/>
            <a:t>;</a:t>
          </a:r>
        </a:p>
      </dgm:t>
    </dgm:pt>
    <dgm:pt modelId="{02CD5F31-D896-4A40-AA65-05D0FEB721EA}" type="parTrans" cxnId="{55D0C9EB-7FF1-4232-B84D-DB44ABA8E41C}">
      <dgm:prSet/>
      <dgm:spPr/>
      <dgm:t>
        <a:bodyPr/>
        <a:lstStyle/>
        <a:p>
          <a:endParaRPr lang="en-ID"/>
        </a:p>
      </dgm:t>
    </dgm:pt>
    <dgm:pt modelId="{347B1DA6-1BD2-4520-B2CF-9636678FB7B4}" type="sibTrans" cxnId="{55D0C9EB-7FF1-4232-B84D-DB44ABA8E41C}">
      <dgm:prSet/>
      <dgm:spPr/>
      <dgm:t>
        <a:bodyPr/>
        <a:lstStyle/>
        <a:p>
          <a:endParaRPr lang="en-ID"/>
        </a:p>
      </dgm:t>
    </dgm:pt>
    <dgm:pt modelId="{63535A37-D569-4DCB-B17F-8C048514DEDD}">
      <dgm:prSet custT="1"/>
      <dgm:spPr/>
      <dgm:t>
        <a:bodyPr/>
        <a:lstStyle/>
        <a:p>
          <a:r>
            <a:rPr lang="en-ID" sz="1700" dirty="0" err="1"/>
            <a:t>memeriksa</a:t>
          </a:r>
          <a:r>
            <a:rPr lang="en-ID" sz="1700" dirty="0"/>
            <a:t> </a:t>
          </a:r>
          <a:r>
            <a:rPr lang="en-ID" sz="1700" dirty="0" err="1"/>
            <a:t>catatan</a:t>
          </a:r>
          <a:r>
            <a:rPr lang="en-ID" sz="1700" dirty="0"/>
            <a:t> dan </a:t>
          </a:r>
          <a:r>
            <a:rPr lang="en-ID" sz="1700" dirty="0" err="1"/>
            <a:t>pembukuan</a:t>
          </a:r>
          <a:r>
            <a:rPr lang="en-ID" sz="1700" dirty="0"/>
            <a:t> yang </a:t>
          </a:r>
          <a:r>
            <a:rPr lang="en-ID" sz="1700" dirty="0" err="1"/>
            <a:t>diwajibkan</a:t>
          </a:r>
          <a:r>
            <a:rPr lang="en-ID" sz="1700" dirty="0"/>
            <a:t> </a:t>
          </a:r>
          <a:r>
            <a:rPr lang="en-ID" sz="1700" dirty="0" err="1"/>
            <a:t>menurut</a:t>
          </a:r>
          <a:r>
            <a:rPr lang="en-ID" sz="1700" dirty="0"/>
            <a:t> </a:t>
          </a:r>
          <a:r>
            <a:rPr lang="en-ID" sz="1700" dirty="0" err="1"/>
            <a:t>undang-undang</a:t>
          </a:r>
          <a:r>
            <a:rPr lang="en-ID" sz="1700" dirty="0"/>
            <a:t> </a:t>
          </a:r>
          <a:r>
            <a:rPr lang="en-ID" sz="1700" dirty="0" err="1"/>
            <a:t>ini</a:t>
          </a:r>
          <a:r>
            <a:rPr lang="en-ID" sz="1700" dirty="0"/>
            <a:t> dan </a:t>
          </a:r>
          <a:r>
            <a:rPr lang="en-ID" sz="1700" dirty="0" err="1"/>
            <a:t>pembukuan</a:t>
          </a:r>
          <a:r>
            <a:rPr lang="en-ID" sz="1700" dirty="0"/>
            <a:t> </a:t>
          </a:r>
          <a:r>
            <a:rPr lang="en-ID" sz="1700" dirty="0" err="1"/>
            <a:t>lainnya</a:t>
          </a:r>
          <a:r>
            <a:rPr lang="en-ID" sz="1700" dirty="0"/>
            <a:t> yang </a:t>
          </a:r>
          <a:r>
            <a:rPr lang="en-ID" sz="1700" dirty="0" err="1"/>
            <a:t>terkait</a:t>
          </a:r>
          <a:r>
            <a:rPr lang="en-ID" sz="1700" dirty="0"/>
            <a:t>;</a:t>
          </a:r>
        </a:p>
      </dgm:t>
    </dgm:pt>
    <dgm:pt modelId="{1E22C8F2-D9EB-41D7-B7EF-C1CA3B18CBD6}" type="parTrans" cxnId="{D721C002-28F0-4321-AB01-4EE0634D0C30}">
      <dgm:prSet/>
      <dgm:spPr/>
      <dgm:t>
        <a:bodyPr/>
        <a:lstStyle/>
        <a:p>
          <a:endParaRPr lang="en-ID"/>
        </a:p>
      </dgm:t>
    </dgm:pt>
    <dgm:pt modelId="{76254A9A-6DBC-4BAE-AC03-967B4BFA4430}" type="sibTrans" cxnId="{D721C002-28F0-4321-AB01-4EE0634D0C30}">
      <dgm:prSet/>
      <dgm:spPr/>
      <dgm:t>
        <a:bodyPr/>
        <a:lstStyle/>
        <a:p>
          <a:endParaRPr lang="en-ID"/>
        </a:p>
      </dgm:t>
    </dgm:pt>
    <dgm:pt modelId="{68894A57-BCC0-444A-8444-418791DBD346}">
      <dgm:prSet custT="1"/>
      <dgm:spPr/>
      <dgm:t>
        <a:bodyPr/>
        <a:lstStyle/>
        <a:p>
          <a:r>
            <a:rPr lang="en-ID" sz="1700" dirty="0" err="1"/>
            <a:t>mengambil</a:t>
          </a:r>
          <a:r>
            <a:rPr lang="en-ID" sz="1700" dirty="0"/>
            <a:t> </a:t>
          </a:r>
          <a:r>
            <a:rPr lang="en-ID" sz="1700" dirty="0" err="1"/>
            <a:t>sidik</a:t>
          </a:r>
          <a:r>
            <a:rPr lang="en-ID" sz="1700" dirty="0"/>
            <a:t> </a:t>
          </a:r>
          <a:r>
            <a:rPr lang="en-ID" sz="1700" dirty="0" err="1"/>
            <a:t>jari</a:t>
          </a:r>
          <a:r>
            <a:rPr lang="en-ID" sz="1700" dirty="0"/>
            <a:t> orang; </a:t>
          </a:r>
        </a:p>
      </dgm:t>
    </dgm:pt>
    <dgm:pt modelId="{7EB7897C-3473-43CC-9601-F948CC405F27}" type="parTrans" cxnId="{9011FDDA-701E-41DE-95BE-643355D61538}">
      <dgm:prSet/>
      <dgm:spPr/>
      <dgm:t>
        <a:bodyPr/>
        <a:lstStyle/>
        <a:p>
          <a:endParaRPr lang="en-ID"/>
        </a:p>
      </dgm:t>
    </dgm:pt>
    <dgm:pt modelId="{FB414956-2AA7-444B-BB05-7D83349A4AAF}" type="sibTrans" cxnId="{9011FDDA-701E-41DE-95BE-643355D61538}">
      <dgm:prSet/>
      <dgm:spPr/>
      <dgm:t>
        <a:bodyPr/>
        <a:lstStyle/>
        <a:p>
          <a:endParaRPr lang="en-ID"/>
        </a:p>
      </dgm:t>
    </dgm:pt>
    <dgm:pt modelId="{57376D51-7268-4CEC-8F3A-B6915EE6C308}">
      <dgm:prSet custT="1"/>
      <dgm:spPr/>
      <dgm:t>
        <a:bodyPr/>
        <a:lstStyle/>
        <a:p>
          <a:r>
            <a:rPr lang="en-ID" sz="1700" dirty="0" err="1"/>
            <a:t>memberikan</a:t>
          </a:r>
          <a:r>
            <a:rPr lang="en-ID" sz="1700" dirty="0"/>
            <a:t> </a:t>
          </a:r>
          <a:r>
            <a:rPr lang="en-ID" sz="1700" dirty="0" err="1"/>
            <a:t>tanda</a:t>
          </a:r>
          <a:r>
            <a:rPr lang="en-ID" sz="1700" dirty="0"/>
            <a:t> </a:t>
          </a:r>
          <a:r>
            <a:rPr lang="en-ID" sz="1700" dirty="0" err="1"/>
            <a:t>pengaman</a:t>
          </a:r>
          <a:r>
            <a:rPr lang="en-ID" sz="1700" dirty="0"/>
            <a:t> dan </a:t>
          </a:r>
          <a:r>
            <a:rPr lang="en-ID" sz="1700" dirty="0" err="1"/>
            <a:t>mengamankan</a:t>
          </a:r>
          <a:r>
            <a:rPr lang="en-ID" sz="1700" dirty="0"/>
            <a:t> </a:t>
          </a:r>
          <a:r>
            <a:rPr lang="en-ID" sz="1700" dirty="0" err="1"/>
            <a:t>apa</a:t>
          </a:r>
          <a:r>
            <a:rPr lang="en-ID" sz="1700" dirty="0"/>
            <a:t> </a:t>
          </a:r>
          <a:r>
            <a:rPr lang="en-ID" sz="1700" dirty="0" err="1"/>
            <a:t>saja</a:t>
          </a:r>
          <a:r>
            <a:rPr lang="en-ID" sz="1700" dirty="0"/>
            <a:t> yang </a:t>
          </a:r>
          <a:r>
            <a:rPr lang="en-ID" sz="1700" dirty="0" err="1"/>
            <a:t>dapat</a:t>
          </a:r>
          <a:r>
            <a:rPr lang="en-ID" sz="1700" dirty="0"/>
            <a:t> </a:t>
          </a:r>
          <a:r>
            <a:rPr lang="en-ID" sz="1700" dirty="0" err="1"/>
            <a:t>dijadikan</a:t>
          </a:r>
          <a:r>
            <a:rPr lang="en-ID" sz="1700" dirty="0"/>
            <a:t> </a:t>
          </a:r>
          <a:r>
            <a:rPr lang="en-ID" sz="1700" dirty="0" err="1"/>
            <a:t>sebagai</a:t>
          </a:r>
          <a:r>
            <a:rPr lang="en-ID" sz="1700" dirty="0"/>
            <a:t> </a:t>
          </a:r>
          <a:r>
            <a:rPr lang="en-ID" sz="1700" dirty="0" err="1"/>
            <a:t>bukti</a:t>
          </a:r>
          <a:r>
            <a:rPr lang="en-ID" sz="1700" dirty="0"/>
            <a:t> </a:t>
          </a:r>
          <a:r>
            <a:rPr lang="en-ID" sz="1700" dirty="0" err="1"/>
            <a:t>sehubungan</a:t>
          </a:r>
          <a:r>
            <a:rPr lang="en-ID" sz="1700" dirty="0"/>
            <a:t> </a:t>
          </a:r>
          <a:r>
            <a:rPr lang="en-ID" sz="1700" dirty="0" err="1"/>
            <a:t>dengan</a:t>
          </a:r>
          <a:r>
            <a:rPr lang="en-ID" sz="1700" dirty="0"/>
            <a:t> </a:t>
          </a:r>
          <a:r>
            <a:rPr lang="en-ID" sz="1700" dirty="0" err="1"/>
            <a:t>Tindak</a:t>
          </a:r>
          <a:r>
            <a:rPr lang="en-ID" sz="1700" dirty="0"/>
            <a:t> </a:t>
          </a:r>
          <a:r>
            <a:rPr lang="en-ID" sz="1700" dirty="0" err="1"/>
            <a:t>Pidana</a:t>
          </a:r>
          <a:r>
            <a:rPr lang="en-ID" sz="1700" dirty="0"/>
            <a:t>;</a:t>
          </a:r>
        </a:p>
      </dgm:t>
    </dgm:pt>
    <dgm:pt modelId="{9680656D-FA68-492C-A297-3471D10C8D52}" type="parTrans" cxnId="{C4ACD422-68EE-456C-BF52-632B75DB3AFA}">
      <dgm:prSet/>
      <dgm:spPr/>
      <dgm:t>
        <a:bodyPr/>
        <a:lstStyle/>
        <a:p>
          <a:endParaRPr lang="en-ID"/>
        </a:p>
      </dgm:t>
    </dgm:pt>
    <dgm:pt modelId="{DBA5288C-BD9A-442A-8CBB-C4C180A85DA3}" type="sibTrans" cxnId="{C4ACD422-68EE-456C-BF52-632B75DB3AFA}">
      <dgm:prSet/>
      <dgm:spPr/>
      <dgm:t>
        <a:bodyPr/>
        <a:lstStyle/>
        <a:p>
          <a:endParaRPr lang="en-ID"/>
        </a:p>
      </dgm:t>
    </dgm:pt>
    <dgm:pt modelId="{2F6460A7-3F46-4A58-9F99-FA78A61BB2B3}">
      <dgm:prSet custT="1"/>
      <dgm:spPr/>
      <dgm:t>
        <a:bodyPr/>
        <a:lstStyle/>
        <a:p>
          <a:r>
            <a:rPr lang="en-ID" sz="1700" dirty="0" err="1"/>
            <a:t>mendatangkan</a:t>
          </a:r>
          <a:r>
            <a:rPr lang="en-ID" sz="1700" dirty="0"/>
            <a:t> </a:t>
          </a:r>
          <a:r>
            <a:rPr lang="en-ID" sz="1700" dirty="0" err="1"/>
            <a:t>tenaga</a:t>
          </a:r>
          <a:r>
            <a:rPr lang="en-ID" sz="1700" dirty="0"/>
            <a:t> </a:t>
          </a:r>
          <a:r>
            <a:rPr lang="en-ID" sz="1700" dirty="0" err="1"/>
            <a:t>ahli</a:t>
          </a:r>
          <a:r>
            <a:rPr lang="en-ID" sz="1700" dirty="0"/>
            <a:t> yang </a:t>
          </a:r>
          <a:r>
            <a:rPr lang="en-ID" sz="1700" dirty="0" err="1"/>
            <a:t>diperlukan</a:t>
          </a:r>
          <a:r>
            <a:rPr lang="en-ID" sz="1700" dirty="0"/>
            <a:t> </a:t>
          </a:r>
          <a:r>
            <a:rPr lang="en-ID" sz="1700" dirty="0" err="1"/>
            <a:t>dalam</a:t>
          </a:r>
          <a:r>
            <a:rPr lang="en-ID" sz="1700" dirty="0"/>
            <a:t> </a:t>
          </a:r>
          <a:r>
            <a:rPr lang="en-ID" sz="1700" dirty="0" err="1"/>
            <a:t>hubungannya</a:t>
          </a:r>
          <a:r>
            <a:rPr lang="en-ID" sz="1700" dirty="0"/>
            <a:t> </a:t>
          </a:r>
          <a:r>
            <a:rPr lang="en-ID" sz="1700" dirty="0" err="1"/>
            <a:t>dengan</a:t>
          </a:r>
          <a:r>
            <a:rPr lang="en-ID" sz="1700" dirty="0"/>
            <a:t> </a:t>
          </a:r>
          <a:r>
            <a:rPr lang="en-ID" sz="1700" dirty="0" err="1"/>
            <a:t>pemeriksaan</a:t>
          </a:r>
          <a:r>
            <a:rPr lang="en-ID" sz="1700" dirty="0"/>
            <a:t> </a:t>
          </a:r>
          <a:r>
            <a:rPr lang="en-ID" sz="1700" dirty="0" err="1"/>
            <a:t>perkara</a:t>
          </a:r>
          <a:r>
            <a:rPr lang="en-ID" sz="1700" dirty="0"/>
            <a:t> </a:t>
          </a:r>
          <a:r>
            <a:rPr lang="en-ID" sz="1700" dirty="0" err="1"/>
            <a:t>Tindak</a:t>
          </a:r>
          <a:r>
            <a:rPr lang="en-ID" sz="1700" dirty="0"/>
            <a:t> </a:t>
          </a:r>
          <a:r>
            <a:rPr lang="en-ID" sz="1700" dirty="0" err="1"/>
            <a:t>Pidana</a:t>
          </a:r>
          <a:r>
            <a:rPr lang="en-ID" sz="1700" dirty="0"/>
            <a:t>;</a:t>
          </a:r>
        </a:p>
      </dgm:t>
    </dgm:pt>
    <dgm:pt modelId="{E7738884-8CD0-4D48-8610-E33542065074}" type="parTrans" cxnId="{51B56E57-1177-4AAE-8B9C-AED6FDB1C0FC}">
      <dgm:prSet/>
      <dgm:spPr/>
      <dgm:t>
        <a:bodyPr/>
        <a:lstStyle/>
        <a:p>
          <a:endParaRPr lang="en-ID"/>
        </a:p>
      </dgm:t>
    </dgm:pt>
    <dgm:pt modelId="{71874A84-0E0F-47D4-99B2-F25249B8CB43}" type="sibTrans" cxnId="{51B56E57-1177-4AAE-8B9C-AED6FDB1C0FC}">
      <dgm:prSet/>
      <dgm:spPr/>
      <dgm:t>
        <a:bodyPr/>
        <a:lstStyle/>
        <a:p>
          <a:endParaRPr lang="en-ID"/>
        </a:p>
      </dgm:t>
    </dgm:pt>
    <dgm:pt modelId="{FCE342E4-1183-4B96-9F94-2DC303D7D822}">
      <dgm:prSet custT="1"/>
      <dgm:spPr/>
      <dgm:t>
        <a:bodyPr/>
        <a:lstStyle/>
        <a:p>
          <a:r>
            <a:rPr lang="en-ID" sz="1700" dirty="0" err="1"/>
            <a:t>menyuruh</a:t>
          </a:r>
          <a:r>
            <a:rPr lang="en-ID" sz="1700" dirty="0"/>
            <a:t> </a:t>
          </a:r>
          <a:r>
            <a:rPr lang="en-ID" sz="1700" dirty="0" err="1"/>
            <a:t>berhenti</a:t>
          </a:r>
          <a:r>
            <a:rPr lang="en-ID" sz="1700" dirty="0"/>
            <a:t> orang yang </a:t>
          </a:r>
          <a:r>
            <a:rPr lang="en-ID" sz="1700" dirty="0" err="1"/>
            <a:t>disangka</a:t>
          </a:r>
          <a:r>
            <a:rPr lang="en-ID" sz="1700" dirty="0"/>
            <a:t> </a:t>
          </a:r>
          <a:r>
            <a:rPr lang="en-ID" sz="1700" dirty="0" err="1"/>
            <a:t>melakukan</a:t>
          </a:r>
          <a:r>
            <a:rPr lang="en-ID" sz="1700" dirty="0"/>
            <a:t> </a:t>
          </a:r>
          <a:r>
            <a:rPr lang="en-ID" sz="1700" dirty="0" err="1"/>
            <a:t>Tindak</a:t>
          </a:r>
          <a:r>
            <a:rPr lang="en-ID" sz="1700" dirty="0"/>
            <a:t> </a:t>
          </a:r>
          <a:r>
            <a:rPr lang="en-ID" sz="1700" dirty="0" err="1"/>
            <a:t>Pidana</a:t>
          </a:r>
          <a:r>
            <a:rPr lang="en-ID" sz="1700" dirty="0"/>
            <a:t> </a:t>
          </a:r>
          <a:r>
            <a:rPr lang="en-ID" sz="1700" dirty="0" err="1"/>
            <a:t>serta</a:t>
          </a:r>
          <a:r>
            <a:rPr lang="en-ID" sz="1700" dirty="0"/>
            <a:t> </a:t>
          </a:r>
          <a:r>
            <a:rPr lang="en-ID" sz="1700" dirty="0" err="1"/>
            <a:t>memeriksa</a:t>
          </a:r>
          <a:r>
            <a:rPr lang="en-ID" sz="1700" dirty="0"/>
            <a:t> </a:t>
          </a:r>
          <a:r>
            <a:rPr lang="en-ID" sz="1700" dirty="0" err="1"/>
            <a:t>tanda</a:t>
          </a:r>
          <a:r>
            <a:rPr lang="en-ID" sz="1700" dirty="0"/>
            <a:t> </a:t>
          </a:r>
          <a:r>
            <a:rPr lang="en-ID" sz="1700" dirty="0" err="1"/>
            <a:t>pengenal</a:t>
          </a:r>
          <a:r>
            <a:rPr lang="en-ID" sz="1700" dirty="0"/>
            <a:t> </a:t>
          </a:r>
          <a:r>
            <a:rPr lang="en-ID" sz="1700" dirty="0" err="1"/>
            <a:t>diri</a:t>
          </a:r>
          <a:r>
            <a:rPr lang="en-ID" sz="1700" dirty="0"/>
            <a:t> </a:t>
          </a:r>
          <a:r>
            <a:rPr lang="en-ID" sz="1700" dirty="0" err="1"/>
            <a:t>tersangka</a:t>
          </a:r>
          <a:r>
            <a:rPr lang="en-ID" sz="1700" dirty="0"/>
            <a:t>;</a:t>
          </a:r>
        </a:p>
      </dgm:t>
    </dgm:pt>
    <dgm:pt modelId="{731F9F7A-AFD8-4FB9-970D-8BE4A4C147E1}" type="parTrans" cxnId="{37DAA7CD-D5B9-41FB-B7DF-CD4EAD0D1746}">
      <dgm:prSet/>
      <dgm:spPr/>
      <dgm:t>
        <a:bodyPr/>
        <a:lstStyle/>
        <a:p>
          <a:endParaRPr lang="en-ID"/>
        </a:p>
      </dgm:t>
    </dgm:pt>
    <dgm:pt modelId="{D51D979C-59FC-418B-8CA1-156636A07799}" type="sibTrans" cxnId="{37DAA7CD-D5B9-41FB-B7DF-CD4EAD0D1746}">
      <dgm:prSet/>
      <dgm:spPr/>
      <dgm:t>
        <a:bodyPr/>
        <a:lstStyle/>
        <a:p>
          <a:endParaRPr lang="en-ID"/>
        </a:p>
      </dgm:t>
    </dgm:pt>
    <dgm:pt modelId="{4843CAEC-3672-4AE0-9525-BBAED25691FE}" type="pres">
      <dgm:prSet presAssocID="{B7889E1C-F19C-448F-8AB9-59EA4CC65A05}" presName="Name0" presStyleCnt="0">
        <dgm:presLayoutVars>
          <dgm:chMax val="7"/>
          <dgm:chPref val="7"/>
          <dgm:dir/>
        </dgm:presLayoutVars>
      </dgm:prSet>
      <dgm:spPr/>
    </dgm:pt>
    <dgm:pt modelId="{90BC1263-A7CC-47AA-AE76-881C0E92D41F}" type="pres">
      <dgm:prSet presAssocID="{B7889E1C-F19C-448F-8AB9-59EA4CC65A05}" presName="Name1" presStyleCnt="0"/>
      <dgm:spPr/>
    </dgm:pt>
    <dgm:pt modelId="{EF2A40FD-28FE-4CA6-8355-FF1A1CFCA89E}" type="pres">
      <dgm:prSet presAssocID="{B7889E1C-F19C-448F-8AB9-59EA4CC65A05}" presName="cycle" presStyleCnt="0"/>
      <dgm:spPr/>
    </dgm:pt>
    <dgm:pt modelId="{7D99ECF4-33C0-4E28-89AF-42D258A325CC}" type="pres">
      <dgm:prSet presAssocID="{B7889E1C-F19C-448F-8AB9-59EA4CC65A05}" presName="srcNode" presStyleLbl="node1" presStyleIdx="0" presStyleCnt="7"/>
      <dgm:spPr/>
    </dgm:pt>
    <dgm:pt modelId="{16980BA6-0F31-4264-B3CE-88E0C431DBC2}" type="pres">
      <dgm:prSet presAssocID="{B7889E1C-F19C-448F-8AB9-59EA4CC65A05}" presName="conn" presStyleLbl="parChTrans1D2" presStyleIdx="0" presStyleCnt="1"/>
      <dgm:spPr/>
    </dgm:pt>
    <dgm:pt modelId="{D38B80F1-00E7-4003-9AB1-EB87C58DFD55}" type="pres">
      <dgm:prSet presAssocID="{B7889E1C-F19C-448F-8AB9-59EA4CC65A05}" presName="extraNode" presStyleLbl="node1" presStyleIdx="0" presStyleCnt="7"/>
      <dgm:spPr/>
    </dgm:pt>
    <dgm:pt modelId="{8CE36000-6118-469A-8BAA-4C92AC7DAC21}" type="pres">
      <dgm:prSet presAssocID="{B7889E1C-F19C-448F-8AB9-59EA4CC65A05}" presName="dstNode" presStyleLbl="node1" presStyleIdx="0" presStyleCnt="7"/>
      <dgm:spPr/>
    </dgm:pt>
    <dgm:pt modelId="{166A84F0-0F5A-400B-A309-7E04429AA38C}" type="pres">
      <dgm:prSet presAssocID="{E09BA46C-4FD7-435D-93B3-96BB75557DA5}" presName="text_1" presStyleLbl="node1" presStyleIdx="0" presStyleCnt="7">
        <dgm:presLayoutVars>
          <dgm:bulletEnabled val="1"/>
        </dgm:presLayoutVars>
      </dgm:prSet>
      <dgm:spPr/>
    </dgm:pt>
    <dgm:pt modelId="{3A86F611-3502-42A0-B925-B4B619743867}" type="pres">
      <dgm:prSet presAssocID="{E09BA46C-4FD7-435D-93B3-96BB75557DA5}" presName="accent_1" presStyleCnt="0"/>
      <dgm:spPr/>
    </dgm:pt>
    <dgm:pt modelId="{CA91A336-77F5-482E-8DD8-81FA53047636}" type="pres">
      <dgm:prSet presAssocID="{E09BA46C-4FD7-435D-93B3-96BB75557DA5}" presName="accentRepeatNode" presStyleLbl="solidFgAcc1" presStyleIdx="0" presStyleCnt="7"/>
      <dgm:spPr/>
    </dgm:pt>
    <dgm:pt modelId="{BC9F889A-98DA-4AF2-8B13-D60765CEC507}" type="pres">
      <dgm:prSet presAssocID="{AAD8562C-95DB-495B-A2A6-1265FB2F9126}" presName="text_2" presStyleLbl="node1" presStyleIdx="1" presStyleCnt="7">
        <dgm:presLayoutVars>
          <dgm:bulletEnabled val="1"/>
        </dgm:presLayoutVars>
      </dgm:prSet>
      <dgm:spPr/>
    </dgm:pt>
    <dgm:pt modelId="{7A1FE487-8036-4DA2-8491-D769A069C9D5}" type="pres">
      <dgm:prSet presAssocID="{AAD8562C-95DB-495B-A2A6-1265FB2F9126}" presName="accent_2" presStyleCnt="0"/>
      <dgm:spPr/>
    </dgm:pt>
    <dgm:pt modelId="{A7B7B392-801F-4F37-A5A5-4D2FD3D4CE46}" type="pres">
      <dgm:prSet presAssocID="{AAD8562C-95DB-495B-A2A6-1265FB2F9126}" presName="accentRepeatNode" presStyleLbl="solidFgAcc1" presStyleIdx="1" presStyleCnt="7"/>
      <dgm:spPr/>
    </dgm:pt>
    <dgm:pt modelId="{8E16587A-6F3B-4F0C-94F1-6B71B5A8EF43}" type="pres">
      <dgm:prSet presAssocID="{63535A37-D569-4DCB-B17F-8C048514DEDD}" presName="text_3" presStyleLbl="node1" presStyleIdx="2" presStyleCnt="7">
        <dgm:presLayoutVars>
          <dgm:bulletEnabled val="1"/>
        </dgm:presLayoutVars>
      </dgm:prSet>
      <dgm:spPr/>
    </dgm:pt>
    <dgm:pt modelId="{B6678264-7938-47E5-A1E4-31E71B745A39}" type="pres">
      <dgm:prSet presAssocID="{63535A37-D569-4DCB-B17F-8C048514DEDD}" presName="accent_3" presStyleCnt="0"/>
      <dgm:spPr/>
    </dgm:pt>
    <dgm:pt modelId="{5921C8CC-8C4C-427D-A6CC-45401AB866BD}" type="pres">
      <dgm:prSet presAssocID="{63535A37-D569-4DCB-B17F-8C048514DEDD}" presName="accentRepeatNode" presStyleLbl="solidFgAcc1" presStyleIdx="2" presStyleCnt="7"/>
      <dgm:spPr/>
    </dgm:pt>
    <dgm:pt modelId="{9355A41E-D775-4534-BCF2-FCF168E455B8}" type="pres">
      <dgm:prSet presAssocID="{68894A57-BCC0-444A-8444-418791DBD346}" presName="text_4" presStyleLbl="node1" presStyleIdx="3" presStyleCnt="7">
        <dgm:presLayoutVars>
          <dgm:bulletEnabled val="1"/>
        </dgm:presLayoutVars>
      </dgm:prSet>
      <dgm:spPr/>
    </dgm:pt>
    <dgm:pt modelId="{093C3CD1-44FB-4798-AFA7-C82D7AD0DE9B}" type="pres">
      <dgm:prSet presAssocID="{68894A57-BCC0-444A-8444-418791DBD346}" presName="accent_4" presStyleCnt="0"/>
      <dgm:spPr/>
    </dgm:pt>
    <dgm:pt modelId="{E8358DDE-D781-4721-84FB-DFC7BC46FE0E}" type="pres">
      <dgm:prSet presAssocID="{68894A57-BCC0-444A-8444-418791DBD346}" presName="accentRepeatNode" presStyleLbl="solidFgAcc1" presStyleIdx="3" presStyleCnt="7"/>
      <dgm:spPr/>
    </dgm:pt>
    <dgm:pt modelId="{C56D00F3-2597-4467-86CA-3BB38E72E0A0}" type="pres">
      <dgm:prSet presAssocID="{57376D51-7268-4CEC-8F3A-B6915EE6C308}" presName="text_5" presStyleLbl="node1" presStyleIdx="4" presStyleCnt="7">
        <dgm:presLayoutVars>
          <dgm:bulletEnabled val="1"/>
        </dgm:presLayoutVars>
      </dgm:prSet>
      <dgm:spPr/>
    </dgm:pt>
    <dgm:pt modelId="{A19D69A2-9EA3-4FB4-9FA6-9B5A42D85089}" type="pres">
      <dgm:prSet presAssocID="{57376D51-7268-4CEC-8F3A-B6915EE6C308}" presName="accent_5" presStyleCnt="0"/>
      <dgm:spPr/>
    </dgm:pt>
    <dgm:pt modelId="{08349FE2-08AE-4D6A-9F2F-5127D45DAE4D}" type="pres">
      <dgm:prSet presAssocID="{57376D51-7268-4CEC-8F3A-B6915EE6C308}" presName="accentRepeatNode" presStyleLbl="solidFgAcc1" presStyleIdx="4" presStyleCnt="7"/>
      <dgm:spPr/>
    </dgm:pt>
    <dgm:pt modelId="{0F09155B-C737-40F4-A88D-F5C6A74C5D10}" type="pres">
      <dgm:prSet presAssocID="{2F6460A7-3F46-4A58-9F99-FA78A61BB2B3}" presName="text_6" presStyleLbl="node1" presStyleIdx="5" presStyleCnt="7">
        <dgm:presLayoutVars>
          <dgm:bulletEnabled val="1"/>
        </dgm:presLayoutVars>
      </dgm:prSet>
      <dgm:spPr/>
    </dgm:pt>
    <dgm:pt modelId="{8F5AEEFD-7AC8-470D-9073-D4E510DD6F44}" type="pres">
      <dgm:prSet presAssocID="{2F6460A7-3F46-4A58-9F99-FA78A61BB2B3}" presName="accent_6" presStyleCnt="0"/>
      <dgm:spPr/>
    </dgm:pt>
    <dgm:pt modelId="{582A6518-27EE-428E-BDD2-57F107BE1B8A}" type="pres">
      <dgm:prSet presAssocID="{2F6460A7-3F46-4A58-9F99-FA78A61BB2B3}" presName="accentRepeatNode" presStyleLbl="solidFgAcc1" presStyleIdx="5" presStyleCnt="7"/>
      <dgm:spPr/>
    </dgm:pt>
    <dgm:pt modelId="{B734A3C7-D12A-49F4-8FCB-1C22EAD073C9}" type="pres">
      <dgm:prSet presAssocID="{FCE342E4-1183-4B96-9F94-2DC303D7D822}" presName="text_7" presStyleLbl="node1" presStyleIdx="6" presStyleCnt="7">
        <dgm:presLayoutVars>
          <dgm:bulletEnabled val="1"/>
        </dgm:presLayoutVars>
      </dgm:prSet>
      <dgm:spPr/>
    </dgm:pt>
    <dgm:pt modelId="{0D5E0367-334B-4BDB-A9E2-3F454A5EAA64}" type="pres">
      <dgm:prSet presAssocID="{FCE342E4-1183-4B96-9F94-2DC303D7D822}" presName="accent_7" presStyleCnt="0"/>
      <dgm:spPr/>
    </dgm:pt>
    <dgm:pt modelId="{1184270E-9DCC-4A70-9220-595EDBAD70CD}" type="pres">
      <dgm:prSet presAssocID="{FCE342E4-1183-4B96-9F94-2DC303D7D822}" presName="accentRepeatNode" presStyleLbl="solidFgAcc1" presStyleIdx="6" presStyleCnt="7"/>
      <dgm:spPr/>
    </dgm:pt>
  </dgm:ptLst>
  <dgm:cxnLst>
    <dgm:cxn modelId="{D721C002-28F0-4321-AB01-4EE0634D0C30}" srcId="{B7889E1C-F19C-448F-8AB9-59EA4CC65A05}" destId="{63535A37-D569-4DCB-B17F-8C048514DEDD}" srcOrd="2" destOrd="0" parTransId="{1E22C8F2-D9EB-41D7-B7EF-C1CA3B18CBD6}" sibTransId="{76254A9A-6DBC-4BAE-AC03-967B4BFA4430}"/>
    <dgm:cxn modelId="{1EBF0116-DD90-4CDA-AB6A-6022E4CFFF02}" type="presOf" srcId="{AAD8562C-95DB-495B-A2A6-1265FB2F9126}" destId="{BC9F889A-98DA-4AF2-8B13-D60765CEC507}" srcOrd="0" destOrd="0" presId="urn:microsoft.com/office/officeart/2008/layout/VerticalCurvedList"/>
    <dgm:cxn modelId="{C4ACD422-68EE-456C-BF52-632B75DB3AFA}" srcId="{B7889E1C-F19C-448F-8AB9-59EA4CC65A05}" destId="{57376D51-7268-4CEC-8F3A-B6915EE6C308}" srcOrd="4" destOrd="0" parTransId="{9680656D-FA68-492C-A297-3471D10C8D52}" sibTransId="{DBA5288C-BD9A-442A-8CBB-C4C180A85DA3}"/>
    <dgm:cxn modelId="{95422333-BCE1-475B-A82D-116492638C0D}" srcId="{B7889E1C-F19C-448F-8AB9-59EA4CC65A05}" destId="{E09BA46C-4FD7-435D-93B3-96BB75557DA5}" srcOrd="0" destOrd="0" parTransId="{1647998C-DAFE-45CC-B046-0FD22A0B08F8}" sibTransId="{5DA623DB-35F2-4CCC-9E67-722C9365CB89}"/>
    <dgm:cxn modelId="{BE8EFB60-B239-4FCF-BEE6-97137942ED86}" type="presOf" srcId="{E09BA46C-4FD7-435D-93B3-96BB75557DA5}" destId="{166A84F0-0F5A-400B-A309-7E04429AA38C}" srcOrd="0" destOrd="0" presId="urn:microsoft.com/office/officeart/2008/layout/VerticalCurvedList"/>
    <dgm:cxn modelId="{470FF265-F89D-4A04-AB54-300F1CB71083}" type="presOf" srcId="{68894A57-BCC0-444A-8444-418791DBD346}" destId="{9355A41E-D775-4534-BCF2-FCF168E455B8}" srcOrd="0" destOrd="0" presId="urn:microsoft.com/office/officeart/2008/layout/VerticalCurvedList"/>
    <dgm:cxn modelId="{38DDE050-1912-444F-974A-93BA1875CD52}" type="presOf" srcId="{63535A37-D569-4DCB-B17F-8C048514DEDD}" destId="{8E16587A-6F3B-4F0C-94F1-6B71B5A8EF43}" srcOrd="0" destOrd="0" presId="urn:microsoft.com/office/officeart/2008/layout/VerticalCurvedList"/>
    <dgm:cxn modelId="{F32E6172-83C4-4491-AB85-24F1888853FD}" type="presOf" srcId="{FCE342E4-1183-4B96-9F94-2DC303D7D822}" destId="{B734A3C7-D12A-49F4-8FCB-1C22EAD073C9}" srcOrd="0" destOrd="0" presId="urn:microsoft.com/office/officeart/2008/layout/VerticalCurvedList"/>
    <dgm:cxn modelId="{51B56E57-1177-4AAE-8B9C-AED6FDB1C0FC}" srcId="{B7889E1C-F19C-448F-8AB9-59EA4CC65A05}" destId="{2F6460A7-3F46-4A58-9F99-FA78A61BB2B3}" srcOrd="5" destOrd="0" parTransId="{E7738884-8CD0-4D48-8610-E33542065074}" sibTransId="{71874A84-0E0F-47D4-99B2-F25249B8CB43}"/>
    <dgm:cxn modelId="{480BF17A-CF89-4D07-B8FD-2FDBD7441601}" type="presOf" srcId="{2F6460A7-3F46-4A58-9F99-FA78A61BB2B3}" destId="{0F09155B-C737-40F4-A88D-F5C6A74C5D10}" srcOrd="0" destOrd="0" presId="urn:microsoft.com/office/officeart/2008/layout/VerticalCurvedList"/>
    <dgm:cxn modelId="{F075BAAE-9D49-4F96-BD80-23215C042497}" type="presOf" srcId="{57376D51-7268-4CEC-8F3A-B6915EE6C308}" destId="{C56D00F3-2597-4467-86CA-3BB38E72E0A0}" srcOrd="0" destOrd="0" presId="urn:microsoft.com/office/officeart/2008/layout/VerticalCurvedList"/>
    <dgm:cxn modelId="{37DAA7CD-D5B9-41FB-B7DF-CD4EAD0D1746}" srcId="{B7889E1C-F19C-448F-8AB9-59EA4CC65A05}" destId="{FCE342E4-1183-4B96-9F94-2DC303D7D822}" srcOrd="6" destOrd="0" parTransId="{731F9F7A-AFD8-4FB9-970D-8BE4A4C147E1}" sibTransId="{D51D979C-59FC-418B-8CA1-156636A07799}"/>
    <dgm:cxn modelId="{294219CF-11D6-44C2-A2ED-8FC16ED6AF3E}" type="presOf" srcId="{B7889E1C-F19C-448F-8AB9-59EA4CC65A05}" destId="{4843CAEC-3672-4AE0-9525-BBAED25691FE}" srcOrd="0" destOrd="0" presId="urn:microsoft.com/office/officeart/2008/layout/VerticalCurvedList"/>
    <dgm:cxn modelId="{3B0418D6-4DAE-4638-BEE9-F614465A98B4}" type="presOf" srcId="{5DA623DB-35F2-4CCC-9E67-722C9365CB89}" destId="{16980BA6-0F31-4264-B3CE-88E0C431DBC2}" srcOrd="0" destOrd="0" presId="urn:microsoft.com/office/officeart/2008/layout/VerticalCurvedList"/>
    <dgm:cxn modelId="{9011FDDA-701E-41DE-95BE-643355D61538}" srcId="{B7889E1C-F19C-448F-8AB9-59EA4CC65A05}" destId="{68894A57-BCC0-444A-8444-418791DBD346}" srcOrd="3" destOrd="0" parTransId="{7EB7897C-3473-43CC-9601-F948CC405F27}" sibTransId="{FB414956-2AA7-444B-BB05-7D83349A4AAF}"/>
    <dgm:cxn modelId="{55D0C9EB-7FF1-4232-B84D-DB44ABA8E41C}" srcId="{B7889E1C-F19C-448F-8AB9-59EA4CC65A05}" destId="{AAD8562C-95DB-495B-A2A6-1265FB2F9126}" srcOrd="1" destOrd="0" parTransId="{02CD5F31-D896-4A40-AA65-05D0FEB721EA}" sibTransId="{347B1DA6-1BD2-4520-B2CF-9636678FB7B4}"/>
    <dgm:cxn modelId="{4DAAEBE8-7573-47F0-8F9C-05CEDABE2BA8}" type="presParOf" srcId="{4843CAEC-3672-4AE0-9525-BBAED25691FE}" destId="{90BC1263-A7CC-47AA-AE76-881C0E92D41F}" srcOrd="0" destOrd="0" presId="urn:microsoft.com/office/officeart/2008/layout/VerticalCurvedList"/>
    <dgm:cxn modelId="{77051B92-4919-4197-AD69-42151FD192A3}" type="presParOf" srcId="{90BC1263-A7CC-47AA-AE76-881C0E92D41F}" destId="{EF2A40FD-28FE-4CA6-8355-FF1A1CFCA89E}" srcOrd="0" destOrd="0" presId="urn:microsoft.com/office/officeart/2008/layout/VerticalCurvedList"/>
    <dgm:cxn modelId="{67BA8E1A-5077-4920-91E3-718CCBF27810}" type="presParOf" srcId="{EF2A40FD-28FE-4CA6-8355-FF1A1CFCA89E}" destId="{7D99ECF4-33C0-4E28-89AF-42D258A325CC}" srcOrd="0" destOrd="0" presId="urn:microsoft.com/office/officeart/2008/layout/VerticalCurvedList"/>
    <dgm:cxn modelId="{8510AA60-BC50-4EC0-B879-5F0F6EA6E5B3}" type="presParOf" srcId="{EF2A40FD-28FE-4CA6-8355-FF1A1CFCA89E}" destId="{16980BA6-0F31-4264-B3CE-88E0C431DBC2}" srcOrd="1" destOrd="0" presId="urn:microsoft.com/office/officeart/2008/layout/VerticalCurvedList"/>
    <dgm:cxn modelId="{0F2700AF-891D-4896-ADD4-163E6D2866D3}" type="presParOf" srcId="{EF2A40FD-28FE-4CA6-8355-FF1A1CFCA89E}" destId="{D38B80F1-00E7-4003-9AB1-EB87C58DFD55}" srcOrd="2" destOrd="0" presId="urn:microsoft.com/office/officeart/2008/layout/VerticalCurvedList"/>
    <dgm:cxn modelId="{DAD0538B-83F2-4F37-BC8C-AA4772396B99}" type="presParOf" srcId="{EF2A40FD-28FE-4CA6-8355-FF1A1CFCA89E}" destId="{8CE36000-6118-469A-8BAA-4C92AC7DAC21}" srcOrd="3" destOrd="0" presId="urn:microsoft.com/office/officeart/2008/layout/VerticalCurvedList"/>
    <dgm:cxn modelId="{B8EA2B01-0CA1-4068-971E-1B009D21604B}" type="presParOf" srcId="{90BC1263-A7CC-47AA-AE76-881C0E92D41F}" destId="{166A84F0-0F5A-400B-A309-7E04429AA38C}" srcOrd="1" destOrd="0" presId="urn:microsoft.com/office/officeart/2008/layout/VerticalCurvedList"/>
    <dgm:cxn modelId="{CA3CF689-E6AB-4E48-9AF6-3D69799B4CED}" type="presParOf" srcId="{90BC1263-A7CC-47AA-AE76-881C0E92D41F}" destId="{3A86F611-3502-42A0-B925-B4B619743867}" srcOrd="2" destOrd="0" presId="urn:microsoft.com/office/officeart/2008/layout/VerticalCurvedList"/>
    <dgm:cxn modelId="{2C1B4C03-E786-414C-8AFF-51DC8965DD76}" type="presParOf" srcId="{3A86F611-3502-42A0-B925-B4B619743867}" destId="{CA91A336-77F5-482E-8DD8-81FA53047636}" srcOrd="0" destOrd="0" presId="urn:microsoft.com/office/officeart/2008/layout/VerticalCurvedList"/>
    <dgm:cxn modelId="{4990850F-5D35-4E64-B501-FED521C7E109}" type="presParOf" srcId="{90BC1263-A7CC-47AA-AE76-881C0E92D41F}" destId="{BC9F889A-98DA-4AF2-8B13-D60765CEC507}" srcOrd="3" destOrd="0" presId="urn:microsoft.com/office/officeart/2008/layout/VerticalCurvedList"/>
    <dgm:cxn modelId="{438D7AF0-9BD7-4DCA-B872-BBA944AB0276}" type="presParOf" srcId="{90BC1263-A7CC-47AA-AE76-881C0E92D41F}" destId="{7A1FE487-8036-4DA2-8491-D769A069C9D5}" srcOrd="4" destOrd="0" presId="urn:microsoft.com/office/officeart/2008/layout/VerticalCurvedList"/>
    <dgm:cxn modelId="{DD977852-30FB-456B-A610-5A94D667F5FF}" type="presParOf" srcId="{7A1FE487-8036-4DA2-8491-D769A069C9D5}" destId="{A7B7B392-801F-4F37-A5A5-4D2FD3D4CE46}" srcOrd="0" destOrd="0" presId="urn:microsoft.com/office/officeart/2008/layout/VerticalCurvedList"/>
    <dgm:cxn modelId="{6478AD2F-B043-46E1-A0A1-20E41D6EF3F9}" type="presParOf" srcId="{90BC1263-A7CC-47AA-AE76-881C0E92D41F}" destId="{8E16587A-6F3B-4F0C-94F1-6B71B5A8EF43}" srcOrd="5" destOrd="0" presId="urn:microsoft.com/office/officeart/2008/layout/VerticalCurvedList"/>
    <dgm:cxn modelId="{4B935C2A-3DB7-4F08-8071-AEFBEDF4F9D7}" type="presParOf" srcId="{90BC1263-A7CC-47AA-AE76-881C0E92D41F}" destId="{B6678264-7938-47E5-A1E4-31E71B745A39}" srcOrd="6" destOrd="0" presId="urn:microsoft.com/office/officeart/2008/layout/VerticalCurvedList"/>
    <dgm:cxn modelId="{1FC59104-8B95-4C2D-B552-A7F218E69AA3}" type="presParOf" srcId="{B6678264-7938-47E5-A1E4-31E71B745A39}" destId="{5921C8CC-8C4C-427D-A6CC-45401AB866BD}" srcOrd="0" destOrd="0" presId="urn:microsoft.com/office/officeart/2008/layout/VerticalCurvedList"/>
    <dgm:cxn modelId="{0AC4BFFF-D24D-45E6-BEDE-1CE17EDA2CEA}" type="presParOf" srcId="{90BC1263-A7CC-47AA-AE76-881C0E92D41F}" destId="{9355A41E-D775-4534-BCF2-FCF168E455B8}" srcOrd="7" destOrd="0" presId="urn:microsoft.com/office/officeart/2008/layout/VerticalCurvedList"/>
    <dgm:cxn modelId="{91FC1BF6-5737-46A0-AA55-16431F23E934}" type="presParOf" srcId="{90BC1263-A7CC-47AA-AE76-881C0E92D41F}" destId="{093C3CD1-44FB-4798-AFA7-C82D7AD0DE9B}" srcOrd="8" destOrd="0" presId="urn:microsoft.com/office/officeart/2008/layout/VerticalCurvedList"/>
    <dgm:cxn modelId="{80E9B505-88F6-4E0E-8FF9-345D2B4A77FE}" type="presParOf" srcId="{093C3CD1-44FB-4798-AFA7-C82D7AD0DE9B}" destId="{E8358DDE-D781-4721-84FB-DFC7BC46FE0E}" srcOrd="0" destOrd="0" presId="urn:microsoft.com/office/officeart/2008/layout/VerticalCurvedList"/>
    <dgm:cxn modelId="{D27536E6-4F5C-4931-83E7-7B61767D2BC5}" type="presParOf" srcId="{90BC1263-A7CC-47AA-AE76-881C0E92D41F}" destId="{C56D00F3-2597-4467-86CA-3BB38E72E0A0}" srcOrd="9" destOrd="0" presId="urn:microsoft.com/office/officeart/2008/layout/VerticalCurvedList"/>
    <dgm:cxn modelId="{26338B92-8426-4FAC-9753-D4B30DB57225}" type="presParOf" srcId="{90BC1263-A7CC-47AA-AE76-881C0E92D41F}" destId="{A19D69A2-9EA3-4FB4-9FA6-9B5A42D85089}" srcOrd="10" destOrd="0" presId="urn:microsoft.com/office/officeart/2008/layout/VerticalCurvedList"/>
    <dgm:cxn modelId="{D897EB14-E5AF-4B66-B26A-EADD0BAAC666}" type="presParOf" srcId="{A19D69A2-9EA3-4FB4-9FA6-9B5A42D85089}" destId="{08349FE2-08AE-4D6A-9F2F-5127D45DAE4D}" srcOrd="0" destOrd="0" presId="urn:microsoft.com/office/officeart/2008/layout/VerticalCurvedList"/>
    <dgm:cxn modelId="{A3229BCF-6FD2-42E8-BEDF-5A5D46E266B8}" type="presParOf" srcId="{90BC1263-A7CC-47AA-AE76-881C0E92D41F}" destId="{0F09155B-C737-40F4-A88D-F5C6A74C5D10}" srcOrd="11" destOrd="0" presId="urn:microsoft.com/office/officeart/2008/layout/VerticalCurvedList"/>
    <dgm:cxn modelId="{A9E505C3-B858-4F84-9647-F7D0C46CBBFF}" type="presParOf" srcId="{90BC1263-A7CC-47AA-AE76-881C0E92D41F}" destId="{8F5AEEFD-7AC8-470D-9073-D4E510DD6F44}" srcOrd="12" destOrd="0" presId="urn:microsoft.com/office/officeart/2008/layout/VerticalCurvedList"/>
    <dgm:cxn modelId="{9D316D6B-22C3-493D-BD7D-B3A270CBBCED}" type="presParOf" srcId="{8F5AEEFD-7AC8-470D-9073-D4E510DD6F44}" destId="{582A6518-27EE-428E-BDD2-57F107BE1B8A}" srcOrd="0" destOrd="0" presId="urn:microsoft.com/office/officeart/2008/layout/VerticalCurvedList"/>
    <dgm:cxn modelId="{3894AFB5-A883-447F-8F8E-60D7C40C2C1F}" type="presParOf" srcId="{90BC1263-A7CC-47AA-AE76-881C0E92D41F}" destId="{B734A3C7-D12A-49F4-8FCB-1C22EAD073C9}" srcOrd="13" destOrd="0" presId="urn:microsoft.com/office/officeart/2008/layout/VerticalCurvedList"/>
    <dgm:cxn modelId="{B4F373D9-C438-4AC6-889D-997C4C6F9FE8}" type="presParOf" srcId="{90BC1263-A7CC-47AA-AE76-881C0E92D41F}" destId="{0D5E0367-334B-4BDB-A9E2-3F454A5EAA64}" srcOrd="14" destOrd="0" presId="urn:microsoft.com/office/officeart/2008/layout/VerticalCurvedList"/>
    <dgm:cxn modelId="{3D744C86-A633-427C-BBDB-71115B00358F}" type="presParOf" srcId="{0D5E0367-334B-4BDB-A9E2-3F454A5EAA64}" destId="{1184270E-9DCC-4A70-9220-595EDBAD70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889E1C-F19C-448F-8AB9-59EA4CC65A05}"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ID"/>
        </a:p>
      </dgm:t>
    </dgm:pt>
    <dgm:pt modelId="{1E73F880-A310-4439-902E-6B01B323E250}">
      <dgm:prSet custT="1"/>
      <dgm:spPr/>
      <dgm:t>
        <a:bodyPr/>
        <a:lstStyle/>
        <a:p>
          <a:r>
            <a:rPr lang="en-ID" sz="1800" dirty="0" err="1"/>
            <a:t>menghentikan</a:t>
          </a:r>
          <a:r>
            <a:rPr lang="en-ID" sz="1800" dirty="0"/>
            <a:t> </a:t>
          </a:r>
          <a:r>
            <a:rPr lang="en-ID" sz="1800" dirty="0" err="1"/>
            <a:t>penyidikan</a:t>
          </a:r>
          <a:r>
            <a:rPr lang="en-ID" sz="1800" dirty="0"/>
            <a:t>;</a:t>
          </a:r>
        </a:p>
      </dgm:t>
    </dgm:pt>
    <dgm:pt modelId="{D3DC6995-DAF6-47E8-B240-608FB03DF3EF}" type="parTrans" cxnId="{EA2071D7-4AA3-422B-B349-EE828F5CC828}">
      <dgm:prSet/>
      <dgm:spPr/>
      <dgm:t>
        <a:bodyPr/>
        <a:lstStyle/>
        <a:p>
          <a:endParaRPr lang="en-ID"/>
        </a:p>
      </dgm:t>
    </dgm:pt>
    <dgm:pt modelId="{16D772C1-13F6-4C25-B383-4394BA6583CF}" type="sibTrans" cxnId="{EA2071D7-4AA3-422B-B349-EE828F5CC828}">
      <dgm:prSet/>
      <dgm:spPr/>
      <dgm:t>
        <a:bodyPr/>
        <a:lstStyle/>
        <a:p>
          <a:endParaRPr lang="en-ID"/>
        </a:p>
      </dgm:t>
    </dgm:pt>
    <dgm:pt modelId="{00895C31-08A6-4AF8-8629-CBB3E5EA6EC9}">
      <dgm:prSet custT="1"/>
      <dgm:spPr/>
      <dgm:t>
        <a:bodyPr/>
        <a:lstStyle/>
        <a:p>
          <a:r>
            <a:rPr lang="sv-SE" sz="1800" dirty="0"/>
            <a:t>melakukan tindakan lain yang perlu untuk kelancaran Penyidikan Tindak Pidana berdasarkan peraturan perundang-undangan.</a:t>
          </a:r>
          <a:endParaRPr lang="en-ID" sz="1800" dirty="0"/>
        </a:p>
      </dgm:t>
    </dgm:pt>
    <dgm:pt modelId="{1ABED5B0-D01C-4687-ACEB-21CBDE599249}" type="parTrans" cxnId="{C601A01F-0864-4BD3-9D4F-1F551A1D9DE8}">
      <dgm:prSet/>
      <dgm:spPr/>
      <dgm:t>
        <a:bodyPr/>
        <a:lstStyle/>
        <a:p>
          <a:endParaRPr lang="en-ID"/>
        </a:p>
      </dgm:t>
    </dgm:pt>
    <dgm:pt modelId="{1D319689-1D50-476B-ADD9-0F2EA1752BB5}" type="sibTrans" cxnId="{C601A01F-0864-4BD3-9D4F-1F551A1D9DE8}">
      <dgm:prSet/>
      <dgm:spPr/>
      <dgm:t>
        <a:bodyPr/>
        <a:lstStyle/>
        <a:p>
          <a:endParaRPr lang="en-ID"/>
        </a:p>
      </dgm:t>
    </dgm:pt>
    <dgm:pt modelId="{4843CAEC-3672-4AE0-9525-BBAED25691FE}" type="pres">
      <dgm:prSet presAssocID="{B7889E1C-F19C-448F-8AB9-59EA4CC65A05}" presName="Name0" presStyleCnt="0">
        <dgm:presLayoutVars>
          <dgm:chMax val="7"/>
          <dgm:chPref val="7"/>
          <dgm:dir/>
        </dgm:presLayoutVars>
      </dgm:prSet>
      <dgm:spPr/>
    </dgm:pt>
    <dgm:pt modelId="{90BC1263-A7CC-47AA-AE76-881C0E92D41F}" type="pres">
      <dgm:prSet presAssocID="{B7889E1C-F19C-448F-8AB9-59EA4CC65A05}" presName="Name1" presStyleCnt="0"/>
      <dgm:spPr/>
    </dgm:pt>
    <dgm:pt modelId="{EF2A40FD-28FE-4CA6-8355-FF1A1CFCA89E}" type="pres">
      <dgm:prSet presAssocID="{B7889E1C-F19C-448F-8AB9-59EA4CC65A05}" presName="cycle" presStyleCnt="0"/>
      <dgm:spPr/>
    </dgm:pt>
    <dgm:pt modelId="{7D99ECF4-33C0-4E28-89AF-42D258A325CC}" type="pres">
      <dgm:prSet presAssocID="{B7889E1C-F19C-448F-8AB9-59EA4CC65A05}" presName="srcNode" presStyleLbl="node1" presStyleIdx="0" presStyleCnt="2"/>
      <dgm:spPr/>
    </dgm:pt>
    <dgm:pt modelId="{16980BA6-0F31-4264-B3CE-88E0C431DBC2}" type="pres">
      <dgm:prSet presAssocID="{B7889E1C-F19C-448F-8AB9-59EA4CC65A05}" presName="conn" presStyleLbl="parChTrans1D2" presStyleIdx="0" presStyleCnt="1"/>
      <dgm:spPr/>
    </dgm:pt>
    <dgm:pt modelId="{D38B80F1-00E7-4003-9AB1-EB87C58DFD55}" type="pres">
      <dgm:prSet presAssocID="{B7889E1C-F19C-448F-8AB9-59EA4CC65A05}" presName="extraNode" presStyleLbl="node1" presStyleIdx="0" presStyleCnt="2"/>
      <dgm:spPr/>
    </dgm:pt>
    <dgm:pt modelId="{8CE36000-6118-469A-8BAA-4C92AC7DAC21}" type="pres">
      <dgm:prSet presAssocID="{B7889E1C-F19C-448F-8AB9-59EA4CC65A05}" presName="dstNode" presStyleLbl="node1" presStyleIdx="0" presStyleCnt="2"/>
      <dgm:spPr/>
    </dgm:pt>
    <dgm:pt modelId="{CFB1E574-D3CE-4C89-A70B-6657CC4274AF}" type="pres">
      <dgm:prSet presAssocID="{1E73F880-A310-4439-902E-6B01B323E250}" presName="text_1" presStyleLbl="node1" presStyleIdx="0" presStyleCnt="2">
        <dgm:presLayoutVars>
          <dgm:bulletEnabled val="1"/>
        </dgm:presLayoutVars>
      </dgm:prSet>
      <dgm:spPr/>
    </dgm:pt>
    <dgm:pt modelId="{B13321DA-2649-4DAA-B759-A55A9AF676FD}" type="pres">
      <dgm:prSet presAssocID="{1E73F880-A310-4439-902E-6B01B323E250}" presName="accent_1" presStyleCnt="0"/>
      <dgm:spPr/>
    </dgm:pt>
    <dgm:pt modelId="{69E208CC-573C-467C-9395-9A2F2F034571}" type="pres">
      <dgm:prSet presAssocID="{1E73F880-A310-4439-902E-6B01B323E250}" presName="accentRepeatNode" presStyleLbl="solidFgAcc1" presStyleIdx="0" presStyleCnt="2"/>
      <dgm:spPr/>
    </dgm:pt>
    <dgm:pt modelId="{10A954A9-1CBF-4D18-90B6-EB4499C83462}" type="pres">
      <dgm:prSet presAssocID="{00895C31-08A6-4AF8-8629-CBB3E5EA6EC9}" presName="text_2" presStyleLbl="node1" presStyleIdx="1" presStyleCnt="2">
        <dgm:presLayoutVars>
          <dgm:bulletEnabled val="1"/>
        </dgm:presLayoutVars>
      </dgm:prSet>
      <dgm:spPr/>
    </dgm:pt>
    <dgm:pt modelId="{99CCEBA0-4E91-4D02-A1D0-33BF48F53AA4}" type="pres">
      <dgm:prSet presAssocID="{00895C31-08A6-4AF8-8629-CBB3E5EA6EC9}" presName="accent_2" presStyleCnt="0"/>
      <dgm:spPr/>
    </dgm:pt>
    <dgm:pt modelId="{FE617276-6F1F-49D8-BFFE-5D7DE0D8DAB3}" type="pres">
      <dgm:prSet presAssocID="{00895C31-08A6-4AF8-8629-CBB3E5EA6EC9}" presName="accentRepeatNode" presStyleLbl="solidFgAcc1" presStyleIdx="1" presStyleCnt="2"/>
      <dgm:spPr/>
    </dgm:pt>
  </dgm:ptLst>
  <dgm:cxnLst>
    <dgm:cxn modelId="{C601A01F-0864-4BD3-9D4F-1F551A1D9DE8}" srcId="{B7889E1C-F19C-448F-8AB9-59EA4CC65A05}" destId="{00895C31-08A6-4AF8-8629-CBB3E5EA6EC9}" srcOrd="1" destOrd="0" parTransId="{1ABED5B0-D01C-4687-ACEB-21CBDE599249}" sibTransId="{1D319689-1D50-476B-ADD9-0F2EA1752BB5}"/>
    <dgm:cxn modelId="{8A7F633A-C31E-4658-A741-132D3C2EC9B8}" type="presOf" srcId="{00895C31-08A6-4AF8-8629-CBB3E5EA6EC9}" destId="{10A954A9-1CBF-4D18-90B6-EB4499C83462}" srcOrd="0" destOrd="0" presId="urn:microsoft.com/office/officeart/2008/layout/VerticalCurvedList"/>
    <dgm:cxn modelId="{1480623D-07EA-4A04-8557-9864DE6A4EE8}" type="presOf" srcId="{1E73F880-A310-4439-902E-6B01B323E250}" destId="{CFB1E574-D3CE-4C89-A70B-6657CC4274AF}" srcOrd="0" destOrd="0" presId="urn:microsoft.com/office/officeart/2008/layout/VerticalCurvedList"/>
    <dgm:cxn modelId="{0DB553AE-8159-435A-8FD1-16BEA92185B9}" type="presOf" srcId="{16D772C1-13F6-4C25-B383-4394BA6583CF}" destId="{16980BA6-0F31-4264-B3CE-88E0C431DBC2}" srcOrd="0" destOrd="0" presId="urn:microsoft.com/office/officeart/2008/layout/VerticalCurvedList"/>
    <dgm:cxn modelId="{294219CF-11D6-44C2-A2ED-8FC16ED6AF3E}" type="presOf" srcId="{B7889E1C-F19C-448F-8AB9-59EA4CC65A05}" destId="{4843CAEC-3672-4AE0-9525-BBAED25691FE}" srcOrd="0" destOrd="0" presId="urn:microsoft.com/office/officeart/2008/layout/VerticalCurvedList"/>
    <dgm:cxn modelId="{EA2071D7-4AA3-422B-B349-EE828F5CC828}" srcId="{B7889E1C-F19C-448F-8AB9-59EA4CC65A05}" destId="{1E73F880-A310-4439-902E-6B01B323E250}" srcOrd="0" destOrd="0" parTransId="{D3DC6995-DAF6-47E8-B240-608FB03DF3EF}" sibTransId="{16D772C1-13F6-4C25-B383-4394BA6583CF}"/>
    <dgm:cxn modelId="{4DAAEBE8-7573-47F0-8F9C-05CEDABE2BA8}" type="presParOf" srcId="{4843CAEC-3672-4AE0-9525-BBAED25691FE}" destId="{90BC1263-A7CC-47AA-AE76-881C0E92D41F}" srcOrd="0" destOrd="0" presId="urn:microsoft.com/office/officeart/2008/layout/VerticalCurvedList"/>
    <dgm:cxn modelId="{77051B92-4919-4197-AD69-42151FD192A3}" type="presParOf" srcId="{90BC1263-A7CC-47AA-AE76-881C0E92D41F}" destId="{EF2A40FD-28FE-4CA6-8355-FF1A1CFCA89E}" srcOrd="0" destOrd="0" presId="urn:microsoft.com/office/officeart/2008/layout/VerticalCurvedList"/>
    <dgm:cxn modelId="{67BA8E1A-5077-4920-91E3-718CCBF27810}" type="presParOf" srcId="{EF2A40FD-28FE-4CA6-8355-FF1A1CFCA89E}" destId="{7D99ECF4-33C0-4E28-89AF-42D258A325CC}" srcOrd="0" destOrd="0" presId="urn:microsoft.com/office/officeart/2008/layout/VerticalCurvedList"/>
    <dgm:cxn modelId="{8510AA60-BC50-4EC0-B879-5F0F6EA6E5B3}" type="presParOf" srcId="{EF2A40FD-28FE-4CA6-8355-FF1A1CFCA89E}" destId="{16980BA6-0F31-4264-B3CE-88E0C431DBC2}" srcOrd="1" destOrd="0" presId="urn:microsoft.com/office/officeart/2008/layout/VerticalCurvedList"/>
    <dgm:cxn modelId="{0F2700AF-891D-4896-ADD4-163E6D2866D3}" type="presParOf" srcId="{EF2A40FD-28FE-4CA6-8355-FF1A1CFCA89E}" destId="{D38B80F1-00E7-4003-9AB1-EB87C58DFD55}" srcOrd="2" destOrd="0" presId="urn:microsoft.com/office/officeart/2008/layout/VerticalCurvedList"/>
    <dgm:cxn modelId="{DAD0538B-83F2-4F37-BC8C-AA4772396B99}" type="presParOf" srcId="{EF2A40FD-28FE-4CA6-8355-FF1A1CFCA89E}" destId="{8CE36000-6118-469A-8BAA-4C92AC7DAC21}" srcOrd="3" destOrd="0" presId="urn:microsoft.com/office/officeart/2008/layout/VerticalCurvedList"/>
    <dgm:cxn modelId="{7BD01EBA-644E-414F-8416-7889D985933F}" type="presParOf" srcId="{90BC1263-A7CC-47AA-AE76-881C0E92D41F}" destId="{CFB1E574-D3CE-4C89-A70B-6657CC4274AF}" srcOrd="1" destOrd="0" presId="urn:microsoft.com/office/officeart/2008/layout/VerticalCurvedList"/>
    <dgm:cxn modelId="{21CE05D3-FE6B-4EF7-BB86-F1A50D8FD6F8}" type="presParOf" srcId="{90BC1263-A7CC-47AA-AE76-881C0E92D41F}" destId="{B13321DA-2649-4DAA-B759-A55A9AF676FD}" srcOrd="2" destOrd="0" presId="urn:microsoft.com/office/officeart/2008/layout/VerticalCurvedList"/>
    <dgm:cxn modelId="{A52C4E48-9E42-48E9-A663-4197E97B97CB}" type="presParOf" srcId="{B13321DA-2649-4DAA-B759-A55A9AF676FD}" destId="{69E208CC-573C-467C-9395-9A2F2F034571}" srcOrd="0" destOrd="0" presId="urn:microsoft.com/office/officeart/2008/layout/VerticalCurvedList"/>
    <dgm:cxn modelId="{A11FA1DB-7B56-4741-9B26-2443C26B7475}" type="presParOf" srcId="{90BC1263-A7CC-47AA-AE76-881C0E92D41F}" destId="{10A954A9-1CBF-4D18-90B6-EB4499C83462}" srcOrd="3" destOrd="0" presId="urn:microsoft.com/office/officeart/2008/layout/VerticalCurvedList"/>
    <dgm:cxn modelId="{18E5C22D-46DC-46D3-A1F5-E34BE69BC668}" type="presParOf" srcId="{90BC1263-A7CC-47AA-AE76-881C0E92D41F}" destId="{99CCEBA0-4E91-4D02-A1D0-33BF48F53AA4}" srcOrd="4" destOrd="0" presId="urn:microsoft.com/office/officeart/2008/layout/VerticalCurvedList"/>
    <dgm:cxn modelId="{81096677-E0AD-4E27-AE65-744548C95B75}" type="presParOf" srcId="{99CCEBA0-4E91-4D02-A1D0-33BF48F53AA4}" destId="{FE617276-6F1F-49D8-BFFE-5D7DE0D8DA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9E17C2-7162-46EB-8581-F57074CA03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D"/>
        </a:p>
      </dgm:t>
    </dgm:pt>
    <dgm:pt modelId="{19261EF3-5293-4380-88BF-405A62947DFB}">
      <dgm:prSet phldrT="[Text]" custT="1"/>
      <dgm:spPr>
        <a:solidFill>
          <a:schemeClr val="tx1">
            <a:lumMod val="75000"/>
            <a:lumOff val="25000"/>
          </a:schemeClr>
        </a:solidFill>
      </dgm:spPr>
      <dgm:t>
        <a:bodyPr/>
        <a:lstStyle/>
        <a:p>
          <a:r>
            <a:rPr lang="en-US" sz="1400" dirty="0"/>
            <a:t>Dasar </a:t>
          </a:r>
          <a:r>
            <a:rPr lang="en-US" sz="1400" dirty="0" err="1"/>
            <a:t>Penahanan</a:t>
          </a:r>
          <a:endParaRPr lang="en-ID" sz="1400" dirty="0"/>
        </a:p>
      </dgm:t>
    </dgm:pt>
    <dgm:pt modelId="{9B694092-2400-4AE3-B0F6-B8D9AE42E00D}" type="parTrans" cxnId="{47426105-C6CA-49FD-AE50-284764B10250}">
      <dgm:prSet/>
      <dgm:spPr/>
      <dgm:t>
        <a:bodyPr/>
        <a:lstStyle/>
        <a:p>
          <a:endParaRPr lang="en-ID"/>
        </a:p>
      </dgm:t>
    </dgm:pt>
    <dgm:pt modelId="{151E0DDE-497B-4798-A46A-222F19F06AC4}" type="sibTrans" cxnId="{47426105-C6CA-49FD-AE50-284764B10250}">
      <dgm:prSet/>
      <dgm:spPr/>
      <dgm:t>
        <a:bodyPr/>
        <a:lstStyle/>
        <a:p>
          <a:endParaRPr lang="en-ID"/>
        </a:p>
      </dgm:t>
    </dgm:pt>
    <dgm:pt modelId="{33C1A993-4B2D-433E-9BF5-1BEDCE02F7DD}">
      <dgm:prSet phldrT="[Text]" custT="1"/>
      <dgm:spPr>
        <a:solidFill>
          <a:srgbClr val="0070C0"/>
        </a:solidFill>
      </dgm:spPr>
      <dgm:t>
        <a:bodyPr/>
        <a:lstStyle/>
        <a:p>
          <a:r>
            <a:rPr lang="en-US" sz="1400" dirty="0"/>
            <a:t>TP </a:t>
          </a:r>
          <a:r>
            <a:rPr lang="en-US" sz="1400" dirty="0" err="1"/>
            <a:t>dgn</a:t>
          </a:r>
          <a:r>
            <a:rPr lang="en-US" sz="1400" dirty="0"/>
            <a:t> </a:t>
          </a:r>
          <a:r>
            <a:rPr lang="en-US" sz="1400" dirty="0" err="1"/>
            <a:t>ancaman</a:t>
          </a:r>
          <a:r>
            <a:rPr lang="en-US" sz="1400" dirty="0"/>
            <a:t> 5 </a:t>
          </a:r>
          <a:r>
            <a:rPr lang="en-US" sz="1400" dirty="0" err="1"/>
            <a:t>th</a:t>
          </a:r>
          <a:r>
            <a:rPr lang="en-US" sz="1400" dirty="0"/>
            <a:t> </a:t>
          </a:r>
          <a:r>
            <a:rPr lang="en-US" sz="1400" dirty="0" err="1"/>
            <a:t>penjara</a:t>
          </a:r>
          <a:r>
            <a:rPr lang="en-US" sz="1400" dirty="0"/>
            <a:t> </a:t>
          </a:r>
          <a:r>
            <a:rPr lang="en-US" sz="1400" dirty="0" err="1"/>
            <a:t>atau</a:t>
          </a:r>
          <a:r>
            <a:rPr lang="en-US" sz="1400" dirty="0"/>
            <a:t> </a:t>
          </a:r>
          <a:r>
            <a:rPr lang="en-US" sz="1400" dirty="0" err="1"/>
            <a:t>lebih</a:t>
          </a:r>
          <a:endParaRPr lang="en-ID" sz="1400" dirty="0"/>
        </a:p>
      </dgm:t>
    </dgm:pt>
    <dgm:pt modelId="{A7542BFE-7CE9-42EC-84C6-16BE397D4494}" type="parTrans" cxnId="{E6BE14A6-67B7-4773-AA48-65EA07562D77}">
      <dgm:prSet custT="1"/>
      <dgm:spPr>
        <a:ln w="28575">
          <a:solidFill>
            <a:srgbClr val="FF0000"/>
          </a:solidFill>
        </a:ln>
      </dgm:spPr>
      <dgm:t>
        <a:bodyPr/>
        <a:lstStyle/>
        <a:p>
          <a:endParaRPr lang="en-ID" sz="1400"/>
        </a:p>
      </dgm:t>
    </dgm:pt>
    <dgm:pt modelId="{AAF0FF63-CBF7-412F-BB59-C06A615703F9}" type="sibTrans" cxnId="{E6BE14A6-67B7-4773-AA48-65EA07562D77}">
      <dgm:prSet/>
      <dgm:spPr/>
      <dgm:t>
        <a:bodyPr/>
        <a:lstStyle/>
        <a:p>
          <a:endParaRPr lang="en-ID"/>
        </a:p>
      </dgm:t>
    </dgm:pt>
    <dgm:pt modelId="{F184640A-B1F3-441D-B216-5B5AEDC322D1}">
      <dgm:prSet phldrT="[Text]" custT="1"/>
      <dgm:spPr>
        <a:solidFill>
          <a:srgbClr val="0070C0"/>
        </a:solidFill>
      </dgm:spPr>
      <dgm:t>
        <a:bodyPr/>
        <a:lstStyle/>
        <a:p>
          <a:r>
            <a:rPr lang="en-US" sz="1400" dirty="0" err="1"/>
            <a:t>Syarat</a:t>
          </a:r>
          <a:r>
            <a:rPr lang="en-US" sz="1400" dirty="0"/>
            <a:t> </a:t>
          </a:r>
          <a:r>
            <a:rPr lang="en-US" sz="1400" dirty="0" err="1"/>
            <a:t>Objektif</a:t>
          </a:r>
          <a:endParaRPr lang="en-ID" sz="1400" dirty="0"/>
        </a:p>
      </dgm:t>
    </dgm:pt>
    <dgm:pt modelId="{2CA18C3E-C4F1-4D3F-AF10-0DA7DCC56755}" type="parTrans" cxnId="{BE5DAC94-0B18-4274-8C26-F846516C0EF0}">
      <dgm:prSet custT="1"/>
      <dgm:spPr>
        <a:ln w="28575">
          <a:solidFill>
            <a:srgbClr val="FF0000"/>
          </a:solidFill>
        </a:ln>
      </dgm:spPr>
      <dgm:t>
        <a:bodyPr/>
        <a:lstStyle/>
        <a:p>
          <a:endParaRPr lang="en-ID" sz="1400"/>
        </a:p>
      </dgm:t>
    </dgm:pt>
    <dgm:pt modelId="{7C2B88C9-E2C0-4DF7-9596-0C8EF1A42A61}" type="sibTrans" cxnId="{BE5DAC94-0B18-4274-8C26-F846516C0EF0}">
      <dgm:prSet/>
      <dgm:spPr/>
      <dgm:t>
        <a:bodyPr/>
        <a:lstStyle/>
        <a:p>
          <a:endParaRPr lang="en-ID"/>
        </a:p>
      </dgm:t>
    </dgm:pt>
    <dgm:pt modelId="{C4DAC697-54B7-7740-B1C8-201408A6F42E}">
      <dgm:prSet phldrT="[Text]" custT="1">
        <dgm:style>
          <a:lnRef idx="3">
            <a:schemeClr val="lt1"/>
          </a:lnRef>
          <a:fillRef idx="1">
            <a:schemeClr val="accent2"/>
          </a:fillRef>
          <a:effectRef idx="1">
            <a:schemeClr val="accent2"/>
          </a:effectRef>
          <a:fontRef idx="minor">
            <a:schemeClr val="lt1"/>
          </a:fontRef>
        </dgm:style>
      </dgm:prSet>
      <dgm:spPr>
        <a:solidFill>
          <a:srgbClr val="0070C0"/>
        </a:solidFill>
        <a:ln w="12700" cap="flat" cmpd="sng" algn="ctr">
          <a:solidFill>
            <a:prstClr val="white">
              <a:hueOff val="0"/>
              <a:satOff val="0"/>
              <a:lumOff val="0"/>
              <a:alphaOff val="0"/>
            </a:prstClr>
          </a:solidFill>
          <a:prstDash val="solid"/>
          <a:miter lim="800000"/>
        </a:ln>
        <a:effectLst/>
      </dgm:spPr>
      <dgm:t>
        <a:bodyPr spcFirstLastPara="0" vert="horz" wrap="square" lIns="8890" tIns="8890" rIns="8890" bIns="8890" numCol="1" spcCol="1270" anchor="ctr" anchorCtr="0"/>
        <a:lstStyle/>
        <a:p>
          <a:pPr marL="0" lvl="0" indent="0" algn="ctr" defTabSz="622300">
            <a:lnSpc>
              <a:spcPct val="90000"/>
            </a:lnSpc>
            <a:spcBef>
              <a:spcPct val="0"/>
            </a:spcBef>
            <a:spcAft>
              <a:spcPct val="35000"/>
            </a:spcAft>
            <a:buNone/>
          </a:pPr>
          <a:r>
            <a:rPr lang="en-ID" sz="1400" kern="1200" dirty="0" err="1">
              <a:solidFill>
                <a:prstClr val="white"/>
              </a:solidFill>
              <a:latin typeface="Calibri"/>
              <a:ea typeface="+mn-ea"/>
              <a:cs typeface="+mn-cs"/>
            </a:rPr>
            <a:t>Syarat</a:t>
          </a:r>
          <a:r>
            <a:rPr lang="en-ID" sz="1400" kern="1200" dirty="0">
              <a:solidFill>
                <a:prstClr val="white"/>
              </a:solidFill>
              <a:latin typeface="Calibri"/>
              <a:ea typeface="+mn-ea"/>
              <a:cs typeface="+mn-cs"/>
            </a:rPr>
            <a:t> </a:t>
          </a:r>
          <a:r>
            <a:rPr lang="en-ID" sz="1400" kern="1200" dirty="0" err="1">
              <a:solidFill>
                <a:prstClr val="white"/>
              </a:solidFill>
              <a:latin typeface="Calibri"/>
              <a:ea typeface="+mn-ea"/>
              <a:cs typeface="+mn-cs"/>
            </a:rPr>
            <a:t>Subjektif</a:t>
          </a:r>
          <a:endParaRPr lang="en-ID" sz="1400" kern="1200" dirty="0">
            <a:solidFill>
              <a:prstClr val="white"/>
            </a:solidFill>
            <a:latin typeface="Calibri"/>
            <a:ea typeface="+mn-ea"/>
            <a:cs typeface="+mn-cs"/>
          </a:endParaRPr>
        </a:p>
      </dgm:t>
    </dgm:pt>
    <dgm:pt modelId="{936BE5F4-D3EC-D94E-95EA-9EEF16FD2CCB}" type="parTrans" cxnId="{759273A5-3020-5345-8884-20B755D3AA2F}">
      <dgm:prSet custT="1"/>
      <dgm:spPr>
        <a:noFill/>
        <a:ln w="28575" cap="flat" cmpd="sng" algn="ctr">
          <a:solidFill>
            <a:srgbClr val="FF0000"/>
          </a:solidFill>
          <a:prstDash val="solid"/>
          <a:miter lim="800000"/>
        </a:ln>
        <a:effectLst/>
      </dgm:spPr>
      <dgm:t>
        <a:bodyPr spcFirstLastPara="0" vert="horz" wrap="square" lIns="12700" tIns="0" rIns="12700" bIns="0" numCol="1" spcCol="1270" anchor="ctr" anchorCtr="0"/>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gm:t>
    </dgm:pt>
    <dgm:pt modelId="{FD887E82-E01C-6C46-B37A-8DDCC7957A4E}" type="sibTrans" cxnId="{759273A5-3020-5345-8884-20B755D3AA2F}">
      <dgm:prSet/>
      <dgm:spPr/>
      <dgm:t>
        <a:bodyPr/>
        <a:lstStyle/>
        <a:p>
          <a:endParaRPr lang="en-US"/>
        </a:p>
      </dgm:t>
    </dgm:pt>
    <dgm:pt modelId="{DE4C5055-5BD1-B14D-8E5D-4CB9BDB492A1}">
      <dgm:prSet phldrT="[Text]" custT="1">
        <dgm:style>
          <a:lnRef idx="3">
            <a:schemeClr val="lt1"/>
          </a:lnRef>
          <a:fillRef idx="1">
            <a:schemeClr val="accent2"/>
          </a:fillRef>
          <a:effectRef idx="1">
            <a:schemeClr val="accent2"/>
          </a:effectRef>
          <a:fontRef idx="minor">
            <a:schemeClr val="lt1"/>
          </a:fontRef>
        </dgm:style>
      </dgm:prSet>
      <dgm:spPr>
        <a:ln/>
      </dgm:spPr>
      <dgm:t>
        <a:bodyPr spcFirstLastPara="0" vert="horz" wrap="square" lIns="22860" tIns="22860" rIns="22860" bIns="22860" numCol="1" spcCol="1270" anchor="ctr" anchorCtr="0"/>
        <a:lstStyle/>
        <a:p>
          <a:pPr marL="0" lvl="0" indent="0" algn="ctr" defTabSz="622300">
            <a:lnSpc>
              <a:spcPct val="90000"/>
            </a:lnSpc>
            <a:spcBef>
              <a:spcPct val="0"/>
            </a:spcBef>
            <a:spcAft>
              <a:spcPct val="35000"/>
            </a:spcAft>
            <a:buFont typeface="+mj-lt"/>
            <a:buNone/>
          </a:pPr>
          <a:r>
            <a:rPr lang="en-US" sz="1400" dirty="0" err="1">
              <a:solidFill>
                <a:prstClr val="white"/>
              </a:solidFill>
              <a:latin typeface="Calibri"/>
              <a:ea typeface="+mn-ea"/>
              <a:cs typeface="+mn-cs"/>
            </a:rPr>
            <a:t>diduga</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keras</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telah</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melakukan</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percobaan</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melakukan</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atau</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membantu</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melakukan</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Tindak</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Pidana</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dengan</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bukti</a:t>
          </a:r>
          <a:r>
            <a:rPr lang="en-US" sz="1400" dirty="0">
              <a:solidFill>
                <a:prstClr val="white"/>
              </a:solidFill>
              <a:latin typeface="Calibri"/>
              <a:ea typeface="+mn-ea"/>
              <a:cs typeface="+mn-cs"/>
            </a:rPr>
            <a:t> yang </a:t>
          </a:r>
          <a:r>
            <a:rPr lang="en-US" sz="1400" dirty="0" err="1">
              <a:solidFill>
                <a:prstClr val="white"/>
              </a:solidFill>
              <a:latin typeface="Calibri"/>
              <a:ea typeface="+mn-ea"/>
              <a:cs typeface="+mn-cs"/>
            </a:rPr>
            <a:t>cukup</a:t>
          </a:r>
          <a:endParaRPr lang="en-ID" sz="1400" dirty="0">
            <a:solidFill>
              <a:prstClr val="white"/>
            </a:solidFill>
            <a:latin typeface="Calibri"/>
            <a:ea typeface="+mn-ea"/>
            <a:cs typeface="+mn-cs"/>
          </a:endParaRPr>
        </a:p>
      </dgm:t>
    </dgm:pt>
    <dgm:pt modelId="{6B9B91DF-7D18-664F-9BA8-A1253CB43AD9}" type="parTrans" cxnId="{64D5ED4F-FB3B-E74F-A872-EBEE7FAF1888}">
      <dgm:prSet custT="1"/>
      <dgm:spPr>
        <a:noFill/>
        <a:ln w="28575" cap="flat" cmpd="sng" algn="ctr">
          <a:solidFill>
            <a:srgbClr val="FF0000"/>
          </a:solidFill>
          <a:prstDash val="solid"/>
          <a:miter lim="800000"/>
        </a:ln>
        <a:effectLst/>
      </dgm:spPr>
      <dgm:t>
        <a:bodyPr spcFirstLastPara="0" vert="horz" wrap="square" lIns="12700" tIns="0" rIns="12700" bIns="0" numCol="1" spcCol="1270" anchor="ctr" anchorCtr="0"/>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gm:t>
    </dgm:pt>
    <dgm:pt modelId="{3CD7358E-F633-0843-B586-D71651AC1997}" type="sibTrans" cxnId="{64D5ED4F-FB3B-E74F-A872-EBEE7FAF1888}">
      <dgm:prSet/>
      <dgm:spPr/>
      <dgm:t>
        <a:bodyPr/>
        <a:lstStyle/>
        <a:p>
          <a:endParaRPr lang="en-US"/>
        </a:p>
      </dgm:t>
    </dgm:pt>
    <dgm:pt modelId="{B7D146CA-5353-CC44-B708-D668C54F229E}">
      <dgm:prSet phldrT="[Text]" custT="1">
        <dgm:style>
          <a:lnRef idx="3">
            <a:schemeClr val="lt1"/>
          </a:lnRef>
          <a:fillRef idx="1">
            <a:schemeClr val="accent2"/>
          </a:fillRef>
          <a:effectRef idx="1">
            <a:schemeClr val="accent2"/>
          </a:effectRef>
          <a:fontRef idx="minor">
            <a:schemeClr val="lt1"/>
          </a:fontRef>
        </dgm:style>
      </dgm:prSet>
      <dgm:spPr>
        <a:ln/>
      </dgm:spPr>
      <dgm:t>
        <a:bodyPr spcFirstLastPara="0" vert="horz" wrap="square" lIns="22860" tIns="22860" rIns="22860" bIns="22860" numCol="1" spcCol="1270" anchor="ctr" anchorCtr="0"/>
        <a:lstStyle/>
        <a:p>
          <a:pPr marL="0" lvl="0" indent="0" algn="ctr" defTabSz="622300">
            <a:lnSpc>
              <a:spcPct val="90000"/>
            </a:lnSpc>
            <a:spcBef>
              <a:spcPct val="0"/>
            </a:spcBef>
            <a:spcAft>
              <a:spcPct val="35000"/>
            </a:spcAft>
            <a:buNone/>
          </a:pPr>
          <a:r>
            <a:rPr lang="en-US" sz="1400" dirty="0" err="1">
              <a:solidFill>
                <a:prstClr val="white"/>
              </a:solidFill>
              <a:latin typeface="Calibri"/>
              <a:ea typeface="+mn-ea"/>
              <a:cs typeface="+mn-cs"/>
            </a:rPr>
            <a:t>melarikan</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diri</a:t>
          </a:r>
          <a:r>
            <a:rPr lang="en-US" sz="1400" dirty="0">
              <a:solidFill>
                <a:prstClr val="white"/>
              </a:solidFill>
              <a:latin typeface="Calibri"/>
              <a:ea typeface="+mn-ea"/>
              <a:cs typeface="+mn-cs"/>
            </a:rPr>
            <a:t>; </a:t>
          </a:r>
          <a:endParaRPr lang="en-ID" sz="1400" dirty="0">
            <a:solidFill>
              <a:prstClr val="white"/>
            </a:solidFill>
            <a:latin typeface="Calibri"/>
            <a:ea typeface="+mn-ea"/>
            <a:cs typeface="+mn-cs"/>
          </a:endParaRPr>
        </a:p>
      </dgm:t>
    </dgm:pt>
    <dgm:pt modelId="{1F31D25A-64F1-864D-92A3-8D93BAF125E7}" type="parTrans" cxnId="{DE1BA24B-CAAB-9941-ADB6-528F930D2E03}">
      <dgm:prSet custT="1"/>
      <dgm:spPr>
        <a:noFill/>
        <a:ln w="28575" cap="flat" cmpd="sng" algn="ctr">
          <a:solidFill>
            <a:srgbClr val="FF0000"/>
          </a:solidFill>
          <a:prstDash val="solid"/>
          <a:miter lim="800000"/>
        </a:ln>
        <a:effectLst/>
      </dgm:spPr>
      <dgm:t>
        <a:bodyPr spcFirstLastPara="0" vert="horz" wrap="square" lIns="12700" tIns="0" rIns="12700" bIns="0" numCol="1" spcCol="1270" anchor="ctr" anchorCtr="0"/>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gm:t>
    </dgm:pt>
    <dgm:pt modelId="{870CE522-4ED4-DE40-AA4E-87393F4E178F}" type="sibTrans" cxnId="{DE1BA24B-CAAB-9941-ADB6-528F930D2E03}">
      <dgm:prSet/>
      <dgm:spPr/>
      <dgm:t>
        <a:bodyPr/>
        <a:lstStyle/>
        <a:p>
          <a:endParaRPr lang="en-US"/>
        </a:p>
      </dgm:t>
    </dgm:pt>
    <dgm:pt modelId="{6CB79C0F-84AF-3641-8971-B24B00E04899}">
      <dgm:prSet custT="1">
        <dgm:style>
          <a:lnRef idx="3">
            <a:schemeClr val="lt1"/>
          </a:lnRef>
          <a:fillRef idx="1">
            <a:schemeClr val="accent2"/>
          </a:fillRef>
          <a:effectRef idx="1">
            <a:schemeClr val="accent2"/>
          </a:effectRef>
          <a:fontRef idx="minor">
            <a:schemeClr val="lt1"/>
          </a:fontRef>
        </dgm:style>
      </dgm:prSet>
      <dgm:spPr>
        <a:ln/>
      </dgm:spPr>
      <dgm:t>
        <a:bodyPr spcFirstLastPara="0" vert="horz" wrap="square" lIns="22860" tIns="22860" rIns="22860" bIns="22860" numCol="1" spcCol="1270" anchor="ctr" anchorCtr="0"/>
        <a:lstStyle/>
        <a:p>
          <a:pPr marL="0" lvl="0" indent="0" algn="ctr" defTabSz="622300">
            <a:lnSpc>
              <a:spcPct val="90000"/>
            </a:lnSpc>
            <a:spcBef>
              <a:spcPct val="0"/>
            </a:spcBef>
            <a:spcAft>
              <a:spcPct val="35000"/>
            </a:spcAft>
            <a:buNone/>
          </a:pPr>
          <a:r>
            <a:rPr lang="en-US" sz="1400" dirty="0" err="1">
              <a:solidFill>
                <a:prstClr val="white"/>
              </a:solidFill>
              <a:latin typeface="Calibri"/>
              <a:ea typeface="+mn-ea"/>
              <a:cs typeface="+mn-cs"/>
            </a:rPr>
            <a:t>merusak</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atau</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menghilangkan</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barang</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bukti</a:t>
          </a:r>
          <a:endParaRPr lang="en-US" sz="1400" dirty="0">
            <a:solidFill>
              <a:prstClr val="white"/>
            </a:solidFill>
            <a:latin typeface="Calibri"/>
            <a:ea typeface="+mn-ea"/>
            <a:cs typeface="+mn-cs"/>
          </a:endParaRPr>
        </a:p>
      </dgm:t>
    </dgm:pt>
    <dgm:pt modelId="{091A64AE-4C81-134A-AC13-B33D92CDB56E}" type="parTrans" cxnId="{1156FE4D-4785-F244-A42F-D3B0394C0704}">
      <dgm:prSet custT="1"/>
      <dgm:spPr>
        <a:noFill/>
        <a:ln w="28575" cap="flat" cmpd="sng" algn="ctr">
          <a:solidFill>
            <a:srgbClr val="FF0000"/>
          </a:solidFill>
          <a:prstDash val="solid"/>
          <a:miter lim="800000"/>
        </a:ln>
        <a:effectLst/>
      </dgm:spPr>
      <dgm:t>
        <a:bodyPr spcFirstLastPara="0" vert="horz" wrap="square" lIns="12700" tIns="0" rIns="12700" bIns="0" numCol="1" spcCol="1270" anchor="ctr" anchorCtr="0"/>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gm:t>
    </dgm:pt>
    <dgm:pt modelId="{2A87C596-6878-754F-9F63-3E274C656259}" type="sibTrans" cxnId="{1156FE4D-4785-F244-A42F-D3B0394C0704}">
      <dgm:prSet/>
      <dgm:spPr/>
      <dgm:t>
        <a:bodyPr/>
        <a:lstStyle/>
        <a:p>
          <a:endParaRPr lang="en-US"/>
        </a:p>
      </dgm:t>
    </dgm:pt>
    <dgm:pt modelId="{45605E34-CA4E-6F45-B05C-5F7E5B02AA6F}">
      <dgm:prSet custT="1">
        <dgm:style>
          <a:lnRef idx="3">
            <a:schemeClr val="lt1"/>
          </a:lnRef>
          <a:fillRef idx="1">
            <a:schemeClr val="accent2"/>
          </a:fillRef>
          <a:effectRef idx="1">
            <a:schemeClr val="accent2"/>
          </a:effectRef>
          <a:fontRef idx="minor">
            <a:schemeClr val="lt1"/>
          </a:fontRef>
        </dgm:style>
      </dgm:prSet>
      <dgm:spPr>
        <a:ln/>
      </dgm:spPr>
      <dgm:t>
        <a:bodyPr spcFirstLastPara="0" vert="horz" wrap="square" lIns="22860" tIns="22860" rIns="22860" bIns="22860" numCol="1" spcCol="1270" anchor="ctr" anchorCtr="0"/>
        <a:lstStyle/>
        <a:p>
          <a:pPr marL="0" lvl="0" indent="0" algn="ctr" defTabSz="622300">
            <a:lnSpc>
              <a:spcPct val="90000"/>
            </a:lnSpc>
            <a:spcBef>
              <a:spcPct val="0"/>
            </a:spcBef>
            <a:spcAft>
              <a:spcPct val="35000"/>
            </a:spcAft>
            <a:buNone/>
          </a:pPr>
          <a:r>
            <a:rPr lang="en-US" sz="1400" dirty="0" err="1">
              <a:solidFill>
                <a:prstClr val="white"/>
              </a:solidFill>
              <a:latin typeface="Calibri"/>
              <a:ea typeface="+mn-ea"/>
              <a:cs typeface="+mn-cs"/>
            </a:rPr>
            <a:t>mengulangi</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Tindak</a:t>
          </a:r>
          <a:r>
            <a:rPr lang="en-US" sz="1400" dirty="0">
              <a:solidFill>
                <a:prstClr val="white"/>
              </a:solidFill>
              <a:latin typeface="Calibri"/>
              <a:ea typeface="+mn-ea"/>
              <a:cs typeface="+mn-cs"/>
            </a:rPr>
            <a:t> </a:t>
          </a:r>
          <a:r>
            <a:rPr lang="en-US" sz="1400" dirty="0" err="1">
              <a:solidFill>
                <a:prstClr val="white"/>
              </a:solidFill>
              <a:latin typeface="Calibri"/>
              <a:ea typeface="+mn-ea"/>
              <a:cs typeface="+mn-cs"/>
            </a:rPr>
            <a:t>Pidana</a:t>
          </a:r>
          <a:endParaRPr lang="en-US" sz="1400" dirty="0">
            <a:solidFill>
              <a:prstClr val="white"/>
            </a:solidFill>
            <a:latin typeface="Calibri"/>
            <a:ea typeface="+mn-ea"/>
            <a:cs typeface="+mn-cs"/>
          </a:endParaRPr>
        </a:p>
      </dgm:t>
    </dgm:pt>
    <dgm:pt modelId="{BA3C4D5F-CA98-E641-BF6B-F91E2A7934F9}" type="parTrans" cxnId="{3FAF2DD5-1637-2846-ACFD-9FC309BC7B26}">
      <dgm:prSet custT="1"/>
      <dgm:spPr>
        <a:noFill/>
        <a:ln w="28575" cap="flat" cmpd="sng" algn="ctr">
          <a:solidFill>
            <a:srgbClr val="FF0000"/>
          </a:solidFill>
          <a:prstDash val="solid"/>
          <a:miter lim="800000"/>
        </a:ln>
        <a:effectLst/>
      </dgm:spPr>
      <dgm:t>
        <a:bodyPr spcFirstLastPara="0" vert="horz" wrap="square" lIns="12700" tIns="0" rIns="12700" bIns="0" numCol="1" spcCol="1270" anchor="ctr" anchorCtr="0"/>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gm:t>
    </dgm:pt>
    <dgm:pt modelId="{D5946B8B-8156-AB41-B1E5-06C3F8931CF3}" type="sibTrans" cxnId="{3FAF2DD5-1637-2846-ACFD-9FC309BC7B26}">
      <dgm:prSet/>
      <dgm:spPr/>
      <dgm:t>
        <a:bodyPr/>
        <a:lstStyle/>
        <a:p>
          <a:endParaRPr lang="en-US"/>
        </a:p>
      </dgm:t>
    </dgm:pt>
    <dgm:pt modelId="{B51AAEE4-D827-604F-9341-B8E62DA3087E}">
      <dgm:prSet custT="1">
        <dgm:style>
          <a:lnRef idx="3">
            <a:schemeClr val="lt1"/>
          </a:lnRef>
          <a:fillRef idx="1">
            <a:schemeClr val="accent2"/>
          </a:fillRef>
          <a:effectRef idx="1">
            <a:schemeClr val="accent2"/>
          </a:effectRef>
          <a:fontRef idx="minor">
            <a:schemeClr val="lt1"/>
          </a:fontRef>
        </dgm:style>
      </dgm:prSet>
      <dgm:spPr>
        <a:ln/>
      </dgm:spPr>
      <dgm:t>
        <a:bodyPr spcFirstLastPara="0" vert="horz" wrap="square" lIns="22860" tIns="22860" rIns="22860" bIns="22860" numCol="1" spcCol="1270" anchor="ctr" anchorCtr="0"/>
        <a:lstStyle/>
        <a:p>
          <a:pPr marL="0" lvl="0" indent="0" algn="ctr" defTabSz="622300">
            <a:lnSpc>
              <a:spcPct val="90000"/>
            </a:lnSpc>
            <a:spcBef>
              <a:spcPct val="0"/>
            </a:spcBef>
            <a:spcAft>
              <a:spcPct val="35000"/>
            </a:spcAft>
            <a:buNone/>
          </a:pPr>
          <a:r>
            <a:rPr lang="en-US" sz="1400" dirty="0" err="1">
              <a:solidFill>
                <a:prstClr val="white"/>
              </a:solidFill>
              <a:latin typeface="Calibri"/>
              <a:ea typeface="+mn-ea"/>
              <a:cs typeface="+mn-cs"/>
            </a:rPr>
            <a:t>mempersulit</a:t>
          </a:r>
          <a:r>
            <a:rPr lang="en-US" sz="1400" dirty="0">
              <a:solidFill>
                <a:prstClr val="white"/>
              </a:solidFill>
              <a:latin typeface="Calibri"/>
              <a:ea typeface="+mn-ea"/>
              <a:cs typeface="+mn-cs"/>
            </a:rPr>
            <a:t> proses </a:t>
          </a:r>
          <a:r>
            <a:rPr lang="en-US" sz="1400" dirty="0" err="1">
              <a:solidFill>
                <a:prstClr val="white"/>
              </a:solidFill>
              <a:latin typeface="Calibri"/>
              <a:ea typeface="+mn-ea"/>
              <a:cs typeface="+mn-cs"/>
            </a:rPr>
            <a:t>Penyidikan</a:t>
          </a:r>
          <a:endParaRPr lang="en-US" sz="1400" dirty="0">
            <a:solidFill>
              <a:prstClr val="white"/>
            </a:solidFill>
            <a:latin typeface="Calibri"/>
            <a:ea typeface="+mn-ea"/>
            <a:cs typeface="+mn-cs"/>
          </a:endParaRPr>
        </a:p>
      </dgm:t>
    </dgm:pt>
    <dgm:pt modelId="{4DCFD867-339F-484C-B677-0CE372980D3C}" type="parTrans" cxnId="{D7DAB800-E454-A94D-ACC4-9034675A81F1}">
      <dgm:prSet custT="1"/>
      <dgm:spPr>
        <a:noFill/>
        <a:ln w="28575" cap="flat" cmpd="sng" algn="ctr">
          <a:solidFill>
            <a:srgbClr val="FF0000"/>
          </a:solidFill>
          <a:prstDash val="solid"/>
          <a:miter lim="800000"/>
        </a:ln>
        <a:effectLst/>
      </dgm:spPr>
      <dgm:t>
        <a:bodyPr spcFirstLastPara="0" vert="horz" wrap="square" lIns="12700" tIns="0" rIns="12700" bIns="0" numCol="1" spcCol="1270" anchor="ctr" anchorCtr="0"/>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gm:t>
    </dgm:pt>
    <dgm:pt modelId="{EC873BCF-DBAC-494F-BD9F-772C5A523ACC}" type="sibTrans" cxnId="{D7DAB800-E454-A94D-ACC4-9034675A81F1}">
      <dgm:prSet/>
      <dgm:spPr/>
      <dgm:t>
        <a:bodyPr/>
        <a:lstStyle/>
        <a:p>
          <a:endParaRPr lang="en-US"/>
        </a:p>
      </dgm:t>
    </dgm:pt>
    <dgm:pt modelId="{EF3CA8BD-23FB-4C87-8383-36ACFED132E8}" type="pres">
      <dgm:prSet presAssocID="{C09E17C2-7162-46EB-8581-F57074CA03FE}" presName="diagram" presStyleCnt="0">
        <dgm:presLayoutVars>
          <dgm:chPref val="1"/>
          <dgm:dir/>
          <dgm:animOne val="branch"/>
          <dgm:animLvl val="lvl"/>
          <dgm:resizeHandles val="exact"/>
        </dgm:presLayoutVars>
      </dgm:prSet>
      <dgm:spPr/>
    </dgm:pt>
    <dgm:pt modelId="{2AF5F913-A80A-40A1-93F0-A2E1FC26335A}" type="pres">
      <dgm:prSet presAssocID="{19261EF3-5293-4380-88BF-405A62947DFB}" presName="root1" presStyleCnt="0"/>
      <dgm:spPr/>
    </dgm:pt>
    <dgm:pt modelId="{C347873A-F1A9-4BD6-9BFD-7E712A6FADE5}" type="pres">
      <dgm:prSet presAssocID="{19261EF3-5293-4380-88BF-405A62947DFB}" presName="LevelOneTextNode" presStyleLbl="node0" presStyleIdx="0" presStyleCnt="1" custScaleX="79435" custScaleY="54385">
        <dgm:presLayoutVars>
          <dgm:chPref val="3"/>
        </dgm:presLayoutVars>
      </dgm:prSet>
      <dgm:spPr/>
    </dgm:pt>
    <dgm:pt modelId="{6708A3E5-C4D6-4E11-966C-BFA8DCEAA1AB}" type="pres">
      <dgm:prSet presAssocID="{19261EF3-5293-4380-88BF-405A62947DFB}" presName="level2hierChild" presStyleCnt="0"/>
      <dgm:spPr/>
    </dgm:pt>
    <dgm:pt modelId="{1617949A-4A1E-4D08-90AB-FB23540A5271}" type="pres">
      <dgm:prSet presAssocID="{A7542BFE-7CE9-42EC-84C6-16BE397D4494}" presName="conn2-1" presStyleLbl="parChTrans1D2" presStyleIdx="0" presStyleCnt="3" custScaleX="2000000"/>
      <dgm:spPr/>
    </dgm:pt>
    <dgm:pt modelId="{6B05C2BE-1958-422F-954B-CABDEC69B52B}" type="pres">
      <dgm:prSet presAssocID="{A7542BFE-7CE9-42EC-84C6-16BE397D4494}" presName="connTx" presStyleLbl="parChTrans1D2" presStyleIdx="0" presStyleCnt="3"/>
      <dgm:spPr/>
    </dgm:pt>
    <dgm:pt modelId="{A522E534-D61B-4C37-8C28-2715DCEF8408}" type="pres">
      <dgm:prSet presAssocID="{33C1A993-4B2D-433E-9BF5-1BEDCE02F7DD}" presName="root2" presStyleCnt="0"/>
      <dgm:spPr/>
    </dgm:pt>
    <dgm:pt modelId="{CB0D94D9-1426-46C5-9FCC-AB4AF62380D7}" type="pres">
      <dgm:prSet presAssocID="{33C1A993-4B2D-433E-9BF5-1BEDCE02F7DD}" presName="LevelTwoTextNode" presStyleLbl="node2" presStyleIdx="0" presStyleCnt="3" custScaleX="83373" custScaleY="40618">
        <dgm:presLayoutVars>
          <dgm:chPref val="3"/>
        </dgm:presLayoutVars>
      </dgm:prSet>
      <dgm:spPr/>
    </dgm:pt>
    <dgm:pt modelId="{8326F215-BD9B-4236-94DD-060171743805}" type="pres">
      <dgm:prSet presAssocID="{33C1A993-4B2D-433E-9BF5-1BEDCE02F7DD}" presName="level3hierChild" presStyleCnt="0"/>
      <dgm:spPr/>
    </dgm:pt>
    <dgm:pt modelId="{881AA752-1E96-4334-AF39-A8B6E480515C}" type="pres">
      <dgm:prSet presAssocID="{2CA18C3E-C4F1-4D3F-AF10-0DA7DCC56755}" presName="conn2-1" presStyleLbl="parChTrans1D2" presStyleIdx="1" presStyleCnt="3" custScaleX="2000000"/>
      <dgm:spPr/>
    </dgm:pt>
    <dgm:pt modelId="{A0009585-CC5E-4906-B400-43BF72FB2B9A}" type="pres">
      <dgm:prSet presAssocID="{2CA18C3E-C4F1-4D3F-AF10-0DA7DCC56755}" presName="connTx" presStyleLbl="parChTrans1D2" presStyleIdx="1" presStyleCnt="3"/>
      <dgm:spPr/>
    </dgm:pt>
    <dgm:pt modelId="{01034822-DE38-47A3-9FAE-719778181386}" type="pres">
      <dgm:prSet presAssocID="{F184640A-B1F3-441D-B216-5B5AEDC322D1}" presName="root2" presStyleCnt="0"/>
      <dgm:spPr/>
    </dgm:pt>
    <dgm:pt modelId="{5E3D508F-2D09-4BE2-9B77-6BB6E2FD9490}" type="pres">
      <dgm:prSet presAssocID="{F184640A-B1F3-441D-B216-5B5AEDC322D1}" presName="LevelTwoTextNode" presStyleLbl="node2" presStyleIdx="1" presStyleCnt="3" custScaleX="83373" custScaleY="40618">
        <dgm:presLayoutVars>
          <dgm:chPref val="3"/>
        </dgm:presLayoutVars>
      </dgm:prSet>
      <dgm:spPr/>
    </dgm:pt>
    <dgm:pt modelId="{E69657D7-3AFE-4B07-AB04-7EE299387AAE}" type="pres">
      <dgm:prSet presAssocID="{F184640A-B1F3-441D-B216-5B5AEDC322D1}" presName="level3hierChild" presStyleCnt="0"/>
      <dgm:spPr/>
    </dgm:pt>
    <dgm:pt modelId="{FD9752E8-03C1-CF4C-A6DB-71B71CE01B43}" type="pres">
      <dgm:prSet presAssocID="{6B9B91DF-7D18-664F-9BA8-A1253CB43AD9}" presName="conn2-1" presStyleLbl="parChTrans1D3" presStyleIdx="0" presStyleCnt="5"/>
      <dgm:spPr>
        <a:xfrm>
          <a:off x="5104032" y="1019195"/>
          <a:ext cx="1005829" cy="43637"/>
        </a:xfrm>
        <a:custGeom>
          <a:avLst/>
          <a:gdLst/>
          <a:ahLst/>
          <a:cxnLst/>
          <a:rect l="0" t="0" r="0" b="0"/>
          <a:pathLst>
            <a:path>
              <a:moveTo>
                <a:pt x="0" y="21818"/>
              </a:moveTo>
              <a:lnTo>
                <a:pt x="1005829" y="21818"/>
              </a:lnTo>
            </a:path>
          </a:pathLst>
        </a:custGeom>
      </dgm:spPr>
    </dgm:pt>
    <dgm:pt modelId="{703CFAED-3916-5640-BFFE-1BDB831DB8FA}" type="pres">
      <dgm:prSet presAssocID="{6B9B91DF-7D18-664F-9BA8-A1253CB43AD9}" presName="connTx" presStyleLbl="parChTrans1D3" presStyleIdx="0" presStyleCnt="5"/>
      <dgm:spPr/>
    </dgm:pt>
    <dgm:pt modelId="{589F6DA5-1EEC-9C40-B11A-0CAE7D771050}" type="pres">
      <dgm:prSet presAssocID="{DE4C5055-5BD1-B14D-8E5D-4CB9BDB492A1}" presName="root2" presStyleCnt="0"/>
      <dgm:spPr/>
    </dgm:pt>
    <dgm:pt modelId="{2C847BDC-CAE9-A241-812F-78F0ACF94C9A}" type="pres">
      <dgm:prSet presAssocID="{DE4C5055-5BD1-B14D-8E5D-4CB9BDB492A1}" presName="LevelTwoTextNode" presStyleLbl="node3" presStyleIdx="0" presStyleCnt="5" custScaleX="135689" custScaleY="60179">
        <dgm:presLayoutVars>
          <dgm:chPref val="3"/>
        </dgm:presLayoutVars>
      </dgm:prSet>
      <dgm:spPr>
        <a:xfrm>
          <a:off x="6630250" y="232006"/>
          <a:ext cx="1931709" cy="884174"/>
        </a:xfrm>
        <a:prstGeom prst="roundRect">
          <a:avLst>
            <a:gd name="adj" fmla="val 10000"/>
          </a:avLst>
        </a:prstGeom>
      </dgm:spPr>
    </dgm:pt>
    <dgm:pt modelId="{387475EF-E201-C043-B4B5-25AD4C37B48E}" type="pres">
      <dgm:prSet presAssocID="{DE4C5055-5BD1-B14D-8E5D-4CB9BDB492A1}" presName="level3hierChild" presStyleCnt="0"/>
      <dgm:spPr/>
    </dgm:pt>
    <dgm:pt modelId="{21311DE0-8FC4-9944-A62F-AF69FD4500FF}" type="pres">
      <dgm:prSet presAssocID="{936BE5F4-D3EC-D94E-95EA-9EEF16FD2CCB}" presName="conn2-1" presStyleLbl="parChTrans1D2" presStyleIdx="2" presStyleCnt="3"/>
      <dgm:spPr/>
    </dgm:pt>
    <dgm:pt modelId="{DC3F8EE9-225A-1F4B-A02D-80F158549167}" type="pres">
      <dgm:prSet presAssocID="{936BE5F4-D3EC-D94E-95EA-9EEF16FD2CCB}" presName="connTx" presStyleLbl="parChTrans1D2" presStyleIdx="2" presStyleCnt="3"/>
      <dgm:spPr/>
    </dgm:pt>
    <dgm:pt modelId="{BE335311-0D1D-AB48-800F-259896C778DF}" type="pres">
      <dgm:prSet presAssocID="{C4DAC697-54B7-7740-B1C8-201408A6F42E}" presName="root2" presStyleCnt="0"/>
      <dgm:spPr/>
    </dgm:pt>
    <dgm:pt modelId="{AD6E284D-FA12-044B-93C0-83EB13E14265}" type="pres">
      <dgm:prSet presAssocID="{C4DAC697-54B7-7740-B1C8-201408A6F42E}" presName="LevelTwoTextNode" presStyleLbl="node2" presStyleIdx="2" presStyleCnt="3" custScaleX="83345" custScaleY="40553">
        <dgm:presLayoutVars>
          <dgm:chPref val="3"/>
        </dgm:presLayoutVars>
      </dgm:prSet>
      <dgm:spPr/>
    </dgm:pt>
    <dgm:pt modelId="{1E6330FC-B95E-F24D-91E4-27EB4440EB2F}" type="pres">
      <dgm:prSet presAssocID="{C4DAC697-54B7-7740-B1C8-201408A6F42E}" presName="level3hierChild" presStyleCnt="0"/>
      <dgm:spPr/>
    </dgm:pt>
    <dgm:pt modelId="{2126096D-E53B-7B48-92E2-1CDFE4ACD27E}" type="pres">
      <dgm:prSet presAssocID="{1F31D25A-64F1-864D-92A3-8D93BAF125E7}" presName="conn2-1" presStyleLbl="parChTrans1D3" presStyleIdx="1" presStyleCnt="5"/>
      <dgm:spPr>
        <a:xfrm rot="18365022">
          <a:off x="4752348" y="2641937"/>
          <a:ext cx="1707787" cy="43637"/>
        </a:xfrm>
        <a:custGeom>
          <a:avLst/>
          <a:gdLst/>
          <a:ahLst/>
          <a:cxnLst/>
          <a:rect l="0" t="0" r="0" b="0"/>
          <a:pathLst>
            <a:path>
              <a:moveTo>
                <a:pt x="0" y="21818"/>
              </a:moveTo>
              <a:lnTo>
                <a:pt x="1707787" y="21818"/>
              </a:lnTo>
            </a:path>
          </a:pathLst>
        </a:custGeom>
      </dgm:spPr>
    </dgm:pt>
    <dgm:pt modelId="{C94180F5-05E7-9E46-95FE-59CB3C7FB510}" type="pres">
      <dgm:prSet presAssocID="{1F31D25A-64F1-864D-92A3-8D93BAF125E7}" presName="connTx" presStyleLbl="parChTrans1D3" presStyleIdx="1" presStyleCnt="5"/>
      <dgm:spPr/>
    </dgm:pt>
    <dgm:pt modelId="{45DE1DB6-20E2-D447-9700-FD32FEF09D9A}" type="pres">
      <dgm:prSet presAssocID="{B7D146CA-5353-CC44-B708-D668C54F229E}" presName="root2" presStyleCnt="0"/>
      <dgm:spPr/>
    </dgm:pt>
    <dgm:pt modelId="{944FD498-C7B2-5940-9D13-7B09696D795A}" type="pres">
      <dgm:prSet presAssocID="{B7D146CA-5353-CC44-B708-D668C54F229E}" presName="LevelTwoTextNode" presStyleLbl="node3" presStyleIdx="1" presStyleCnt="5" custScaleX="135638" custScaleY="58182">
        <dgm:presLayoutVars>
          <dgm:chPref val="3"/>
        </dgm:presLayoutVars>
      </dgm:prSet>
      <dgm:spPr>
        <a:xfrm>
          <a:off x="6632160" y="1248807"/>
          <a:ext cx="1768348" cy="884174"/>
        </a:xfrm>
        <a:prstGeom prst="roundRect">
          <a:avLst>
            <a:gd name="adj" fmla="val 10000"/>
          </a:avLst>
        </a:prstGeom>
      </dgm:spPr>
    </dgm:pt>
    <dgm:pt modelId="{08EDF4BF-721D-8D4D-8CE0-649BD2AE2EF6}" type="pres">
      <dgm:prSet presAssocID="{B7D146CA-5353-CC44-B708-D668C54F229E}" presName="level3hierChild" presStyleCnt="0"/>
      <dgm:spPr/>
    </dgm:pt>
    <dgm:pt modelId="{4F9D4D3C-C206-0141-A034-EF2B9BB4A1B0}" type="pres">
      <dgm:prSet presAssocID="{091A64AE-4C81-134A-AC13-B33D92CDB56E}" presName="conn2-1" presStyleLbl="parChTrans1D3" presStyleIdx="2" presStyleCnt="5"/>
      <dgm:spPr>
        <a:xfrm rot="20125274">
          <a:off x="5053218" y="3101991"/>
          <a:ext cx="1106048" cy="43637"/>
        </a:xfrm>
        <a:custGeom>
          <a:avLst/>
          <a:gdLst/>
          <a:ahLst/>
          <a:cxnLst/>
          <a:rect l="0" t="0" r="0" b="0"/>
          <a:pathLst>
            <a:path>
              <a:moveTo>
                <a:pt x="0" y="21818"/>
              </a:moveTo>
              <a:lnTo>
                <a:pt x="1106048" y="21818"/>
              </a:lnTo>
            </a:path>
          </a:pathLst>
        </a:custGeom>
      </dgm:spPr>
    </dgm:pt>
    <dgm:pt modelId="{C901CCDB-0D5B-7440-924A-2A21237136E6}" type="pres">
      <dgm:prSet presAssocID="{091A64AE-4C81-134A-AC13-B33D92CDB56E}" presName="connTx" presStyleLbl="parChTrans1D3" presStyleIdx="2" presStyleCnt="5"/>
      <dgm:spPr/>
    </dgm:pt>
    <dgm:pt modelId="{C9F80218-5428-DB4C-A51E-C7459E58411A}" type="pres">
      <dgm:prSet presAssocID="{6CB79C0F-84AF-3641-8971-B24B00E04899}" presName="root2" presStyleCnt="0"/>
      <dgm:spPr/>
    </dgm:pt>
    <dgm:pt modelId="{2C19F0E6-558B-5A4C-9F8A-65002F5CE643}" type="pres">
      <dgm:prSet presAssocID="{6CB79C0F-84AF-3641-8971-B24B00E04899}" presName="LevelTwoTextNode" presStyleLbl="node3" presStyleIdx="2" presStyleCnt="5" custScaleX="135638" custScaleY="58182">
        <dgm:presLayoutVars>
          <dgm:chPref val="3"/>
        </dgm:presLayoutVars>
      </dgm:prSet>
      <dgm:spPr>
        <a:xfrm>
          <a:off x="6632160" y="2265607"/>
          <a:ext cx="1768348" cy="884174"/>
        </a:xfrm>
        <a:prstGeom prst="roundRect">
          <a:avLst>
            <a:gd name="adj" fmla="val 10000"/>
          </a:avLst>
        </a:prstGeom>
      </dgm:spPr>
    </dgm:pt>
    <dgm:pt modelId="{CC82D19E-9F35-8941-9E1D-D3B9F06F9CF8}" type="pres">
      <dgm:prSet presAssocID="{6CB79C0F-84AF-3641-8971-B24B00E04899}" presName="level3hierChild" presStyleCnt="0"/>
      <dgm:spPr/>
    </dgm:pt>
    <dgm:pt modelId="{92641A7A-79DB-F141-8550-EF171DD43A34}" type="pres">
      <dgm:prSet presAssocID="{BA3C4D5F-CA98-E641-BF6B-F91E2A7934F9}" presName="conn2-1" presStyleLbl="parChTrans1D3" presStyleIdx="3" presStyleCnt="5"/>
      <dgm:spPr>
        <a:xfrm rot="1474726">
          <a:off x="5053218" y="3562045"/>
          <a:ext cx="1106048" cy="43637"/>
        </a:xfrm>
        <a:custGeom>
          <a:avLst/>
          <a:gdLst/>
          <a:ahLst/>
          <a:cxnLst/>
          <a:rect l="0" t="0" r="0" b="0"/>
          <a:pathLst>
            <a:path>
              <a:moveTo>
                <a:pt x="0" y="21818"/>
              </a:moveTo>
              <a:lnTo>
                <a:pt x="1106048" y="21818"/>
              </a:lnTo>
            </a:path>
          </a:pathLst>
        </a:custGeom>
      </dgm:spPr>
    </dgm:pt>
    <dgm:pt modelId="{55D5053A-3188-D247-98C3-73E5ACA687C7}" type="pres">
      <dgm:prSet presAssocID="{BA3C4D5F-CA98-E641-BF6B-F91E2A7934F9}" presName="connTx" presStyleLbl="parChTrans1D3" presStyleIdx="3" presStyleCnt="5"/>
      <dgm:spPr/>
    </dgm:pt>
    <dgm:pt modelId="{7C08151C-724F-2B4C-93BE-F0A2BDA86E9F}" type="pres">
      <dgm:prSet presAssocID="{45605E34-CA4E-6F45-B05C-5F7E5B02AA6F}" presName="root2" presStyleCnt="0"/>
      <dgm:spPr/>
    </dgm:pt>
    <dgm:pt modelId="{05C32731-FE2B-BE49-BAB3-B59B437A06B4}" type="pres">
      <dgm:prSet presAssocID="{45605E34-CA4E-6F45-B05C-5F7E5B02AA6F}" presName="LevelTwoTextNode" presStyleLbl="node3" presStyleIdx="3" presStyleCnt="5" custScaleX="135638" custScaleY="58182">
        <dgm:presLayoutVars>
          <dgm:chPref val="3"/>
        </dgm:presLayoutVars>
      </dgm:prSet>
      <dgm:spPr>
        <a:xfrm>
          <a:off x="6632160" y="3282408"/>
          <a:ext cx="1768348" cy="884174"/>
        </a:xfrm>
        <a:prstGeom prst="roundRect">
          <a:avLst>
            <a:gd name="adj" fmla="val 10000"/>
          </a:avLst>
        </a:prstGeom>
      </dgm:spPr>
    </dgm:pt>
    <dgm:pt modelId="{6C9F49D9-6341-874D-8742-B91FF7637DE5}" type="pres">
      <dgm:prSet presAssocID="{45605E34-CA4E-6F45-B05C-5F7E5B02AA6F}" presName="level3hierChild" presStyleCnt="0"/>
      <dgm:spPr/>
    </dgm:pt>
    <dgm:pt modelId="{6DEEF2D3-B952-274F-B720-8460D6E9AB7F}" type="pres">
      <dgm:prSet presAssocID="{4DCFD867-339F-484C-B677-0CE372980D3C}" presName="conn2-1" presStyleLbl="parChTrans1D3" presStyleIdx="4" presStyleCnt="5"/>
      <dgm:spPr>
        <a:xfrm rot="3234978">
          <a:off x="4752348" y="4022099"/>
          <a:ext cx="1707787" cy="43637"/>
        </a:xfrm>
        <a:custGeom>
          <a:avLst/>
          <a:gdLst/>
          <a:ahLst/>
          <a:cxnLst/>
          <a:rect l="0" t="0" r="0" b="0"/>
          <a:pathLst>
            <a:path>
              <a:moveTo>
                <a:pt x="0" y="21818"/>
              </a:moveTo>
              <a:lnTo>
                <a:pt x="1707787" y="21818"/>
              </a:lnTo>
            </a:path>
          </a:pathLst>
        </a:custGeom>
      </dgm:spPr>
    </dgm:pt>
    <dgm:pt modelId="{B457F899-EF81-5043-815A-F10F09DC724A}" type="pres">
      <dgm:prSet presAssocID="{4DCFD867-339F-484C-B677-0CE372980D3C}" presName="connTx" presStyleLbl="parChTrans1D3" presStyleIdx="4" presStyleCnt="5"/>
      <dgm:spPr/>
    </dgm:pt>
    <dgm:pt modelId="{C4915239-1082-D04F-8F1D-5D020FB9211D}" type="pres">
      <dgm:prSet presAssocID="{B51AAEE4-D827-604F-9341-B8E62DA3087E}" presName="root2" presStyleCnt="0"/>
      <dgm:spPr/>
    </dgm:pt>
    <dgm:pt modelId="{7BF8B173-FE87-3044-BC10-6E6E7686E4FA}" type="pres">
      <dgm:prSet presAssocID="{B51AAEE4-D827-604F-9341-B8E62DA3087E}" presName="LevelTwoTextNode" presStyleLbl="node3" presStyleIdx="4" presStyleCnt="5" custScaleX="135638" custScaleY="58182">
        <dgm:presLayoutVars>
          <dgm:chPref val="3"/>
        </dgm:presLayoutVars>
      </dgm:prSet>
      <dgm:spPr>
        <a:xfrm>
          <a:off x="6632160" y="4299209"/>
          <a:ext cx="1768348" cy="884174"/>
        </a:xfrm>
        <a:prstGeom prst="roundRect">
          <a:avLst>
            <a:gd name="adj" fmla="val 10000"/>
          </a:avLst>
        </a:prstGeom>
      </dgm:spPr>
    </dgm:pt>
    <dgm:pt modelId="{B5A74F27-52CB-EC47-B9C7-1BADA5982A7A}" type="pres">
      <dgm:prSet presAssocID="{B51AAEE4-D827-604F-9341-B8E62DA3087E}" presName="level3hierChild" presStyleCnt="0"/>
      <dgm:spPr/>
    </dgm:pt>
  </dgm:ptLst>
  <dgm:cxnLst>
    <dgm:cxn modelId="{D7DAB800-E454-A94D-ACC4-9034675A81F1}" srcId="{C4DAC697-54B7-7740-B1C8-201408A6F42E}" destId="{B51AAEE4-D827-604F-9341-B8E62DA3087E}" srcOrd="3" destOrd="0" parTransId="{4DCFD867-339F-484C-B677-0CE372980D3C}" sibTransId="{EC873BCF-DBAC-494F-BD9F-772C5A523ACC}"/>
    <dgm:cxn modelId="{D3BE3B04-C287-7147-9302-54D60E2655F9}" type="presOf" srcId="{C4DAC697-54B7-7740-B1C8-201408A6F42E}" destId="{AD6E284D-FA12-044B-93C0-83EB13E14265}" srcOrd="0" destOrd="0" presId="urn:microsoft.com/office/officeart/2005/8/layout/hierarchy2"/>
    <dgm:cxn modelId="{98EC2205-0AC1-4867-A128-26EBA02C4D04}" type="presOf" srcId="{2CA18C3E-C4F1-4D3F-AF10-0DA7DCC56755}" destId="{A0009585-CC5E-4906-B400-43BF72FB2B9A}" srcOrd="1" destOrd="0" presId="urn:microsoft.com/office/officeart/2005/8/layout/hierarchy2"/>
    <dgm:cxn modelId="{47426105-C6CA-49FD-AE50-284764B10250}" srcId="{C09E17C2-7162-46EB-8581-F57074CA03FE}" destId="{19261EF3-5293-4380-88BF-405A62947DFB}" srcOrd="0" destOrd="0" parTransId="{9B694092-2400-4AE3-B0F6-B8D9AE42E00D}" sibTransId="{151E0DDE-497B-4798-A46A-222F19F06AC4}"/>
    <dgm:cxn modelId="{14DECE18-FA9A-4405-B8BA-AFDEA4CC800B}" type="presOf" srcId="{A7542BFE-7CE9-42EC-84C6-16BE397D4494}" destId="{1617949A-4A1E-4D08-90AB-FB23540A5271}" srcOrd="0" destOrd="0" presId="urn:microsoft.com/office/officeart/2005/8/layout/hierarchy2"/>
    <dgm:cxn modelId="{0B569E19-211F-2C44-B72B-4560EDE56B89}" type="presOf" srcId="{091A64AE-4C81-134A-AC13-B33D92CDB56E}" destId="{4F9D4D3C-C206-0141-A034-EF2B9BB4A1B0}" srcOrd="0" destOrd="0" presId="urn:microsoft.com/office/officeart/2005/8/layout/hierarchy2"/>
    <dgm:cxn modelId="{8EE8142C-8E62-FA4F-9FE6-5C32DB50A41A}" type="presOf" srcId="{45605E34-CA4E-6F45-B05C-5F7E5B02AA6F}" destId="{05C32731-FE2B-BE49-BAB3-B59B437A06B4}" srcOrd="0" destOrd="0" presId="urn:microsoft.com/office/officeart/2005/8/layout/hierarchy2"/>
    <dgm:cxn modelId="{D6040F63-40E6-604E-AE9C-D081C0C28633}" type="presOf" srcId="{1F31D25A-64F1-864D-92A3-8D93BAF125E7}" destId="{2126096D-E53B-7B48-92E2-1CDFE4ACD27E}" srcOrd="0" destOrd="0" presId="urn:microsoft.com/office/officeart/2005/8/layout/hierarchy2"/>
    <dgm:cxn modelId="{BFFEE045-4A21-48EE-B956-D676D54100FE}" type="presOf" srcId="{F184640A-B1F3-441D-B216-5B5AEDC322D1}" destId="{5E3D508F-2D09-4BE2-9B77-6BB6E2FD9490}" srcOrd="0" destOrd="0" presId="urn:microsoft.com/office/officeart/2005/8/layout/hierarchy2"/>
    <dgm:cxn modelId="{3C889146-7358-3B41-86F7-43C7B2527ADF}" type="presOf" srcId="{6B9B91DF-7D18-664F-9BA8-A1253CB43AD9}" destId="{FD9752E8-03C1-CF4C-A6DB-71B71CE01B43}" srcOrd="0" destOrd="0" presId="urn:microsoft.com/office/officeart/2005/8/layout/hierarchy2"/>
    <dgm:cxn modelId="{9F65E666-A8FD-4C94-86FE-9EC95D81E3F7}" type="presOf" srcId="{C09E17C2-7162-46EB-8581-F57074CA03FE}" destId="{EF3CA8BD-23FB-4C87-8383-36ACFED132E8}" srcOrd="0" destOrd="0" presId="urn:microsoft.com/office/officeart/2005/8/layout/hierarchy2"/>
    <dgm:cxn modelId="{C2C5B149-7B1A-6F42-B86D-1E55ED4EE04E}" type="presOf" srcId="{936BE5F4-D3EC-D94E-95EA-9EEF16FD2CCB}" destId="{21311DE0-8FC4-9944-A62F-AF69FD4500FF}" srcOrd="0" destOrd="0" presId="urn:microsoft.com/office/officeart/2005/8/layout/hierarchy2"/>
    <dgm:cxn modelId="{DE1BA24B-CAAB-9941-ADB6-528F930D2E03}" srcId="{C4DAC697-54B7-7740-B1C8-201408A6F42E}" destId="{B7D146CA-5353-CC44-B708-D668C54F229E}" srcOrd="0" destOrd="0" parTransId="{1F31D25A-64F1-864D-92A3-8D93BAF125E7}" sibTransId="{870CE522-4ED4-DE40-AA4E-87393F4E178F}"/>
    <dgm:cxn modelId="{1156FE4D-4785-F244-A42F-D3B0394C0704}" srcId="{C4DAC697-54B7-7740-B1C8-201408A6F42E}" destId="{6CB79C0F-84AF-3641-8971-B24B00E04899}" srcOrd="1" destOrd="0" parTransId="{091A64AE-4C81-134A-AC13-B33D92CDB56E}" sibTransId="{2A87C596-6878-754F-9F63-3E274C656259}"/>
    <dgm:cxn modelId="{64D5ED4F-FB3B-E74F-A872-EBEE7FAF1888}" srcId="{F184640A-B1F3-441D-B216-5B5AEDC322D1}" destId="{DE4C5055-5BD1-B14D-8E5D-4CB9BDB492A1}" srcOrd="0" destOrd="0" parTransId="{6B9B91DF-7D18-664F-9BA8-A1253CB43AD9}" sibTransId="{3CD7358E-F633-0843-B586-D71651AC1997}"/>
    <dgm:cxn modelId="{877D8B58-8897-464B-88E6-A99F4219C9F5}" type="presOf" srcId="{DE4C5055-5BD1-B14D-8E5D-4CB9BDB492A1}" destId="{2C847BDC-CAE9-A241-812F-78F0ACF94C9A}" srcOrd="0" destOrd="0" presId="urn:microsoft.com/office/officeart/2005/8/layout/hierarchy2"/>
    <dgm:cxn modelId="{47F39083-944F-8444-A714-5756D00755CA}" type="presOf" srcId="{B51AAEE4-D827-604F-9341-B8E62DA3087E}" destId="{7BF8B173-FE87-3044-BC10-6E6E7686E4FA}" srcOrd="0" destOrd="0" presId="urn:microsoft.com/office/officeart/2005/8/layout/hierarchy2"/>
    <dgm:cxn modelId="{D94DCE8C-723E-1942-8805-EBE66C521CAE}" type="presOf" srcId="{6CB79C0F-84AF-3641-8971-B24B00E04899}" destId="{2C19F0E6-558B-5A4C-9F8A-65002F5CE643}" srcOrd="0" destOrd="0" presId="urn:microsoft.com/office/officeart/2005/8/layout/hierarchy2"/>
    <dgm:cxn modelId="{BE5DAC94-0B18-4274-8C26-F846516C0EF0}" srcId="{19261EF3-5293-4380-88BF-405A62947DFB}" destId="{F184640A-B1F3-441D-B216-5B5AEDC322D1}" srcOrd="1" destOrd="0" parTransId="{2CA18C3E-C4F1-4D3F-AF10-0DA7DCC56755}" sibTransId="{7C2B88C9-E2C0-4DF7-9596-0C8EF1A42A61}"/>
    <dgm:cxn modelId="{E652A3A2-AF0E-604F-BE40-D2D5EEFC1CF6}" type="presOf" srcId="{BA3C4D5F-CA98-E641-BF6B-F91E2A7934F9}" destId="{92641A7A-79DB-F141-8550-EF171DD43A34}" srcOrd="0" destOrd="0" presId="urn:microsoft.com/office/officeart/2005/8/layout/hierarchy2"/>
    <dgm:cxn modelId="{3E7BE2A2-B09A-5042-8572-8E6F204A3903}" type="presOf" srcId="{091A64AE-4C81-134A-AC13-B33D92CDB56E}" destId="{C901CCDB-0D5B-7440-924A-2A21237136E6}" srcOrd="1" destOrd="0" presId="urn:microsoft.com/office/officeart/2005/8/layout/hierarchy2"/>
    <dgm:cxn modelId="{759273A5-3020-5345-8884-20B755D3AA2F}" srcId="{19261EF3-5293-4380-88BF-405A62947DFB}" destId="{C4DAC697-54B7-7740-B1C8-201408A6F42E}" srcOrd="2" destOrd="0" parTransId="{936BE5F4-D3EC-D94E-95EA-9EEF16FD2CCB}" sibTransId="{FD887E82-E01C-6C46-B37A-8DDCC7957A4E}"/>
    <dgm:cxn modelId="{E6BE14A6-67B7-4773-AA48-65EA07562D77}" srcId="{19261EF3-5293-4380-88BF-405A62947DFB}" destId="{33C1A993-4B2D-433E-9BF5-1BEDCE02F7DD}" srcOrd="0" destOrd="0" parTransId="{A7542BFE-7CE9-42EC-84C6-16BE397D4494}" sibTransId="{AAF0FF63-CBF7-412F-BB59-C06A615703F9}"/>
    <dgm:cxn modelId="{3975D2AB-FEA6-2547-8FA4-1EFE7B3C1270}" type="presOf" srcId="{1F31D25A-64F1-864D-92A3-8D93BAF125E7}" destId="{C94180F5-05E7-9E46-95FE-59CB3C7FB510}" srcOrd="1" destOrd="0" presId="urn:microsoft.com/office/officeart/2005/8/layout/hierarchy2"/>
    <dgm:cxn modelId="{509136AC-682B-DB42-AD2C-5D31DBCA4B2A}" type="presOf" srcId="{B7D146CA-5353-CC44-B708-D668C54F229E}" destId="{944FD498-C7B2-5940-9D13-7B09696D795A}" srcOrd="0" destOrd="0" presId="urn:microsoft.com/office/officeart/2005/8/layout/hierarchy2"/>
    <dgm:cxn modelId="{F3E59EB2-47DD-4446-95BB-A2DF90346782}" type="presOf" srcId="{19261EF3-5293-4380-88BF-405A62947DFB}" destId="{C347873A-F1A9-4BD6-9BFD-7E712A6FADE5}" srcOrd="0" destOrd="0" presId="urn:microsoft.com/office/officeart/2005/8/layout/hierarchy2"/>
    <dgm:cxn modelId="{A0ED20B3-A07B-4714-AE42-EAD7D5D9AE20}" type="presOf" srcId="{A7542BFE-7CE9-42EC-84C6-16BE397D4494}" destId="{6B05C2BE-1958-422F-954B-CABDEC69B52B}" srcOrd="1" destOrd="0" presId="urn:microsoft.com/office/officeart/2005/8/layout/hierarchy2"/>
    <dgm:cxn modelId="{A90B5BBA-9E9B-2E4F-BA1E-445AC62FC24C}" type="presOf" srcId="{936BE5F4-D3EC-D94E-95EA-9EEF16FD2CCB}" destId="{DC3F8EE9-225A-1F4B-A02D-80F158549167}" srcOrd="1" destOrd="0" presId="urn:microsoft.com/office/officeart/2005/8/layout/hierarchy2"/>
    <dgm:cxn modelId="{452AA4CD-956C-8D44-ABE2-178B6A596376}" type="presOf" srcId="{4DCFD867-339F-484C-B677-0CE372980D3C}" destId="{6DEEF2D3-B952-274F-B720-8460D6E9AB7F}" srcOrd="0" destOrd="0" presId="urn:microsoft.com/office/officeart/2005/8/layout/hierarchy2"/>
    <dgm:cxn modelId="{1407F9CE-E8A6-644B-AC8E-D41D31139EE9}" type="presOf" srcId="{BA3C4D5F-CA98-E641-BF6B-F91E2A7934F9}" destId="{55D5053A-3188-D247-98C3-73E5ACA687C7}" srcOrd="1" destOrd="0" presId="urn:microsoft.com/office/officeart/2005/8/layout/hierarchy2"/>
    <dgm:cxn modelId="{3FAF2DD5-1637-2846-ACFD-9FC309BC7B26}" srcId="{C4DAC697-54B7-7740-B1C8-201408A6F42E}" destId="{45605E34-CA4E-6F45-B05C-5F7E5B02AA6F}" srcOrd="2" destOrd="0" parTransId="{BA3C4D5F-CA98-E641-BF6B-F91E2A7934F9}" sibTransId="{D5946B8B-8156-AB41-B1E5-06C3F8931CF3}"/>
    <dgm:cxn modelId="{89C101E4-2A49-4298-8B02-B7B7D7A4909E}" type="presOf" srcId="{2CA18C3E-C4F1-4D3F-AF10-0DA7DCC56755}" destId="{881AA752-1E96-4334-AF39-A8B6E480515C}" srcOrd="0" destOrd="0" presId="urn:microsoft.com/office/officeart/2005/8/layout/hierarchy2"/>
    <dgm:cxn modelId="{1D2B19EE-D368-7046-9E81-CE3EF512EABC}" type="presOf" srcId="{6B9B91DF-7D18-664F-9BA8-A1253CB43AD9}" destId="{703CFAED-3916-5640-BFFE-1BDB831DB8FA}" srcOrd="1" destOrd="0" presId="urn:microsoft.com/office/officeart/2005/8/layout/hierarchy2"/>
    <dgm:cxn modelId="{8A6755FC-D651-4FA0-B0DE-8FF4EF742B54}" type="presOf" srcId="{33C1A993-4B2D-433E-9BF5-1BEDCE02F7DD}" destId="{CB0D94D9-1426-46C5-9FCC-AB4AF62380D7}" srcOrd="0" destOrd="0" presId="urn:microsoft.com/office/officeart/2005/8/layout/hierarchy2"/>
    <dgm:cxn modelId="{FB7B62FD-CC8C-5849-A698-C33A77B57A9E}" type="presOf" srcId="{4DCFD867-339F-484C-B677-0CE372980D3C}" destId="{B457F899-EF81-5043-815A-F10F09DC724A}" srcOrd="1" destOrd="0" presId="urn:microsoft.com/office/officeart/2005/8/layout/hierarchy2"/>
    <dgm:cxn modelId="{BA7CEEDC-C86F-4CCE-926C-E1DE7B8169D8}" type="presParOf" srcId="{EF3CA8BD-23FB-4C87-8383-36ACFED132E8}" destId="{2AF5F913-A80A-40A1-93F0-A2E1FC26335A}" srcOrd="0" destOrd="0" presId="urn:microsoft.com/office/officeart/2005/8/layout/hierarchy2"/>
    <dgm:cxn modelId="{B2AA6A6C-B1C6-4316-B85B-079F74248C27}" type="presParOf" srcId="{2AF5F913-A80A-40A1-93F0-A2E1FC26335A}" destId="{C347873A-F1A9-4BD6-9BFD-7E712A6FADE5}" srcOrd="0" destOrd="0" presId="urn:microsoft.com/office/officeart/2005/8/layout/hierarchy2"/>
    <dgm:cxn modelId="{CC6A5A75-CA69-4546-8062-AF99123DD624}" type="presParOf" srcId="{2AF5F913-A80A-40A1-93F0-A2E1FC26335A}" destId="{6708A3E5-C4D6-4E11-966C-BFA8DCEAA1AB}" srcOrd="1" destOrd="0" presId="urn:microsoft.com/office/officeart/2005/8/layout/hierarchy2"/>
    <dgm:cxn modelId="{2264F268-2F9D-4CC7-B854-BC2C9912B217}" type="presParOf" srcId="{6708A3E5-C4D6-4E11-966C-BFA8DCEAA1AB}" destId="{1617949A-4A1E-4D08-90AB-FB23540A5271}" srcOrd="0" destOrd="0" presId="urn:microsoft.com/office/officeart/2005/8/layout/hierarchy2"/>
    <dgm:cxn modelId="{456C0550-EC1F-428C-8D8F-94515515C37C}" type="presParOf" srcId="{1617949A-4A1E-4D08-90AB-FB23540A5271}" destId="{6B05C2BE-1958-422F-954B-CABDEC69B52B}" srcOrd="0" destOrd="0" presId="urn:microsoft.com/office/officeart/2005/8/layout/hierarchy2"/>
    <dgm:cxn modelId="{F19AB7B8-A435-4AE1-8A12-AA4A7A9CFDA8}" type="presParOf" srcId="{6708A3E5-C4D6-4E11-966C-BFA8DCEAA1AB}" destId="{A522E534-D61B-4C37-8C28-2715DCEF8408}" srcOrd="1" destOrd="0" presId="urn:microsoft.com/office/officeart/2005/8/layout/hierarchy2"/>
    <dgm:cxn modelId="{7EFC5A62-FA64-481F-8F60-54B3AC6EE43A}" type="presParOf" srcId="{A522E534-D61B-4C37-8C28-2715DCEF8408}" destId="{CB0D94D9-1426-46C5-9FCC-AB4AF62380D7}" srcOrd="0" destOrd="0" presId="urn:microsoft.com/office/officeart/2005/8/layout/hierarchy2"/>
    <dgm:cxn modelId="{ABD22855-A8FB-414C-BA26-15A357EAB2E3}" type="presParOf" srcId="{A522E534-D61B-4C37-8C28-2715DCEF8408}" destId="{8326F215-BD9B-4236-94DD-060171743805}" srcOrd="1" destOrd="0" presId="urn:microsoft.com/office/officeart/2005/8/layout/hierarchy2"/>
    <dgm:cxn modelId="{78F94163-EF30-40CA-AB5B-45F068562C9D}" type="presParOf" srcId="{6708A3E5-C4D6-4E11-966C-BFA8DCEAA1AB}" destId="{881AA752-1E96-4334-AF39-A8B6E480515C}" srcOrd="2" destOrd="0" presId="urn:microsoft.com/office/officeart/2005/8/layout/hierarchy2"/>
    <dgm:cxn modelId="{CEBF1389-F4D1-4941-8A2B-46909561BE9E}" type="presParOf" srcId="{881AA752-1E96-4334-AF39-A8B6E480515C}" destId="{A0009585-CC5E-4906-B400-43BF72FB2B9A}" srcOrd="0" destOrd="0" presId="urn:microsoft.com/office/officeart/2005/8/layout/hierarchy2"/>
    <dgm:cxn modelId="{ED5BD70B-7260-4BAD-A33C-BA837C66BDCB}" type="presParOf" srcId="{6708A3E5-C4D6-4E11-966C-BFA8DCEAA1AB}" destId="{01034822-DE38-47A3-9FAE-719778181386}" srcOrd="3" destOrd="0" presId="urn:microsoft.com/office/officeart/2005/8/layout/hierarchy2"/>
    <dgm:cxn modelId="{CF0B3DFF-E0B9-46EF-928E-D94A27C3E7B6}" type="presParOf" srcId="{01034822-DE38-47A3-9FAE-719778181386}" destId="{5E3D508F-2D09-4BE2-9B77-6BB6E2FD9490}" srcOrd="0" destOrd="0" presId="urn:microsoft.com/office/officeart/2005/8/layout/hierarchy2"/>
    <dgm:cxn modelId="{7F0CED9E-CB63-47F5-82EA-96251A2BA408}" type="presParOf" srcId="{01034822-DE38-47A3-9FAE-719778181386}" destId="{E69657D7-3AFE-4B07-AB04-7EE299387AAE}" srcOrd="1" destOrd="0" presId="urn:microsoft.com/office/officeart/2005/8/layout/hierarchy2"/>
    <dgm:cxn modelId="{A66B905E-CFEA-764A-B663-830F05CF2D77}" type="presParOf" srcId="{E69657D7-3AFE-4B07-AB04-7EE299387AAE}" destId="{FD9752E8-03C1-CF4C-A6DB-71B71CE01B43}" srcOrd="0" destOrd="0" presId="urn:microsoft.com/office/officeart/2005/8/layout/hierarchy2"/>
    <dgm:cxn modelId="{307354FA-ABDD-FE47-804B-956109C63DB5}" type="presParOf" srcId="{FD9752E8-03C1-CF4C-A6DB-71B71CE01B43}" destId="{703CFAED-3916-5640-BFFE-1BDB831DB8FA}" srcOrd="0" destOrd="0" presId="urn:microsoft.com/office/officeart/2005/8/layout/hierarchy2"/>
    <dgm:cxn modelId="{38D4EBF6-87EA-E942-8751-574B9DA5BC9F}" type="presParOf" srcId="{E69657D7-3AFE-4B07-AB04-7EE299387AAE}" destId="{589F6DA5-1EEC-9C40-B11A-0CAE7D771050}" srcOrd="1" destOrd="0" presId="urn:microsoft.com/office/officeart/2005/8/layout/hierarchy2"/>
    <dgm:cxn modelId="{28EBF59E-C6B9-6F47-8D18-7E3DED161173}" type="presParOf" srcId="{589F6DA5-1EEC-9C40-B11A-0CAE7D771050}" destId="{2C847BDC-CAE9-A241-812F-78F0ACF94C9A}" srcOrd="0" destOrd="0" presId="urn:microsoft.com/office/officeart/2005/8/layout/hierarchy2"/>
    <dgm:cxn modelId="{B3A4EF33-B405-DF47-B1E9-18510E0353CD}" type="presParOf" srcId="{589F6DA5-1EEC-9C40-B11A-0CAE7D771050}" destId="{387475EF-E201-C043-B4B5-25AD4C37B48E}" srcOrd="1" destOrd="0" presId="urn:microsoft.com/office/officeart/2005/8/layout/hierarchy2"/>
    <dgm:cxn modelId="{9D49FBAC-D5E7-4046-8A8E-A0A2155B3062}" type="presParOf" srcId="{6708A3E5-C4D6-4E11-966C-BFA8DCEAA1AB}" destId="{21311DE0-8FC4-9944-A62F-AF69FD4500FF}" srcOrd="4" destOrd="0" presId="urn:microsoft.com/office/officeart/2005/8/layout/hierarchy2"/>
    <dgm:cxn modelId="{4669F6ED-80A1-F24D-A920-AB36BDFA4DA9}" type="presParOf" srcId="{21311DE0-8FC4-9944-A62F-AF69FD4500FF}" destId="{DC3F8EE9-225A-1F4B-A02D-80F158549167}" srcOrd="0" destOrd="0" presId="urn:microsoft.com/office/officeart/2005/8/layout/hierarchy2"/>
    <dgm:cxn modelId="{09B84706-8756-3F48-B1A6-4C4277503C71}" type="presParOf" srcId="{6708A3E5-C4D6-4E11-966C-BFA8DCEAA1AB}" destId="{BE335311-0D1D-AB48-800F-259896C778DF}" srcOrd="5" destOrd="0" presId="urn:microsoft.com/office/officeart/2005/8/layout/hierarchy2"/>
    <dgm:cxn modelId="{72726FB0-7DCA-7540-BC3B-DA8FFCB8EBEE}" type="presParOf" srcId="{BE335311-0D1D-AB48-800F-259896C778DF}" destId="{AD6E284D-FA12-044B-93C0-83EB13E14265}" srcOrd="0" destOrd="0" presId="urn:microsoft.com/office/officeart/2005/8/layout/hierarchy2"/>
    <dgm:cxn modelId="{3FF6EE76-B90D-A447-8800-37FC27C2A4F8}" type="presParOf" srcId="{BE335311-0D1D-AB48-800F-259896C778DF}" destId="{1E6330FC-B95E-F24D-91E4-27EB4440EB2F}" srcOrd="1" destOrd="0" presId="urn:microsoft.com/office/officeart/2005/8/layout/hierarchy2"/>
    <dgm:cxn modelId="{BE618E3B-4C91-9249-917E-0316569EF413}" type="presParOf" srcId="{1E6330FC-B95E-F24D-91E4-27EB4440EB2F}" destId="{2126096D-E53B-7B48-92E2-1CDFE4ACD27E}" srcOrd="0" destOrd="0" presId="urn:microsoft.com/office/officeart/2005/8/layout/hierarchy2"/>
    <dgm:cxn modelId="{D8A3B273-4AD3-FD4A-B225-6BFD6013C96E}" type="presParOf" srcId="{2126096D-E53B-7B48-92E2-1CDFE4ACD27E}" destId="{C94180F5-05E7-9E46-95FE-59CB3C7FB510}" srcOrd="0" destOrd="0" presId="urn:microsoft.com/office/officeart/2005/8/layout/hierarchy2"/>
    <dgm:cxn modelId="{9F1A7AAB-5C4E-0142-BC21-D539AAF32512}" type="presParOf" srcId="{1E6330FC-B95E-F24D-91E4-27EB4440EB2F}" destId="{45DE1DB6-20E2-D447-9700-FD32FEF09D9A}" srcOrd="1" destOrd="0" presId="urn:microsoft.com/office/officeart/2005/8/layout/hierarchy2"/>
    <dgm:cxn modelId="{00D5AD6A-63F6-7B45-8669-45C16A6E733F}" type="presParOf" srcId="{45DE1DB6-20E2-D447-9700-FD32FEF09D9A}" destId="{944FD498-C7B2-5940-9D13-7B09696D795A}" srcOrd="0" destOrd="0" presId="urn:microsoft.com/office/officeart/2005/8/layout/hierarchy2"/>
    <dgm:cxn modelId="{142C2EA8-40D4-9A4F-8219-A788967ADB1C}" type="presParOf" srcId="{45DE1DB6-20E2-D447-9700-FD32FEF09D9A}" destId="{08EDF4BF-721D-8D4D-8CE0-649BD2AE2EF6}" srcOrd="1" destOrd="0" presId="urn:microsoft.com/office/officeart/2005/8/layout/hierarchy2"/>
    <dgm:cxn modelId="{77166A4D-9FE3-8B45-9E8B-7A06C12F10A0}" type="presParOf" srcId="{1E6330FC-B95E-F24D-91E4-27EB4440EB2F}" destId="{4F9D4D3C-C206-0141-A034-EF2B9BB4A1B0}" srcOrd="2" destOrd="0" presId="urn:microsoft.com/office/officeart/2005/8/layout/hierarchy2"/>
    <dgm:cxn modelId="{25EFD781-E271-DB4B-AD6F-B65CD039E2E4}" type="presParOf" srcId="{4F9D4D3C-C206-0141-A034-EF2B9BB4A1B0}" destId="{C901CCDB-0D5B-7440-924A-2A21237136E6}" srcOrd="0" destOrd="0" presId="urn:microsoft.com/office/officeart/2005/8/layout/hierarchy2"/>
    <dgm:cxn modelId="{A67146C7-B8BF-1D4C-A084-0ECE71FFD119}" type="presParOf" srcId="{1E6330FC-B95E-F24D-91E4-27EB4440EB2F}" destId="{C9F80218-5428-DB4C-A51E-C7459E58411A}" srcOrd="3" destOrd="0" presId="urn:microsoft.com/office/officeart/2005/8/layout/hierarchy2"/>
    <dgm:cxn modelId="{39D914AF-1D65-1343-AB5A-B5D8BC26538F}" type="presParOf" srcId="{C9F80218-5428-DB4C-A51E-C7459E58411A}" destId="{2C19F0E6-558B-5A4C-9F8A-65002F5CE643}" srcOrd="0" destOrd="0" presId="urn:microsoft.com/office/officeart/2005/8/layout/hierarchy2"/>
    <dgm:cxn modelId="{087FA12B-FB06-3A40-ADD1-B956107E17A3}" type="presParOf" srcId="{C9F80218-5428-DB4C-A51E-C7459E58411A}" destId="{CC82D19E-9F35-8941-9E1D-D3B9F06F9CF8}" srcOrd="1" destOrd="0" presId="urn:microsoft.com/office/officeart/2005/8/layout/hierarchy2"/>
    <dgm:cxn modelId="{3CBD7E24-CE71-D244-BB2C-15F5113CBD90}" type="presParOf" srcId="{1E6330FC-B95E-F24D-91E4-27EB4440EB2F}" destId="{92641A7A-79DB-F141-8550-EF171DD43A34}" srcOrd="4" destOrd="0" presId="urn:microsoft.com/office/officeart/2005/8/layout/hierarchy2"/>
    <dgm:cxn modelId="{67F6FB27-6E3E-DD49-8622-B928A7ABEFF3}" type="presParOf" srcId="{92641A7A-79DB-F141-8550-EF171DD43A34}" destId="{55D5053A-3188-D247-98C3-73E5ACA687C7}" srcOrd="0" destOrd="0" presId="urn:microsoft.com/office/officeart/2005/8/layout/hierarchy2"/>
    <dgm:cxn modelId="{2E692189-9777-5E48-B5B7-395A5AA9C995}" type="presParOf" srcId="{1E6330FC-B95E-F24D-91E4-27EB4440EB2F}" destId="{7C08151C-724F-2B4C-93BE-F0A2BDA86E9F}" srcOrd="5" destOrd="0" presId="urn:microsoft.com/office/officeart/2005/8/layout/hierarchy2"/>
    <dgm:cxn modelId="{DEF05368-6D5D-BB4A-BD39-257946C1AF31}" type="presParOf" srcId="{7C08151C-724F-2B4C-93BE-F0A2BDA86E9F}" destId="{05C32731-FE2B-BE49-BAB3-B59B437A06B4}" srcOrd="0" destOrd="0" presId="urn:microsoft.com/office/officeart/2005/8/layout/hierarchy2"/>
    <dgm:cxn modelId="{0EAC8DF6-229B-A843-BF22-BF54F875CA1A}" type="presParOf" srcId="{7C08151C-724F-2B4C-93BE-F0A2BDA86E9F}" destId="{6C9F49D9-6341-874D-8742-B91FF7637DE5}" srcOrd="1" destOrd="0" presId="urn:microsoft.com/office/officeart/2005/8/layout/hierarchy2"/>
    <dgm:cxn modelId="{1EA4DF45-F90D-9D48-9C66-28AE126EEAEE}" type="presParOf" srcId="{1E6330FC-B95E-F24D-91E4-27EB4440EB2F}" destId="{6DEEF2D3-B952-274F-B720-8460D6E9AB7F}" srcOrd="6" destOrd="0" presId="urn:microsoft.com/office/officeart/2005/8/layout/hierarchy2"/>
    <dgm:cxn modelId="{E62C37EA-0EED-F247-B5B2-227639D0FD54}" type="presParOf" srcId="{6DEEF2D3-B952-274F-B720-8460D6E9AB7F}" destId="{B457F899-EF81-5043-815A-F10F09DC724A}" srcOrd="0" destOrd="0" presId="urn:microsoft.com/office/officeart/2005/8/layout/hierarchy2"/>
    <dgm:cxn modelId="{066AFC97-833C-DD42-B766-4B1D4841BE1F}" type="presParOf" srcId="{1E6330FC-B95E-F24D-91E4-27EB4440EB2F}" destId="{C4915239-1082-D04F-8F1D-5D020FB9211D}" srcOrd="7" destOrd="0" presId="urn:microsoft.com/office/officeart/2005/8/layout/hierarchy2"/>
    <dgm:cxn modelId="{D292D3E8-0D45-944D-837D-1C609AA2FDD6}" type="presParOf" srcId="{C4915239-1082-D04F-8F1D-5D020FB9211D}" destId="{7BF8B173-FE87-3044-BC10-6E6E7686E4FA}" srcOrd="0" destOrd="0" presId="urn:microsoft.com/office/officeart/2005/8/layout/hierarchy2"/>
    <dgm:cxn modelId="{BBA2AB31-A3CD-5B4E-844D-089D4911F013}" type="presParOf" srcId="{C4915239-1082-D04F-8F1D-5D020FB9211D}" destId="{B5A74F27-52CB-EC47-B9C7-1BADA5982A7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80BA6-0F31-4264-B3CE-88E0C431DBC2}">
      <dsp:nvSpPr>
        <dsp:cNvPr id="0" name=""/>
        <dsp:cNvSpPr/>
      </dsp:nvSpPr>
      <dsp:spPr>
        <a:xfrm>
          <a:off x="-6122738" y="-937410"/>
          <a:ext cx="7293488" cy="7293488"/>
        </a:xfrm>
        <a:prstGeom prst="blockArc">
          <a:avLst>
            <a:gd name="adj1" fmla="val 18900000"/>
            <a:gd name="adj2" fmla="val 2700000"/>
            <a:gd name="adj3" fmla="val 29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A84F0-0F5A-400B-A309-7E04429AA38C}">
      <dsp:nvSpPr>
        <dsp:cNvPr id="0" name=""/>
        <dsp:cNvSpPr/>
      </dsp:nvSpPr>
      <dsp:spPr>
        <a:xfrm>
          <a:off x="380119" y="246332"/>
          <a:ext cx="9558749" cy="4924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menerima</a:t>
          </a:r>
          <a:r>
            <a:rPr lang="en-ID" sz="1700" kern="1200" dirty="0"/>
            <a:t> </a:t>
          </a:r>
          <a:r>
            <a:rPr lang="en-ID" sz="1700" kern="1200" dirty="0" err="1"/>
            <a:t>laporan</a:t>
          </a:r>
          <a:r>
            <a:rPr lang="en-ID" sz="1700" kern="1200" dirty="0"/>
            <a:t> </a:t>
          </a:r>
          <a:r>
            <a:rPr lang="en-ID" sz="1700" kern="1200" dirty="0" err="1"/>
            <a:t>atau</a:t>
          </a:r>
          <a:r>
            <a:rPr lang="en-ID" sz="1700" kern="1200" dirty="0"/>
            <a:t> </a:t>
          </a:r>
          <a:r>
            <a:rPr lang="en-ID" sz="1700" kern="1200" dirty="0" err="1"/>
            <a:t>keterangan</a:t>
          </a:r>
          <a:r>
            <a:rPr lang="en-ID" sz="1700" kern="1200" dirty="0"/>
            <a:t> </a:t>
          </a:r>
          <a:r>
            <a:rPr lang="en-ID" sz="1700" kern="1200" dirty="0" err="1"/>
            <a:t>dari</a:t>
          </a:r>
          <a:r>
            <a:rPr lang="en-ID" sz="1700" kern="1200" dirty="0"/>
            <a:t> </a:t>
          </a:r>
          <a:r>
            <a:rPr lang="en-ID" sz="1700" kern="1200" dirty="0" err="1"/>
            <a:t>seseorang</a:t>
          </a:r>
          <a:r>
            <a:rPr lang="en-ID" sz="1700" kern="1200" dirty="0"/>
            <a:t> </a:t>
          </a:r>
          <a:r>
            <a:rPr lang="en-ID" sz="1700" kern="1200" dirty="0" err="1"/>
            <a:t>tentang</a:t>
          </a:r>
          <a:r>
            <a:rPr lang="en-ID" sz="1700" kern="1200" dirty="0"/>
            <a:t> </a:t>
          </a:r>
          <a:r>
            <a:rPr lang="en-ID" sz="1700" kern="1200" dirty="0" err="1"/>
            <a:t>adanya</a:t>
          </a:r>
          <a:r>
            <a:rPr lang="en-ID" sz="1700" kern="1200" dirty="0"/>
            <a:t> </a:t>
          </a:r>
          <a:r>
            <a:rPr lang="en-ID" sz="1700" kern="1200" dirty="0" err="1"/>
            <a:t>tindak</a:t>
          </a:r>
          <a:r>
            <a:rPr lang="en-ID" sz="1700" kern="1200" dirty="0"/>
            <a:t> </a:t>
          </a:r>
          <a:r>
            <a:rPr lang="en-ID" sz="1700" kern="1200" dirty="0" err="1"/>
            <a:t>pidana</a:t>
          </a:r>
          <a:r>
            <a:rPr lang="en-ID" sz="1700" kern="1200" dirty="0"/>
            <a:t> di </a:t>
          </a:r>
          <a:r>
            <a:rPr lang="en-ID" sz="1700" kern="1200" dirty="0" err="1"/>
            <a:t>bidang</a:t>
          </a:r>
          <a:r>
            <a:rPr lang="en-ID" sz="1700" kern="1200" dirty="0"/>
            <a:t> </a:t>
          </a:r>
          <a:r>
            <a:rPr lang="en-ID" sz="1700" kern="1200" dirty="0" err="1"/>
            <a:t>Kepabeanan</a:t>
          </a:r>
          <a:r>
            <a:rPr lang="en-ID" sz="1700" kern="1200" dirty="0"/>
            <a:t>;</a:t>
          </a:r>
        </a:p>
      </dsp:txBody>
      <dsp:txXfrm>
        <a:off x="380119" y="246332"/>
        <a:ext cx="9558749" cy="492448"/>
      </dsp:txXfrm>
    </dsp:sp>
    <dsp:sp modelId="{CA91A336-77F5-482E-8DD8-81FA53047636}">
      <dsp:nvSpPr>
        <dsp:cNvPr id="0" name=""/>
        <dsp:cNvSpPr/>
      </dsp:nvSpPr>
      <dsp:spPr>
        <a:xfrm>
          <a:off x="72339" y="184776"/>
          <a:ext cx="615560" cy="61556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AA260-F48A-4F9F-BB25-F767E969789E}">
      <dsp:nvSpPr>
        <dsp:cNvPr id="0" name=""/>
        <dsp:cNvSpPr/>
      </dsp:nvSpPr>
      <dsp:spPr>
        <a:xfrm>
          <a:off x="826075" y="985438"/>
          <a:ext cx="9112793" cy="492448"/>
        </a:xfrm>
        <a:prstGeom prst="rect">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memanggil</a:t>
          </a:r>
          <a:r>
            <a:rPr lang="en-ID" sz="1700" kern="1200" dirty="0"/>
            <a:t> orang </a:t>
          </a:r>
          <a:r>
            <a:rPr lang="en-ID" sz="1700" kern="1200" dirty="0" err="1"/>
            <a:t>untuk</a:t>
          </a:r>
          <a:r>
            <a:rPr lang="en-ID" sz="1700" kern="1200" dirty="0"/>
            <a:t> </a:t>
          </a:r>
          <a:r>
            <a:rPr lang="en-ID" sz="1700" kern="1200" dirty="0" err="1"/>
            <a:t>didengar</a:t>
          </a:r>
          <a:r>
            <a:rPr lang="en-ID" sz="1700" kern="1200" dirty="0"/>
            <a:t> dan </a:t>
          </a:r>
          <a:r>
            <a:rPr lang="en-ID" sz="1700" kern="1200" dirty="0" err="1"/>
            <a:t>diperiksa</a:t>
          </a:r>
          <a:r>
            <a:rPr lang="en-ID" sz="1700" kern="1200" dirty="0"/>
            <a:t> </a:t>
          </a:r>
          <a:r>
            <a:rPr lang="en-ID" sz="1700" kern="1200" dirty="0" err="1"/>
            <a:t>sebagai</a:t>
          </a:r>
          <a:r>
            <a:rPr lang="en-ID" sz="1700" kern="1200" dirty="0"/>
            <a:t> </a:t>
          </a:r>
          <a:r>
            <a:rPr lang="en-ID" sz="1700" kern="1200" dirty="0" err="1"/>
            <a:t>tersangka</a:t>
          </a:r>
          <a:r>
            <a:rPr lang="en-ID" sz="1700" kern="1200" dirty="0"/>
            <a:t> </a:t>
          </a:r>
          <a:r>
            <a:rPr lang="en-ID" sz="1700" kern="1200" dirty="0" err="1"/>
            <a:t>atau</a:t>
          </a:r>
          <a:r>
            <a:rPr lang="en-ID" sz="1700" kern="1200" dirty="0"/>
            <a:t> </a:t>
          </a:r>
          <a:r>
            <a:rPr lang="en-ID" sz="1700" kern="1200" dirty="0" err="1"/>
            <a:t>saksi</a:t>
          </a:r>
          <a:r>
            <a:rPr lang="en-ID" sz="1700" kern="1200" dirty="0"/>
            <a:t>;</a:t>
          </a:r>
        </a:p>
      </dsp:txBody>
      <dsp:txXfrm>
        <a:off x="826075" y="985438"/>
        <a:ext cx="9112793" cy="492448"/>
      </dsp:txXfrm>
    </dsp:sp>
    <dsp:sp modelId="{FC3CED33-3B2F-4FFE-9956-4F62BB90F528}">
      <dsp:nvSpPr>
        <dsp:cNvPr id="0" name=""/>
        <dsp:cNvSpPr/>
      </dsp:nvSpPr>
      <dsp:spPr>
        <a:xfrm>
          <a:off x="518295" y="923882"/>
          <a:ext cx="615560" cy="615560"/>
        </a:xfrm>
        <a:prstGeom prst="ellipse">
          <a:avLst/>
        </a:prstGeom>
        <a:solidFill>
          <a:schemeClr val="lt1">
            <a:hueOff val="0"/>
            <a:satOff val="0"/>
            <a:lumOff val="0"/>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dsp:style>
    </dsp:sp>
    <dsp:sp modelId="{B29FC981-5551-4A0B-A028-FB5448A748A5}">
      <dsp:nvSpPr>
        <dsp:cNvPr id="0" name=""/>
        <dsp:cNvSpPr/>
      </dsp:nvSpPr>
      <dsp:spPr>
        <a:xfrm>
          <a:off x="1070457" y="1724003"/>
          <a:ext cx="8868411" cy="492448"/>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melakukan</a:t>
          </a:r>
          <a:r>
            <a:rPr lang="en-ID" sz="1700" kern="1200" dirty="0"/>
            <a:t> </a:t>
          </a:r>
          <a:r>
            <a:rPr lang="en-ID" sz="1700" b="1" kern="1200" dirty="0" err="1">
              <a:solidFill>
                <a:srgbClr val="FFFF00"/>
              </a:solidFill>
            </a:rPr>
            <a:t>penangkapan</a:t>
          </a:r>
          <a:r>
            <a:rPr lang="en-ID" sz="1700" b="1" kern="1200" dirty="0">
              <a:solidFill>
                <a:srgbClr val="FFFF00"/>
              </a:solidFill>
            </a:rPr>
            <a:t> dan </a:t>
          </a:r>
          <a:r>
            <a:rPr lang="en-ID" sz="1700" b="1" kern="1200" dirty="0" err="1">
              <a:solidFill>
                <a:srgbClr val="FFFF00"/>
              </a:solidFill>
            </a:rPr>
            <a:t>penahanan</a:t>
          </a:r>
          <a:r>
            <a:rPr lang="en-ID" sz="1700" b="1" kern="1200" dirty="0">
              <a:solidFill>
                <a:srgbClr val="FFFF00"/>
              </a:solidFill>
            </a:rPr>
            <a:t> </a:t>
          </a:r>
          <a:r>
            <a:rPr lang="en-ID" sz="1700" kern="1200" dirty="0" err="1"/>
            <a:t>terhadap</a:t>
          </a:r>
          <a:r>
            <a:rPr lang="en-ID" sz="1700" kern="1200" dirty="0"/>
            <a:t> orang yang </a:t>
          </a:r>
          <a:r>
            <a:rPr lang="en-ID" sz="1700" kern="1200" dirty="0" err="1"/>
            <a:t>disangka</a:t>
          </a:r>
          <a:r>
            <a:rPr lang="en-ID" sz="1700" kern="1200" dirty="0"/>
            <a:t> </a:t>
          </a:r>
          <a:r>
            <a:rPr lang="en-ID" sz="1700" kern="1200" dirty="0" err="1"/>
            <a:t>melakukan</a:t>
          </a:r>
          <a:r>
            <a:rPr lang="en-ID" sz="1700" kern="1200" dirty="0"/>
            <a:t> </a:t>
          </a:r>
          <a:r>
            <a:rPr lang="en-ID" sz="1700" kern="1200" dirty="0" err="1"/>
            <a:t>Tindak</a:t>
          </a:r>
          <a:r>
            <a:rPr lang="en-ID" sz="1700" kern="1200" dirty="0"/>
            <a:t> </a:t>
          </a:r>
          <a:r>
            <a:rPr lang="en-ID" sz="1700" kern="1200" dirty="0" err="1"/>
            <a:t>Pidana</a:t>
          </a:r>
          <a:r>
            <a:rPr lang="en-ID" sz="1700" kern="1200" dirty="0"/>
            <a:t>;</a:t>
          </a:r>
        </a:p>
      </dsp:txBody>
      <dsp:txXfrm>
        <a:off x="1070457" y="1724003"/>
        <a:ext cx="8868411" cy="492448"/>
      </dsp:txXfrm>
    </dsp:sp>
    <dsp:sp modelId="{CE4BEE38-E367-496D-A4AF-86DD6F58E8A1}">
      <dsp:nvSpPr>
        <dsp:cNvPr id="0" name=""/>
        <dsp:cNvSpPr/>
      </dsp:nvSpPr>
      <dsp:spPr>
        <a:xfrm>
          <a:off x="762677" y="1662447"/>
          <a:ext cx="615560" cy="615560"/>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4CA760B6-5C01-4A0F-831C-196A709EE558}">
      <dsp:nvSpPr>
        <dsp:cNvPr id="0" name=""/>
        <dsp:cNvSpPr/>
      </dsp:nvSpPr>
      <dsp:spPr>
        <a:xfrm>
          <a:off x="1148486" y="2463109"/>
          <a:ext cx="8790382" cy="492448"/>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meneliti</a:t>
          </a:r>
          <a:r>
            <a:rPr lang="en-ID" sz="1700" kern="1200" dirty="0"/>
            <a:t>, </a:t>
          </a:r>
          <a:r>
            <a:rPr lang="en-ID" sz="1700" kern="1200" dirty="0" err="1"/>
            <a:t>mencari</a:t>
          </a:r>
          <a:r>
            <a:rPr lang="en-ID" sz="1700" kern="1200" dirty="0"/>
            <a:t>, dan </a:t>
          </a:r>
          <a:r>
            <a:rPr lang="en-ID" sz="1700" kern="1200" dirty="0" err="1"/>
            <a:t>mengumpulkan</a:t>
          </a:r>
          <a:r>
            <a:rPr lang="en-ID" sz="1700" kern="1200" dirty="0"/>
            <a:t> </a:t>
          </a:r>
          <a:r>
            <a:rPr lang="en-ID" sz="1700" kern="1200" dirty="0" err="1"/>
            <a:t>keterangan</a:t>
          </a:r>
          <a:r>
            <a:rPr lang="en-ID" sz="1700" kern="1200" dirty="0"/>
            <a:t> </a:t>
          </a:r>
          <a:r>
            <a:rPr lang="en-ID" sz="1700" kern="1200" dirty="0" err="1"/>
            <a:t>dengan</a:t>
          </a:r>
          <a:r>
            <a:rPr lang="en-ID" sz="1700" kern="1200" dirty="0"/>
            <a:t> </a:t>
          </a:r>
          <a:r>
            <a:rPr lang="en-ID" sz="1700" kern="1200" dirty="0" err="1"/>
            <a:t>Tindak</a:t>
          </a:r>
          <a:r>
            <a:rPr lang="en-ID" sz="1700" kern="1200" dirty="0"/>
            <a:t> </a:t>
          </a:r>
          <a:r>
            <a:rPr lang="en-ID" sz="1700" kern="1200" dirty="0" err="1"/>
            <a:t>Pidana</a:t>
          </a:r>
          <a:r>
            <a:rPr lang="en-ID" sz="1700" kern="1200" dirty="0"/>
            <a:t>;</a:t>
          </a:r>
        </a:p>
      </dsp:txBody>
      <dsp:txXfrm>
        <a:off x="1148486" y="2463109"/>
        <a:ext cx="8790382" cy="492448"/>
      </dsp:txXfrm>
    </dsp:sp>
    <dsp:sp modelId="{2DE98B51-F37D-4508-919E-389B199589F9}">
      <dsp:nvSpPr>
        <dsp:cNvPr id="0" name=""/>
        <dsp:cNvSpPr/>
      </dsp:nvSpPr>
      <dsp:spPr>
        <a:xfrm>
          <a:off x="840706" y="2401553"/>
          <a:ext cx="615560" cy="615560"/>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AAEB3EF0-3C3F-4F4D-B2A5-C937467294C4}">
      <dsp:nvSpPr>
        <dsp:cNvPr id="0" name=""/>
        <dsp:cNvSpPr/>
      </dsp:nvSpPr>
      <dsp:spPr>
        <a:xfrm>
          <a:off x="1070457" y="3202215"/>
          <a:ext cx="8868411" cy="492448"/>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menggeledah</a:t>
          </a:r>
          <a:r>
            <a:rPr lang="en-ID" sz="1700" kern="1200" dirty="0"/>
            <a:t> </a:t>
          </a:r>
          <a:r>
            <a:rPr lang="en-ID" sz="1700" kern="1200" dirty="0" err="1"/>
            <a:t>rumah</a:t>
          </a:r>
          <a:r>
            <a:rPr lang="en-ID" sz="1700" kern="1200" dirty="0"/>
            <a:t> </a:t>
          </a:r>
          <a:r>
            <a:rPr lang="en-ID" sz="1700" kern="1200" dirty="0" err="1"/>
            <a:t>tinggal</a:t>
          </a:r>
          <a:r>
            <a:rPr lang="en-ID" sz="1700" kern="1200" dirty="0"/>
            <a:t>, </a:t>
          </a:r>
          <a:r>
            <a:rPr lang="en-ID" sz="1700" kern="1200" dirty="0" err="1"/>
            <a:t>pakaian</a:t>
          </a:r>
          <a:r>
            <a:rPr lang="en-ID" sz="1700" kern="1200" dirty="0"/>
            <a:t>, </a:t>
          </a:r>
          <a:r>
            <a:rPr lang="en-ID" sz="1700" kern="1200" dirty="0" err="1"/>
            <a:t>atau</a:t>
          </a:r>
          <a:r>
            <a:rPr lang="en-ID" sz="1700" kern="1200" dirty="0"/>
            <a:t> badan;</a:t>
          </a:r>
        </a:p>
      </dsp:txBody>
      <dsp:txXfrm>
        <a:off x="1070457" y="3202215"/>
        <a:ext cx="8868411" cy="492448"/>
      </dsp:txXfrm>
    </dsp:sp>
    <dsp:sp modelId="{1B8AD1CF-C50C-440D-A452-AB3748395F20}">
      <dsp:nvSpPr>
        <dsp:cNvPr id="0" name=""/>
        <dsp:cNvSpPr/>
      </dsp:nvSpPr>
      <dsp:spPr>
        <a:xfrm>
          <a:off x="762677" y="3140659"/>
          <a:ext cx="615560" cy="615560"/>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6E0B46FB-03E7-49B3-BDB3-C4DF9291FC47}">
      <dsp:nvSpPr>
        <dsp:cNvPr id="0" name=""/>
        <dsp:cNvSpPr/>
      </dsp:nvSpPr>
      <dsp:spPr>
        <a:xfrm>
          <a:off x="826075" y="3940779"/>
          <a:ext cx="9112793" cy="492448"/>
        </a:xfrm>
        <a:prstGeom prst="rect">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menggeledah</a:t>
          </a:r>
          <a:r>
            <a:rPr lang="en-ID" sz="1700" kern="1200" dirty="0"/>
            <a:t> </a:t>
          </a:r>
          <a:r>
            <a:rPr lang="en-ID" sz="1700" kern="1200" dirty="0" err="1"/>
            <a:t>tempat</a:t>
          </a:r>
          <a:r>
            <a:rPr lang="en-ID" sz="1700" kern="1200" dirty="0"/>
            <a:t> </a:t>
          </a:r>
          <a:r>
            <a:rPr lang="en-ID" sz="1700" kern="1200" dirty="0" err="1"/>
            <a:t>atau</a:t>
          </a:r>
          <a:r>
            <a:rPr lang="en-ID" sz="1700" kern="1200" dirty="0"/>
            <a:t> </a:t>
          </a:r>
          <a:r>
            <a:rPr lang="en-ID" sz="1700" kern="1200" dirty="0" err="1"/>
            <a:t>sarana</a:t>
          </a:r>
          <a:r>
            <a:rPr lang="en-ID" sz="1700" kern="1200" dirty="0"/>
            <a:t> </a:t>
          </a:r>
          <a:r>
            <a:rPr lang="en-ID" sz="1700" kern="1200" dirty="0" err="1"/>
            <a:t>pengangkut</a:t>
          </a:r>
          <a:r>
            <a:rPr lang="en-ID" sz="1700" kern="1200" dirty="0"/>
            <a:t> dan </a:t>
          </a:r>
          <a:r>
            <a:rPr lang="en-ID" sz="1700" kern="1200" dirty="0" err="1"/>
            <a:t>memeriksa</a:t>
          </a:r>
          <a:r>
            <a:rPr lang="en-ID" sz="1700" kern="1200" dirty="0"/>
            <a:t> </a:t>
          </a:r>
          <a:r>
            <a:rPr lang="en-ID" sz="1700" kern="1200" dirty="0" err="1"/>
            <a:t>barang</a:t>
          </a:r>
          <a:r>
            <a:rPr lang="en-ID" sz="1700" kern="1200" dirty="0"/>
            <a:t> yang </a:t>
          </a:r>
          <a:r>
            <a:rPr lang="en-ID" sz="1700" kern="1200" dirty="0" err="1"/>
            <a:t>terdapat</a:t>
          </a:r>
          <a:r>
            <a:rPr lang="en-ID" sz="1700" kern="1200" dirty="0"/>
            <a:t> di </a:t>
          </a:r>
          <a:r>
            <a:rPr lang="en-ID" sz="1700" kern="1200" dirty="0" err="1"/>
            <a:t>dalamnya</a:t>
          </a:r>
          <a:r>
            <a:rPr lang="en-ID" sz="1700" kern="1200" dirty="0"/>
            <a:t> </a:t>
          </a:r>
          <a:r>
            <a:rPr lang="en-ID" sz="1700" kern="1200" dirty="0" err="1"/>
            <a:t>apabila</a:t>
          </a:r>
          <a:r>
            <a:rPr lang="en-ID" sz="1700" kern="1200" dirty="0"/>
            <a:t> </a:t>
          </a:r>
          <a:r>
            <a:rPr lang="en-ID" sz="1700" kern="1200" dirty="0" err="1"/>
            <a:t>dicurigai</a:t>
          </a:r>
          <a:r>
            <a:rPr lang="en-ID" sz="1700" kern="1200" dirty="0"/>
            <a:t> </a:t>
          </a:r>
          <a:r>
            <a:rPr lang="en-ID" sz="1700" kern="1200" dirty="0" err="1"/>
            <a:t>adanya</a:t>
          </a:r>
          <a:r>
            <a:rPr lang="en-ID" sz="1700" kern="1200" dirty="0"/>
            <a:t> </a:t>
          </a:r>
          <a:r>
            <a:rPr lang="en-ID" sz="1700" kern="1200" dirty="0" err="1"/>
            <a:t>Tindak</a:t>
          </a:r>
          <a:r>
            <a:rPr lang="en-ID" sz="1700" kern="1200" dirty="0"/>
            <a:t> </a:t>
          </a:r>
          <a:r>
            <a:rPr lang="en-ID" sz="1700" kern="1200" dirty="0" err="1"/>
            <a:t>Pidana</a:t>
          </a:r>
          <a:r>
            <a:rPr lang="en-ID" sz="1700" kern="1200" dirty="0"/>
            <a:t>;</a:t>
          </a:r>
        </a:p>
      </dsp:txBody>
      <dsp:txXfrm>
        <a:off x="826075" y="3940779"/>
        <a:ext cx="9112793" cy="492448"/>
      </dsp:txXfrm>
    </dsp:sp>
    <dsp:sp modelId="{E7846832-D0A2-4CAD-8AD6-5EB5CFE98C61}">
      <dsp:nvSpPr>
        <dsp:cNvPr id="0" name=""/>
        <dsp:cNvSpPr/>
      </dsp:nvSpPr>
      <dsp:spPr>
        <a:xfrm>
          <a:off x="518295" y="3879223"/>
          <a:ext cx="615560" cy="615560"/>
        </a:xfrm>
        <a:prstGeom prst="ellipse">
          <a:avLst/>
        </a:prstGeom>
        <a:solidFill>
          <a:schemeClr val="lt1">
            <a:hueOff val="0"/>
            <a:satOff val="0"/>
            <a:lumOff val="0"/>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dsp:style>
    </dsp:sp>
    <dsp:sp modelId="{0B69E7A8-2904-4B83-B7F0-A61361B1967D}">
      <dsp:nvSpPr>
        <dsp:cNvPr id="0" name=""/>
        <dsp:cNvSpPr/>
      </dsp:nvSpPr>
      <dsp:spPr>
        <a:xfrm>
          <a:off x="380119" y="4679885"/>
          <a:ext cx="9558749" cy="492448"/>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Font typeface="+mj-lt"/>
            <a:buNone/>
          </a:pPr>
          <a:r>
            <a:rPr lang="en-ID" sz="1700" kern="1200" dirty="0" err="1"/>
            <a:t>menyita</a:t>
          </a:r>
          <a:r>
            <a:rPr lang="en-ID" sz="1700" kern="1200" dirty="0"/>
            <a:t> </a:t>
          </a:r>
          <a:r>
            <a:rPr lang="en-ID" sz="1700" kern="1200" dirty="0" err="1"/>
            <a:t>benda-benda</a:t>
          </a:r>
          <a:r>
            <a:rPr lang="en-ID" sz="1700" kern="1200" dirty="0"/>
            <a:t> yang </a:t>
          </a:r>
          <a:r>
            <a:rPr lang="en-ID" sz="1700" kern="1200" dirty="0" err="1"/>
            <a:t>diduga</a:t>
          </a:r>
          <a:r>
            <a:rPr lang="en-ID" sz="1700" kern="1200" dirty="0"/>
            <a:t> </a:t>
          </a:r>
          <a:r>
            <a:rPr lang="en-ID" sz="1700" kern="1200" dirty="0" err="1"/>
            <a:t>keras</a:t>
          </a:r>
          <a:r>
            <a:rPr lang="en-ID" sz="1700" kern="1200" dirty="0"/>
            <a:t> </a:t>
          </a:r>
          <a:r>
            <a:rPr lang="en-ID" sz="1700" kern="1200" dirty="0" err="1"/>
            <a:t>merupakan</a:t>
          </a:r>
          <a:r>
            <a:rPr lang="en-ID" sz="1700" kern="1200" dirty="0"/>
            <a:t> </a:t>
          </a:r>
          <a:r>
            <a:rPr lang="en-ID" sz="1700" kern="1200" dirty="0" err="1"/>
            <a:t>barang</a:t>
          </a:r>
          <a:r>
            <a:rPr lang="en-ID" sz="1700" kern="1200" dirty="0"/>
            <a:t> yang </a:t>
          </a:r>
          <a:r>
            <a:rPr lang="en-ID" sz="1700" kern="1200" dirty="0" err="1"/>
            <a:t>dapat</a:t>
          </a:r>
          <a:r>
            <a:rPr lang="en-ID" sz="1700" kern="1200" dirty="0"/>
            <a:t> </a:t>
          </a:r>
          <a:r>
            <a:rPr lang="en-ID" sz="1700" kern="1200" dirty="0" err="1"/>
            <a:t>dijadikan</a:t>
          </a:r>
          <a:r>
            <a:rPr lang="en-ID" sz="1700" kern="1200" dirty="0"/>
            <a:t> </a:t>
          </a:r>
          <a:r>
            <a:rPr lang="en-ID" sz="1700" kern="1200" dirty="0" err="1"/>
            <a:t>sebagai</a:t>
          </a:r>
          <a:r>
            <a:rPr lang="en-ID" sz="1700" kern="1200" dirty="0"/>
            <a:t> </a:t>
          </a:r>
          <a:r>
            <a:rPr lang="en-ID" sz="1700" kern="1200" dirty="0" err="1"/>
            <a:t>bukti</a:t>
          </a:r>
          <a:r>
            <a:rPr lang="en-ID" sz="1700" kern="1200" dirty="0"/>
            <a:t> </a:t>
          </a:r>
          <a:r>
            <a:rPr lang="en-ID" sz="1700" kern="1200" dirty="0" err="1"/>
            <a:t>sehubungan</a:t>
          </a:r>
          <a:r>
            <a:rPr lang="en-ID" sz="1700" kern="1200" dirty="0"/>
            <a:t> </a:t>
          </a:r>
          <a:r>
            <a:rPr lang="en-ID" sz="1700" kern="1200" dirty="0" err="1"/>
            <a:t>dengan</a:t>
          </a:r>
          <a:r>
            <a:rPr lang="en-ID" sz="1700" kern="1200" dirty="0"/>
            <a:t> </a:t>
          </a:r>
          <a:r>
            <a:rPr lang="en-ID" sz="1700" kern="1200" dirty="0" err="1"/>
            <a:t>Tindak</a:t>
          </a:r>
          <a:r>
            <a:rPr lang="en-ID" sz="1700" kern="1200" dirty="0"/>
            <a:t> </a:t>
          </a:r>
          <a:r>
            <a:rPr lang="en-ID" sz="1700" kern="1200" dirty="0" err="1"/>
            <a:t>Pidana</a:t>
          </a:r>
          <a:r>
            <a:rPr lang="en-ID" sz="1700" kern="1200" dirty="0"/>
            <a:t>;</a:t>
          </a:r>
        </a:p>
      </dsp:txBody>
      <dsp:txXfrm>
        <a:off x="380119" y="4679885"/>
        <a:ext cx="9558749" cy="492448"/>
      </dsp:txXfrm>
    </dsp:sp>
    <dsp:sp modelId="{FB5BAF94-3702-47E5-92D5-B60B155FBD7F}">
      <dsp:nvSpPr>
        <dsp:cNvPr id="0" name=""/>
        <dsp:cNvSpPr/>
      </dsp:nvSpPr>
      <dsp:spPr>
        <a:xfrm>
          <a:off x="72339" y="4618329"/>
          <a:ext cx="615560" cy="615560"/>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80BA6-0F31-4264-B3CE-88E0C431DBC2}">
      <dsp:nvSpPr>
        <dsp:cNvPr id="0" name=""/>
        <dsp:cNvSpPr/>
      </dsp:nvSpPr>
      <dsp:spPr>
        <a:xfrm>
          <a:off x="-6122738" y="-937410"/>
          <a:ext cx="7293488" cy="7293488"/>
        </a:xfrm>
        <a:prstGeom prst="blockArc">
          <a:avLst>
            <a:gd name="adj1" fmla="val 18900000"/>
            <a:gd name="adj2" fmla="val 2700000"/>
            <a:gd name="adj3" fmla="val 296"/>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6A84F0-0F5A-400B-A309-7E04429AA38C}">
      <dsp:nvSpPr>
        <dsp:cNvPr id="0" name=""/>
        <dsp:cNvSpPr/>
      </dsp:nvSpPr>
      <dsp:spPr>
        <a:xfrm>
          <a:off x="380119" y="246332"/>
          <a:ext cx="9743262" cy="4924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meminta</a:t>
          </a:r>
          <a:r>
            <a:rPr lang="en-ID" sz="1700" kern="1200" dirty="0"/>
            <a:t> </a:t>
          </a:r>
          <a:r>
            <a:rPr lang="en-ID" sz="1700" kern="1200" dirty="0" err="1"/>
            <a:t>keterangan</a:t>
          </a:r>
          <a:r>
            <a:rPr lang="en-ID" sz="1700" kern="1200" dirty="0"/>
            <a:t> dan </a:t>
          </a:r>
          <a:r>
            <a:rPr lang="en-ID" sz="1700" kern="1200" dirty="0" err="1"/>
            <a:t>bukti</a:t>
          </a:r>
          <a:r>
            <a:rPr lang="en-ID" sz="1700" kern="1200" dirty="0"/>
            <a:t> </a:t>
          </a:r>
          <a:r>
            <a:rPr lang="en-ID" sz="1700" kern="1200" dirty="0" err="1"/>
            <a:t>dari</a:t>
          </a:r>
          <a:r>
            <a:rPr lang="en-ID" sz="1700" kern="1200" dirty="0"/>
            <a:t> orang yang </a:t>
          </a:r>
          <a:r>
            <a:rPr lang="en-ID" sz="1700" kern="1200" dirty="0" err="1"/>
            <a:t>disangka</a:t>
          </a:r>
          <a:r>
            <a:rPr lang="en-ID" sz="1700" kern="1200" dirty="0"/>
            <a:t> </a:t>
          </a:r>
          <a:r>
            <a:rPr lang="en-ID" sz="1700" kern="1200" dirty="0" err="1"/>
            <a:t>melakukan</a:t>
          </a:r>
          <a:r>
            <a:rPr lang="en-ID" sz="1700" kern="1200" dirty="0"/>
            <a:t> </a:t>
          </a:r>
          <a:r>
            <a:rPr lang="en-ID" sz="1700" kern="1200" dirty="0" err="1"/>
            <a:t>Tindak</a:t>
          </a:r>
          <a:r>
            <a:rPr lang="en-ID" sz="1700" kern="1200" dirty="0"/>
            <a:t> </a:t>
          </a:r>
          <a:r>
            <a:rPr lang="en-ID" sz="1700" kern="1200" dirty="0" err="1"/>
            <a:t>Pidana</a:t>
          </a:r>
          <a:r>
            <a:rPr lang="en-ID" sz="1700" kern="1200" dirty="0"/>
            <a:t>;</a:t>
          </a:r>
        </a:p>
      </dsp:txBody>
      <dsp:txXfrm>
        <a:off x="380119" y="246332"/>
        <a:ext cx="9743262" cy="492448"/>
      </dsp:txXfrm>
    </dsp:sp>
    <dsp:sp modelId="{CA91A336-77F5-482E-8DD8-81FA53047636}">
      <dsp:nvSpPr>
        <dsp:cNvPr id="0" name=""/>
        <dsp:cNvSpPr/>
      </dsp:nvSpPr>
      <dsp:spPr>
        <a:xfrm>
          <a:off x="72339" y="184776"/>
          <a:ext cx="615560" cy="61556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9F889A-98DA-4AF2-8B13-D60765CEC507}">
      <dsp:nvSpPr>
        <dsp:cNvPr id="0" name=""/>
        <dsp:cNvSpPr/>
      </dsp:nvSpPr>
      <dsp:spPr>
        <a:xfrm>
          <a:off x="826075" y="985438"/>
          <a:ext cx="9297306" cy="492448"/>
        </a:xfrm>
        <a:prstGeom prst="rec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memotret</a:t>
          </a:r>
          <a:r>
            <a:rPr lang="en-ID" sz="1700" kern="1200" dirty="0"/>
            <a:t> dan/</a:t>
          </a:r>
          <a:r>
            <a:rPr lang="en-ID" sz="1700" kern="1200" dirty="0" err="1"/>
            <a:t>atau</a:t>
          </a:r>
          <a:r>
            <a:rPr lang="en-ID" sz="1700" kern="1200" dirty="0"/>
            <a:t> </a:t>
          </a:r>
          <a:r>
            <a:rPr lang="en-ID" sz="1700" kern="1200" dirty="0" err="1"/>
            <a:t>merekam</a:t>
          </a:r>
          <a:r>
            <a:rPr lang="en-ID" sz="1700" kern="1200" dirty="0"/>
            <a:t> </a:t>
          </a:r>
          <a:r>
            <a:rPr lang="en-ID" sz="1700" kern="1200" dirty="0" err="1"/>
            <a:t>melalui</a:t>
          </a:r>
          <a:r>
            <a:rPr lang="en-ID" sz="1700" kern="1200" dirty="0"/>
            <a:t> media </a:t>
          </a:r>
          <a:r>
            <a:rPr lang="en-ID" sz="1700" kern="1200" dirty="0" err="1"/>
            <a:t>audiovisual</a:t>
          </a:r>
          <a:r>
            <a:rPr lang="en-ID" sz="1700" kern="1200" dirty="0"/>
            <a:t> </a:t>
          </a:r>
          <a:r>
            <a:rPr lang="en-ID" sz="1700" kern="1200" dirty="0" err="1"/>
            <a:t>terhadap</a:t>
          </a:r>
          <a:r>
            <a:rPr lang="en-ID" sz="1700" kern="1200" dirty="0"/>
            <a:t> orang, </a:t>
          </a:r>
          <a:r>
            <a:rPr lang="en-ID" sz="1700" kern="1200" dirty="0" err="1"/>
            <a:t>barang</a:t>
          </a:r>
          <a:r>
            <a:rPr lang="en-ID" sz="1700" kern="1200" dirty="0"/>
            <a:t>, </a:t>
          </a:r>
          <a:r>
            <a:rPr lang="en-ID" sz="1700" kern="1200" dirty="0" err="1"/>
            <a:t>sarana</a:t>
          </a:r>
          <a:r>
            <a:rPr lang="en-ID" sz="1700" kern="1200" dirty="0"/>
            <a:t> </a:t>
          </a:r>
          <a:r>
            <a:rPr lang="en-ID" sz="1700" kern="1200" dirty="0" err="1"/>
            <a:t>pengangkut</a:t>
          </a:r>
          <a:r>
            <a:rPr lang="en-ID" sz="1700" kern="1200" dirty="0"/>
            <a:t>, </a:t>
          </a:r>
          <a:r>
            <a:rPr lang="en-ID" sz="1700" kern="1200" dirty="0" err="1"/>
            <a:t>atau</a:t>
          </a:r>
          <a:r>
            <a:rPr lang="en-ID" sz="1700" kern="1200" dirty="0"/>
            <a:t> </a:t>
          </a:r>
          <a:r>
            <a:rPr lang="en-ID" sz="1700" kern="1200" dirty="0" err="1"/>
            <a:t>apa</a:t>
          </a:r>
          <a:r>
            <a:rPr lang="en-ID" sz="1700" kern="1200" dirty="0"/>
            <a:t> </a:t>
          </a:r>
          <a:r>
            <a:rPr lang="en-ID" sz="1700" kern="1200" dirty="0" err="1"/>
            <a:t>saja</a:t>
          </a:r>
          <a:r>
            <a:rPr lang="en-ID" sz="1700" kern="1200" dirty="0"/>
            <a:t> yang </a:t>
          </a:r>
          <a:r>
            <a:rPr lang="en-ID" sz="1700" kern="1200" dirty="0" err="1"/>
            <a:t>dapat</a:t>
          </a:r>
          <a:r>
            <a:rPr lang="en-ID" sz="1700" kern="1200" dirty="0"/>
            <a:t> </a:t>
          </a:r>
          <a:r>
            <a:rPr lang="en-ID" sz="1700" kern="1200" dirty="0" err="1"/>
            <a:t>dijadikan</a:t>
          </a:r>
          <a:r>
            <a:rPr lang="en-ID" sz="1700" kern="1200" dirty="0"/>
            <a:t> </a:t>
          </a:r>
          <a:r>
            <a:rPr lang="en-ID" sz="1700" kern="1200" dirty="0" err="1"/>
            <a:t>bukti</a:t>
          </a:r>
          <a:r>
            <a:rPr lang="en-ID" sz="1700" kern="1200" dirty="0"/>
            <a:t> </a:t>
          </a:r>
          <a:r>
            <a:rPr lang="en-ID" sz="1700" kern="1200" dirty="0" err="1"/>
            <a:t>adanya</a:t>
          </a:r>
          <a:r>
            <a:rPr lang="en-ID" sz="1700" kern="1200" dirty="0"/>
            <a:t> </a:t>
          </a:r>
          <a:r>
            <a:rPr lang="en-ID" sz="1700" kern="1200" dirty="0" err="1"/>
            <a:t>Tindak</a:t>
          </a:r>
          <a:r>
            <a:rPr lang="en-ID" sz="1700" kern="1200" dirty="0"/>
            <a:t> </a:t>
          </a:r>
          <a:r>
            <a:rPr lang="en-ID" sz="1700" kern="1200" dirty="0" err="1"/>
            <a:t>Pidana</a:t>
          </a:r>
          <a:r>
            <a:rPr lang="en-ID" sz="1700" kern="1200" dirty="0"/>
            <a:t>;</a:t>
          </a:r>
        </a:p>
      </dsp:txBody>
      <dsp:txXfrm>
        <a:off x="826075" y="985438"/>
        <a:ext cx="9297306" cy="492448"/>
      </dsp:txXfrm>
    </dsp:sp>
    <dsp:sp modelId="{A7B7B392-801F-4F37-A5A5-4D2FD3D4CE46}">
      <dsp:nvSpPr>
        <dsp:cNvPr id="0" name=""/>
        <dsp:cNvSpPr/>
      </dsp:nvSpPr>
      <dsp:spPr>
        <a:xfrm>
          <a:off x="518295" y="923882"/>
          <a:ext cx="615560" cy="615560"/>
        </a:xfrm>
        <a:prstGeom prst="ellipse">
          <a:avLst/>
        </a:prstGeom>
        <a:solidFill>
          <a:schemeClr val="lt1">
            <a:hueOff val="0"/>
            <a:satOff val="0"/>
            <a:lumOff val="0"/>
            <a:alphaOff val="0"/>
          </a:schemeClr>
        </a:solidFill>
        <a:ln w="25400" cap="flat" cmpd="sng" algn="ctr">
          <a:solidFill>
            <a:schemeClr val="accent2">
              <a:hueOff val="780253"/>
              <a:satOff val="-973"/>
              <a:lumOff val="229"/>
              <a:alphaOff val="0"/>
            </a:schemeClr>
          </a:solidFill>
          <a:prstDash val="solid"/>
        </a:ln>
        <a:effectLst/>
      </dsp:spPr>
      <dsp:style>
        <a:lnRef idx="2">
          <a:scrgbClr r="0" g="0" b="0"/>
        </a:lnRef>
        <a:fillRef idx="1">
          <a:scrgbClr r="0" g="0" b="0"/>
        </a:fillRef>
        <a:effectRef idx="0">
          <a:scrgbClr r="0" g="0" b="0"/>
        </a:effectRef>
        <a:fontRef idx="minor"/>
      </dsp:style>
    </dsp:sp>
    <dsp:sp modelId="{8E16587A-6F3B-4F0C-94F1-6B71B5A8EF43}">
      <dsp:nvSpPr>
        <dsp:cNvPr id="0" name=""/>
        <dsp:cNvSpPr/>
      </dsp:nvSpPr>
      <dsp:spPr>
        <a:xfrm>
          <a:off x="1070457" y="1724003"/>
          <a:ext cx="9052924" cy="492448"/>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memeriksa</a:t>
          </a:r>
          <a:r>
            <a:rPr lang="en-ID" sz="1700" kern="1200" dirty="0"/>
            <a:t> </a:t>
          </a:r>
          <a:r>
            <a:rPr lang="en-ID" sz="1700" kern="1200" dirty="0" err="1"/>
            <a:t>catatan</a:t>
          </a:r>
          <a:r>
            <a:rPr lang="en-ID" sz="1700" kern="1200" dirty="0"/>
            <a:t> dan </a:t>
          </a:r>
          <a:r>
            <a:rPr lang="en-ID" sz="1700" kern="1200" dirty="0" err="1"/>
            <a:t>pembukuan</a:t>
          </a:r>
          <a:r>
            <a:rPr lang="en-ID" sz="1700" kern="1200" dirty="0"/>
            <a:t> yang </a:t>
          </a:r>
          <a:r>
            <a:rPr lang="en-ID" sz="1700" kern="1200" dirty="0" err="1"/>
            <a:t>diwajibkan</a:t>
          </a:r>
          <a:r>
            <a:rPr lang="en-ID" sz="1700" kern="1200" dirty="0"/>
            <a:t> </a:t>
          </a:r>
          <a:r>
            <a:rPr lang="en-ID" sz="1700" kern="1200" dirty="0" err="1"/>
            <a:t>menurut</a:t>
          </a:r>
          <a:r>
            <a:rPr lang="en-ID" sz="1700" kern="1200" dirty="0"/>
            <a:t> </a:t>
          </a:r>
          <a:r>
            <a:rPr lang="en-ID" sz="1700" kern="1200" dirty="0" err="1"/>
            <a:t>undang-undang</a:t>
          </a:r>
          <a:r>
            <a:rPr lang="en-ID" sz="1700" kern="1200" dirty="0"/>
            <a:t> </a:t>
          </a:r>
          <a:r>
            <a:rPr lang="en-ID" sz="1700" kern="1200" dirty="0" err="1"/>
            <a:t>ini</a:t>
          </a:r>
          <a:r>
            <a:rPr lang="en-ID" sz="1700" kern="1200" dirty="0"/>
            <a:t> dan </a:t>
          </a:r>
          <a:r>
            <a:rPr lang="en-ID" sz="1700" kern="1200" dirty="0" err="1"/>
            <a:t>pembukuan</a:t>
          </a:r>
          <a:r>
            <a:rPr lang="en-ID" sz="1700" kern="1200" dirty="0"/>
            <a:t> </a:t>
          </a:r>
          <a:r>
            <a:rPr lang="en-ID" sz="1700" kern="1200" dirty="0" err="1"/>
            <a:t>lainnya</a:t>
          </a:r>
          <a:r>
            <a:rPr lang="en-ID" sz="1700" kern="1200" dirty="0"/>
            <a:t> yang </a:t>
          </a:r>
          <a:r>
            <a:rPr lang="en-ID" sz="1700" kern="1200" dirty="0" err="1"/>
            <a:t>terkait</a:t>
          </a:r>
          <a:r>
            <a:rPr lang="en-ID" sz="1700" kern="1200" dirty="0"/>
            <a:t>;</a:t>
          </a:r>
        </a:p>
      </dsp:txBody>
      <dsp:txXfrm>
        <a:off x="1070457" y="1724003"/>
        <a:ext cx="9052924" cy="492448"/>
      </dsp:txXfrm>
    </dsp:sp>
    <dsp:sp modelId="{5921C8CC-8C4C-427D-A6CC-45401AB866BD}">
      <dsp:nvSpPr>
        <dsp:cNvPr id="0" name=""/>
        <dsp:cNvSpPr/>
      </dsp:nvSpPr>
      <dsp:spPr>
        <a:xfrm>
          <a:off x="762677" y="1662447"/>
          <a:ext cx="615560" cy="615560"/>
        </a:xfrm>
        <a:prstGeom prst="ellipse">
          <a:avLst/>
        </a:prstGeom>
        <a:solidFill>
          <a:schemeClr val="lt1">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9355A41E-D775-4534-BCF2-FCF168E455B8}">
      <dsp:nvSpPr>
        <dsp:cNvPr id="0" name=""/>
        <dsp:cNvSpPr/>
      </dsp:nvSpPr>
      <dsp:spPr>
        <a:xfrm>
          <a:off x="1148486" y="2463109"/>
          <a:ext cx="8974895" cy="49244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mengambil</a:t>
          </a:r>
          <a:r>
            <a:rPr lang="en-ID" sz="1700" kern="1200" dirty="0"/>
            <a:t> </a:t>
          </a:r>
          <a:r>
            <a:rPr lang="en-ID" sz="1700" kern="1200" dirty="0" err="1"/>
            <a:t>sidik</a:t>
          </a:r>
          <a:r>
            <a:rPr lang="en-ID" sz="1700" kern="1200" dirty="0"/>
            <a:t> </a:t>
          </a:r>
          <a:r>
            <a:rPr lang="en-ID" sz="1700" kern="1200" dirty="0" err="1"/>
            <a:t>jari</a:t>
          </a:r>
          <a:r>
            <a:rPr lang="en-ID" sz="1700" kern="1200" dirty="0"/>
            <a:t> orang; </a:t>
          </a:r>
        </a:p>
      </dsp:txBody>
      <dsp:txXfrm>
        <a:off x="1148486" y="2463109"/>
        <a:ext cx="8974895" cy="492448"/>
      </dsp:txXfrm>
    </dsp:sp>
    <dsp:sp modelId="{E8358DDE-D781-4721-84FB-DFC7BC46FE0E}">
      <dsp:nvSpPr>
        <dsp:cNvPr id="0" name=""/>
        <dsp:cNvSpPr/>
      </dsp:nvSpPr>
      <dsp:spPr>
        <a:xfrm>
          <a:off x="840706" y="2401553"/>
          <a:ext cx="615560" cy="615560"/>
        </a:xfrm>
        <a:prstGeom prst="ellipse">
          <a:avLst/>
        </a:prstGeom>
        <a:solidFill>
          <a:schemeClr val="lt1">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C56D00F3-2597-4467-86CA-3BB38E72E0A0}">
      <dsp:nvSpPr>
        <dsp:cNvPr id="0" name=""/>
        <dsp:cNvSpPr/>
      </dsp:nvSpPr>
      <dsp:spPr>
        <a:xfrm>
          <a:off x="1070457" y="3202215"/>
          <a:ext cx="9052924" cy="492448"/>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memberikan</a:t>
          </a:r>
          <a:r>
            <a:rPr lang="en-ID" sz="1700" kern="1200" dirty="0"/>
            <a:t> </a:t>
          </a:r>
          <a:r>
            <a:rPr lang="en-ID" sz="1700" kern="1200" dirty="0" err="1"/>
            <a:t>tanda</a:t>
          </a:r>
          <a:r>
            <a:rPr lang="en-ID" sz="1700" kern="1200" dirty="0"/>
            <a:t> </a:t>
          </a:r>
          <a:r>
            <a:rPr lang="en-ID" sz="1700" kern="1200" dirty="0" err="1"/>
            <a:t>pengaman</a:t>
          </a:r>
          <a:r>
            <a:rPr lang="en-ID" sz="1700" kern="1200" dirty="0"/>
            <a:t> dan </a:t>
          </a:r>
          <a:r>
            <a:rPr lang="en-ID" sz="1700" kern="1200" dirty="0" err="1"/>
            <a:t>mengamankan</a:t>
          </a:r>
          <a:r>
            <a:rPr lang="en-ID" sz="1700" kern="1200" dirty="0"/>
            <a:t> </a:t>
          </a:r>
          <a:r>
            <a:rPr lang="en-ID" sz="1700" kern="1200" dirty="0" err="1"/>
            <a:t>apa</a:t>
          </a:r>
          <a:r>
            <a:rPr lang="en-ID" sz="1700" kern="1200" dirty="0"/>
            <a:t> </a:t>
          </a:r>
          <a:r>
            <a:rPr lang="en-ID" sz="1700" kern="1200" dirty="0" err="1"/>
            <a:t>saja</a:t>
          </a:r>
          <a:r>
            <a:rPr lang="en-ID" sz="1700" kern="1200" dirty="0"/>
            <a:t> yang </a:t>
          </a:r>
          <a:r>
            <a:rPr lang="en-ID" sz="1700" kern="1200" dirty="0" err="1"/>
            <a:t>dapat</a:t>
          </a:r>
          <a:r>
            <a:rPr lang="en-ID" sz="1700" kern="1200" dirty="0"/>
            <a:t> </a:t>
          </a:r>
          <a:r>
            <a:rPr lang="en-ID" sz="1700" kern="1200" dirty="0" err="1"/>
            <a:t>dijadikan</a:t>
          </a:r>
          <a:r>
            <a:rPr lang="en-ID" sz="1700" kern="1200" dirty="0"/>
            <a:t> </a:t>
          </a:r>
          <a:r>
            <a:rPr lang="en-ID" sz="1700" kern="1200" dirty="0" err="1"/>
            <a:t>sebagai</a:t>
          </a:r>
          <a:r>
            <a:rPr lang="en-ID" sz="1700" kern="1200" dirty="0"/>
            <a:t> </a:t>
          </a:r>
          <a:r>
            <a:rPr lang="en-ID" sz="1700" kern="1200" dirty="0" err="1"/>
            <a:t>bukti</a:t>
          </a:r>
          <a:r>
            <a:rPr lang="en-ID" sz="1700" kern="1200" dirty="0"/>
            <a:t> </a:t>
          </a:r>
          <a:r>
            <a:rPr lang="en-ID" sz="1700" kern="1200" dirty="0" err="1"/>
            <a:t>sehubungan</a:t>
          </a:r>
          <a:r>
            <a:rPr lang="en-ID" sz="1700" kern="1200" dirty="0"/>
            <a:t> </a:t>
          </a:r>
          <a:r>
            <a:rPr lang="en-ID" sz="1700" kern="1200" dirty="0" err="1"/>
            <a:t>dengan</a:t>
          </a:r>
          <a:r>
            <a:rPr lang="en-ID" sz="1700" kern="1200" dirty="0"/>
            <a:t> </a:t>
          </a:r>
          <a:r>
            <a:rPr lang="en-ID" sz="1700" kern="1200" dirty="0" err="1"/>
            <a:t>Tindak</a:t>
          </a:r>
          <a:r>
            <a:rPr lang="en-ID" sz="1700" kern="1200" dirty="0"/>
            <a:t> </a:t>
          </a:r>
          <a:r>
            <a:rPr lang="en-ID" sz="1700" kern="1200" dirty="0" err="1"/>
            <a:t>Pidana</a:t>
          </a:r>
          <a:r>
            <a:rPr lang="en-ID" sz="1700" kern="1200" dirty="0"/>
            <a:t>;</a:t>
          </a:r>
        </a:p>
      </dsp:txBody>
      <dsp:txXfrm>
        <a:off x="1070457" y="3202215"/>
        <a:ext cx="9052924" cy="492448"/>
      </dsp:txXfrm>
    </dsp:sp>
    <dsp:sp modelId="{08349FE2-08AE-4D6A-9F2F-5127D45DAE4D}">
      <dsp:nvSpPr>
        <dsp:cNvPr id="0" name=""/>
        <dsp:cNvSpPr/>
      </dsp:nvSpPr>
      <dsp:spPr>
        <a:xfrm>
          <a:off x="762677" y="3140659"/>
          <a:ext cx="615560" cy="615560"/>
        </a:xfrm>
        <a:prstGeom prst="ellipse">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0F09155B-C737-40F4-A88D-F5C6A74C5D10}">
      <dsp:nvSpPr>
        <dsp:cNvPr id="0" name=""/>
        <dsp:cNvSpPr/>
      </dsp:nvSpPr>
      <dsp:spPr>
        <a:xfrm>
          <a:off x="826075" y="3940779"/>
          <a:ext cx="9297306" cy="492448"/>
        </a:xfrm>
        <a:prstGeom prst="rec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mendatangkan</a:t>
          </a:r>
          <a:r>
            <a:rPr lang="en-ID" sz="1700" kern="1200" dirty="0"/>
            <a:t> </a:t>
          </a:r>
          <a:r>
            <a:rPr lang="en-ID" sz="1700" kern="1200" dirty="0" err="1"/>
            <a:t>tenaga</a:t>
          </a:r>
          <a:r>
            <a:rPr lang="en-ID" sz="1700" kern="1200" dirty="0"/>
            <a:t> </a:t>
          </a:r>
          <a:r>
            <a:rPr lang="en-ID" sz="1700" kern="1200" dirty="0" err="1"/>
            <a:t>ahli</a:t>
          </a:r>
          <a:r>
            <a:rPr lang="en-ID" sz="1700" kern="1200" dirty="0"/>
            <a:t> yang </a:t>
          </a:r>
          <a:r>
            <a:rPr lang="en-ID" sz="1700" kern="1200" dirty="0" err="1"/>
            <a:t>diperlukan</a:t>
          </a:r>
          <a:r>
            <a:rPr lang="en-ID" sz="1700" kern="1200" dirty="0"/>
            <a:t> </a:t>
          </a:r>
          <a:r>
            <a:rPr lang="en-ID" sz="1700" kern="1200" dirty="0" err="1"/>
            <a:t>dalam</a:t>
          </a:r>
          <a:r>
            <a:rPr lang="en-ID" sz="1700" kern="1200" dirty="0"/>
            <a:t> </a:t>
          </a:r>
          <a:r>
            <a:rPr lang="en-ID" sz="1700" kern="1200" dirty="0" err="1"/>
            <a:t>hubungannya</a:t>
          </a:r>
          <a:r>
            <a:rPr lang="en-ID" sz="1700" kern="1200" dirty="0"/>
            <a:t> </a:t>
          </a:r>
          <a:r>
            <a:rPr lang="en-ID" sz="1700" kern="1200" dirty="0" err="1"/>
            <a:t>dengan</a:t>
          </a:r>
          <a:r>
            <a:rPr lang="en-ID" sz="1700" kern="1200" dirty="0"/>
            <a:t> </a:t>
          </a:r>
          <a:r>
            <a:rPr lang="en-ID" sz="1700" kern="1200" dirty="0" err="1"/>
            <a:t>pemeriksaan</a:t>
          </a:r>
          <a:r>
            <a:rPr lang="en-ID" sz="1700" kern="1200" dirty="0"/>
            <a:t> </a:t>
          </a:r>
          <a:r>
            <a:rPr lang="en-ID" sz="1700" kern="1200" dirty="0" err="1"/>
            <a:t>perkara</a:t>
          </a:r>
          <a:r>
            <a:rPr lang="en-ID" sz="1700" kern="1200" dirty="0"/>
            <a:t> </a:t>
          </a:r>
          <a:r>
            <a:rPr lang="en-ID" sz="1700" kern="1200" dirty="0" err="1"/>
            <a:t>Tindak</a:t>
          </a:r>
          <a:r>
            <a:rPr lang="en-ID" sz="1700" kern="1200" dirty="0"/>
            <a:t> </a:t>
          </a:r>
          <a:r>
            <a:rPr lang="en-ID" sz="1700" kern="1200" dirty="0" err="1"/>
            <a:t>Pidana</a:t>
          </a:r>
          <a:r>
            <a:rPr lang="en-ID" sz="1700" kern="1200" dirty="0"/>
            <a:t>;</a:t>
          </a:r>
        </a:p>
      </dsp:txBody>
      <dsp:txXfrm>
        <a:off x="826075" y="3940779"/>
        <a:ext cx="9297306" cy="492448"/>
      </dsp:txXfrm>
    </dsp:sp>
    <dsp:sp modelId="{582A6518-27EE-428E-BDD2-57F107BE1B8A}">
      <dsp:nvSpPr>
        <dsp:cNvPr id="0" name=""/>
        <dsp:cNvSpPr/>
      </dsp:nvSpPr>
      <dsp:spPr>
        <a:xfrm>
          <a:off x="518295" y="3879223"/>
          <a:ext cx="615560" cy="615560"/>
        </a:xfrm>
        <a:prstGeom prst="ellipse">
          <a:avLst/>
        </a:prstGeom>
        <a:solidFill>
          <a:schemeClr val="lt1">
            <a:hueOff val="0"/>
            <a:satOff val="0"/>
            <a:lumOff val="0"/>
            <a:alphaOff val="0"/>
          </a:schemeClr>
        </a:solidFill>
        <a:ln w="25400" cap="flat" cmpd="sng" algn="ctr">
          <a:solidFill>
            <a:schemeClr val="accent2">
              <a:hueOff val="3901266"/>
              <a:satOff val="-4866"/>
              <a:lumOff val="1144"/>
              <a:alphaOff val="0"/>
            </a:schemeClr>
          </a:solidFill>
          <a:prstDash val="solid"/>
        </a:ln>
        <a:effectLst/>
      </dsp:spPr>
      <dsp:style>
        <a:lnRef idx="2">
          <a:scrgbClr r="0" g="0" b="0"/>
        </a:lnRef>
        <a:fillRef idx="1">
          <a:scrgbClr r="0" g="0" b="0"/>
        </a:fillRef>
        <a:effectRef idx="0">
          <a:scrgbClr r="0" g="0" b="0"/>
        </a:effectRef>
        <a:fontRef idx="minor"/>
      </dsp:style>
    </dsp:sp>
    <dsp:sp modelId="{B734A3C7-D12A-49F4-8FCB-1C22EAD073C9}">
      <dsp:nvSpPr>
        <dsp:cNvPr id="0" name=""/>
        <dsp:cNvSpPr/>
      </dsp:nvSpPr>
      <dsp:spPr>
        <a:xfrm>
          <a:off x="380119" y="4679885"/>
          <a:ext cx="9743262" cy="49244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43180" rIns="43180" bIns="43180" numCol="1" spcCol="1270" anchor="ctr" anchorCtr="0">
          <a:noAutofit/>
        </a:bodyPr>
        <a:lstStyle/>
        <a:p>
          <a:pPr marL="0" lvl="0" indent="0" algn="l" defTabSz="755650">
            <a:lnSpc>
              <a:spcPct val="90000"/>
            </a:lnSpc>
            <a:spcBef>
              <a:spcPct val="0"/>
            </a:spcBef>
            <a:spcAft>
              <a:spcPct val="35000"/>
            </a:spcAft>
            <a:buNone/>
          </a:pPr>
          <a:r>
            <a:rPr lang="en-ID" sz="1700" kern="1200" dirty="0" err="1"/>
            <a:t>menyuruh</a:t>
          </a:r>
          <a:r>
            <a:rPr lang="en-ID" sz="1700" kern="1200" dirty="0"/>
            <a:t> </a:t>
          </a:r>
          <a:r>
            <a:rPr lang="en-ID" sz="1700" kern="1200" dirty="0" err="1"/>
            <a:t>berhenti</a:t>
          </a:r>
          <a:r>
            <a:rPr lang="en-ID" sz="1700" kern="1200" dirty="0"/>
            <a:t> orang yang </a:t>
          </a:r>
          <a:r>
            <a:rPr lang="en-ID" sz="1700" kern="1200" dirty="0" err="1"/>
            <a:t>disangka</a:t>
          </a:r>
          <a:r>
            <a:rPr lang="en-ID" sz="1700" kern="1200" dirty="0"/>
            <a:t> </a:t>
          </a:r>
          <a:r>
            <a:rPr lang="en-ID" sz="1700" kern="1200" dirty="0" err="1"/>
            <a:t>melakukan</a:t>
          </a:r>
          <a:r>
            <a:rPr lang="en-ID" sz="1700" kern="1200" dirty="0"/>
            <a:t> </a:t>
          </a:r>
          <a:r>
            <a:rPr lang="en-ID" sz="1700" kern="1200" dirty="0" err="1"/>
            <a:t>Tindak</a:t>
          </a:r>
          <a:r>
            <a:rPr lang="en-ID" sz="1700" kern="1200" dirty="0"/>
            <a:t> </a:t>
          </a:r>
          <a:r>
            <a:rPr lang="en-ID" sz="1700" kern="1200" dirty="0" err="1"/>
            <a:t>Pidana</a:t>
          </a:r>
          <a:r>
            <a:rPr lang="en-ID" sz="1700" kern="1200" dirty="0"/>
            <a:t> </a:t>
          </a:r>
          <a:r>
            <a:rPr lang="en-ID" sz="1700" kern="1200" dirty="0" err="1"/>
            <a:t>serta</a:t>
          </a:r>
          <a:r>
            <a:rPr lang="en-ID" sz="1700" kern="1200" dirty="0"/>
            <a:t> </a:t>
          </a:r>
          <a:r>
            <a:rPr lang="en-ID" sz="1700" kern="1200" dirty="0" err="1"/>
            <a:t>memeriksa</a:t>
          </a:r>
          <a:r>
            <a:rPr lang="en-ID" sz="1700" kern="1200" dirty="0"/>
            <a:t> </a:t>
          </a:r>
          <a:r>
            <a:rPr lang="en-ID" sz="1700" kern="1200" dirty="0" err="1"/>
            <a:t>tanda</a:t>
          </a:r>
          <a:r>
            <a:rPr lang="en-ID" sz="1700" kern="1200" dirty="0"/>
            <a:t> </a:t>
          </a:r>
          <a:r>
            <a:rPr lang="en-ID" sz="1700" kern="1200" dirty="0" err="1"/>
            <a:t>pengenal</a:t>
          </a:r>
          <a:r>
            <a:rPr lang="en-ID" sz="1700" kern="1200" dirty="0"/>
            <a:t> </a:t>
          </a:r>
          <a:r>
            <a:rPr lang="en-ID" sz="1700" kern="1200" dirty="0" err="1"/>
            <a:t>diri</a:t>
          </a:r>
          <a:r>
            <a:rPr lang="en-ID" sz="1700" kern="1200" dirty="0"/>
            <a:t> </a:t>
          </a:r>
          <a:r>
            <a:rPr lang="en-ID" sz="1700" kern="1200" dirty="0" err="1"/>
            <a:t>tersangka</a:t>
          </a:r>
          <a:r>
            <a:rPr lang="en-ID" sz="1700" kern="1200" dirty="0"/>
            <a:t>;</a:t>
          </a:r>
        </a:p>
      </dsp:txBody>
      <dsp:txXfrm>
        <a:off x="380119" y="4679885"/>
        <a:ext cx="9743262" cy="492448"/>
      </dsp:txXfrm>
    </dsp:sp>
    <dsp:sp modelId="{1184270E-9DCC-4A70-9220-595EDBAD70CD}">
      <dsp:nvSpPr>
        <dsp:cNvPr id="0" name=""/>
        <dsp:cNvSpPr/>
      </dsp:nvSpPr>
      <dsp:spPr>
        <a:xfrm>
          <a:off x="72339" y="4618329"/>
          <a:ext cx="615560" cy="615560"/>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80BA6-0F31-4264-B3CE-88E0C431DBC2}">
      <dsp:nvSpPr>
        <dsp:cNvPr id="0" name=""/>
        <dsp:cNvSpPr/>
      </dsp:nvSpPr>
      <dsp:spPr>
        <a:xfrm>
          <a:off x="-2127423" y="-331031"/>
          <a:ext cx="2555267" cy="2555267"/>
        </a:xfrm>
        <a:prstGeom prst="blockArc">
          <a:avLst>
            <a:gd name="adj1" fmla="val 18900000"/>
            <a:gd name="adj2" fmla="val 2700000"/>
            <a:gd name="adj3" fmla="val 84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1E574-D3CE-4C89-A70B-6657CC4274AF}">
      <dsp:nvSpPr>
        <dsp:cNvPr id="0" name=""/>
        <dsp:cNvSpPr/>
      </dsp:nvSpPr>
      <dsp:spPr>
        <a:xfrm>
          <a:off x="348018" y="270463"/>
          <a:ext cx="10737036" cy="5408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300" tIns="45720" rIns="45720" bIns="45720" numCol="1" spcCol="1270" anchor="ctr" anchorCtr="0">
          <a:noAutofit/>
        </a:bodyPr>
        <a:lstStyle/>
        <a:p>
          <a:pPr marL="0" lvl="0" indent="0" algn="l" defTabSz="800100">
            <a:lnSpc>
              <a:spcPct val="90000"/>
            </a:lnSpc>
            <a:spcBef>
              <a:spcPct val="0"/>
            </a:spcBef>
            <a:spcAft>
              <a:spcPct val="35000"/>
            </a:spcAft>
            <a:buNone/>
          </a:pPr>
          <a:r>
            <a:rPr lang="en-ID" sz="1800" kern="1200" dirty="0" err="1"/>
            <a:t>menghentikan</a:t>
          </a:r>
          <a:r>
            <a:rPr lang="en-ID" sz="1800" kern="1200" dirty="0"/>
            <a:t> </a:t>
          </a:r>
          <a:r>
            <a:rPr lang="en-ID" sz="1800" kern="1200" dirty="0" err="1"/>
            <a:t>penyidikan</a:t>
          </a:r>
          <a:r>
            <a:rPr lang="en-ID" sz="1800" kern="1200" dirty="0"/>
            <a:t>;</a:t>
          </a:r>
        </a:p>
      </dsp:txBody>
      <dsp:txXfrm>
        <a:off x="348018" y="270463"/>
        <a:ext cx="10737036" cy="540850"/>
      </dsp:txXfrm>
    </dsp:sp>
    <dsp:sp modelId="{69E208CC-573C-467C-9395-9A2F2F034571}">
      <dsp:nvSpPr>
        <dsp:cNvPr id="0" name=""/>
        <dsp:cNvSpPr/>
      </dsp:nvSpPr>
      <dsp:spPr>
        <a:xfrm>
          <a:off x="9986" y="202856"/>
          <a:ext cx="676063" cy="6760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954A9-1CBF-4D18-90B6-EB4499C83462}">
      <dsp:nvSpPr>
        <dsp:cNvPr id="0" name=""/>
        <dsp:cNvSpPr/>
      </dsp:nvSpPr>
      <dsp:spPr>
        <a:xfrm>
          <a:off x="348018" y="1081890"/>
          <a:ext cx="10737036" cy="540850"/>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9300" tIns="45720" rIns="45720" bIns="45720" numCol="1" spcCol="1270" anchor="ctr" anchorCtr="0">
          <a:noAutofit/>
        </a:bodyPr>
        <a:lstStyle/>
        <a:p>
          <a:pPr marL="0" lvl="0" indent="0" algn="l" defTabSz="800100">
            <a:lnSpc>
              <a:spcPct val="90000"/>
            </a:lnSpc>
            <a:spcBef>
              <a:spcPct val="0"/>
            </a:spcBef>
            <a:spcAft>
              <a:spcPct val="35000"/>
            </a:spcAft>
            <a:buNone/>
          </a:pPr>
          <a:r>
            <a:rPr lang="sv-SE" sz="1800" kern="1200" dirty="0"/>
            <a:t>melakukan tindakan lain yang perlu untuk kelancaran Penyidikan Tindak Pidana berdasarkan peraturan perundang-undangan.</a:t>
          </a:r>
          <a:endParaRPr lang="en-ID" sz="1800" kern="1200" dirty="0"/>
        </a:p>
      </dsp:txBody>
      <dsp:txXfrm>
        <a:off x="348018" y="1081890"/>
        <a:ext cx="10737036" cy="540850"/>
      </dsp:txXfrm>
    </dsp:sp>
    <dsp:sp modelId="{FE617276-6F1F-49D8-BFFE-5D7DE0D8DAB3}">
      <dsp:nvSpPr>
        <dsp:cNvPr id="0" name=""/>
        <dsp:cNvSpPr/>
      </dsp:nvSpPr>
      <dsp:spPr>
        <a:xfrm>
          <a:off x="9986" y="1014284"/>
          <a:ext cx="676063" cy="676063"/>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7873A-F1A9-4BD6-9BFD-7E712A6FADE5}">
      <dsp:nvSpPr>
        <dsp:cNvPr id="0" name=""/>
        <dsp:cNvSpPr/>
      </dsp:nvSpPr>
      <dsp:spPr>
        <a:xfrm>
          <a:off x="4275" y="1505694"/>
          <a:ext cx="1997451" cy="683775"/>
        </a:xfrm>
        <a:prstGeom prst="roundRect">
          <a:avLst>
            <a:gd name="adj" fmla="val 1000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Dasar </a:t>
          </a:r>
          <a:r>
            <a:rPr lang="en-US" sz="1400" kern="1200" dirty="0" err="1"/>
            <a:t>Penahanan</a:t>
          </a:r>
          <a:endParaRPr lang="en-ID" sz="1400" kern="1200" dirty="0"/>
        </a:p>
      </dsp:txBody>
      <dsp:txXfrm>
        <a:off x="24302" y="1525721"/>
        <a:ext cx="1957397" cy="643721"/>
      </dsp:txXfrm>
    </dsp:sp>
    <dsp:sp modelId="{1617949A-4A1E-4D08-90AB-FB23540A5271}">
      <dsp:nvSpPr>
        <dsp:cNvPr id="0" name=""/>
        <dsp:cNvSpPr/>
      </dsp:nvSpPr>
      <dsp:spPr>
        <a:xfrm rot="18224456">
          <a:off x="1599204" y="1072840"/>
          <a:ext cx="1810874" cy="43637"/>
        </a:xfrm>
        <a:custGeom>
          <a:avLst/>
          <a:gdLst/>
          <a:ahLst/>
          <a:cxnLst/>
          <a:rect l="0" t="0" r="0" b="0"/>
          <a:pathLst>
            <a:path>
              <a:moveTo>
                <a:pt x="0" y="21818"/>
              </a:moveTo>
              <a:lnTo>
                <a:pt x="1810874" y="21818"/>
              </a:lnTo>
            </a:path>
          </a:pathLst>
        </a:custGeom>
        <a:noFill/>
        <a:ln w="28575"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ID" sz="1400" kern="1200"/>
        </a:p>
      </dsp:txBody>
      <dsp:txXfrm>
        <a:off x="1599204" y="1049387"/>
        <a:ext cx="1810874" cy="90543"/>
      </dsp:txXfrm>
    </dsp:sp>
    <dsp:sp modelId="{CB0D94D9-1426-46C5-9FCC-AB4AF62380D7}">
      <dsp:nvSpPr>
        <dsp:cNvPr id="0" name=""/>
        <dsp:cNvSpPr/>
      </dsp:nvSpPr>
      <dsp:spPr>
        <a:xfrm>
          <a:off x="3007556" y="86393"/>
          <a:ext cx="2096475" cy="51068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TP </a:t>
          </a:r>
          <a:r>
            <a:rPr lang="en-US" sz="1400" kern="1200" dirty="0" err="1"/>
            <a:t>dgn</a:t>
          </a:r>
          <a:r>
            <a:rPr lang="en-US" sz="1400" kern="1200" dirty="0"/>
            <a:t> </a:t>
          </a:r>
          <a:r>
            <a:rPr lang="en-US" sz="1400" kern="1200" dirty="0" err="1"/>
            <a:t>ancaman</a:t>
          </a:r>
          <a:r>
            <a:rPr lang="en-US" sz="1400" kern="1200" dirty="0"/>
            <a:t> 5 </a:t>
          </a:r>
          <a:r>
            <a:rPr lang="en-US" sz="1400" kern="1200" dirty="0" err="1"/>
            <a:t>th</a:t>
          </a:r>
          <a:r>
            <a:rPr lang="en-US" sz="1400" kern="1200" dirty="0"/>
            <a:t> </a:t>
          </a:r>
          <a:r>
            <a:rPr lang="en-US" sz="1400" kern="1200" dirty="0" err="1"/>
            <a:t>penjara</a:t>
          </a:r>
          <a:r>
            <a:rPr lang="en-US" sz="1400" kern="1200" dirty="0"/>
            <a:t> </a:t>
          </a:r>
          <a:r>
            <a:rPr lang="en-US" sz="1400" kern="1200" dirty="0" err="1"/>
            <a:t>atau</a:t>
          </a:r>
          <a:r>
            <a:rPr lang="en-US" sz="1400" kern="1200" dirty="0"/>
            <a:t> </a:t>
          </a:r>
          <a:r>
            <a:rPr lang="en-US" sz="1400" kern="1200" dirty="0" err="1"/>
            <a:t>lebih</a:t>
          </a:r>
          <a:endParaRPr lang="en-ID" sz="1400" kern="1200" dirty="0"/>
        </a:p>
      </dsp:txBody>
      <dsp:txXfrm>
        <a:off x="3022513" y="101350"/>
        <a:ext cx="2066561" cy="480770"/>
      </dsp:txXfrm>
    </dsp:sp>
    <dsp:sp modelId="{881AA752-1E96-4334-AF39-A8B6E480515C}">
      <dsp:nvSpPr>
        <dsp:cNvPr id="0" name=""/>
        <dsp:cNvSpPr/>
      </dsp:nvSpPr>
      <dsp:spPr>
        <a:xfrm rot="19276446">
          <a:off x="1860001" y="1422479"/>
          <a:ext cx="1289280" cy="43637"/>
        </a:xfrm>
        <a:custGeom>
          <a:avLst/>
          <a:gdLst/>
          <a:ahLst/>
          <a:cxnLst/>
          <a:rect l="0" t="0" r="0" b="0"/>
          <a:pathLst>
            <a:path>
              <a:moveTo>
                <a:pt x="0" y="21818"/>
              </a:moveTo>
              <a:lnTo>
                <a:pt x="1289280" y="21818"/>
              </a:lnTo>
            </a:path>
          </a:pathLst>
        </a:custGeom>
        <a:noFill/>
        <a:ln w="28575" cap="flat"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ID" sz="1400" kern="1200"/>
        </a:p>
      </dsp:txBody>
      <dsp:txXfrm>
        <a:off x="1860001" y="1412066"/>
        <a:ext cx="1289280" cy="64464"/>
      </dsp:txXfrm>
    </dsp:sp>
    <dsp:sp modelId="{5E3D508F-2D09-4BE2-9B77-6BB6E2FD9490}">
      <dsp:nvSpPr>
        <dsp:cNvPr id="0" name=""/>
        <dsp:cNvSpPr/>
      </dsp:nvSpPr>
      <dsp:spPr>
        <a:xfrm>
          <a:off x="3007556" y="785671"/>
          <a:ext cx="2096475" cy="51068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t>Syarat</a:t>
          </a:r>
          <a:r>
            <a:rPr lang="en-US" sz="1400" kern="1200" dirty="0"/>
            <a:t> </a:t>
          </a:r>
          <a:r>
            <a:rPr lang="en-US" sz="1400" kern="1200" dirty="0" err="1"/>
            <a:t>Objektif</a:t>
          </a:r>
          <a:endParaRPr lang="en-ID" sz="1400" kern="1200" dirty="0"/>
        </a:p>
      </dsp:txBody>
      <dsp:txXfrm>
        <a:off x="3022513" y="800628"/>
        <a:ext cx="2066561" cy="480770"/>
      </dsp:txXfrm>
    </dsp:sp>
    <dsp:sp modelId="{FD9752E8-03C1-CF4C-A6DB-71B71CE01B43}">
      <dsp:nvSpPr>
        <dsp:cNvPr id="0" name=""/>
        <dsp:cNvSpPr/>
      </dsp:nvSpPr>
      <dsp:spPr>
        <a:xfrm>
          <a:off x="5104032" y="1019195"/>
          <a:ext cx="1005829" cy="43637"/>
        </a:xfrm>
        <a:custGeom>
          <a:avLst/>
          <a:gdLst/>
          <a:ahLst/>
          <a:cxnLst/>
          <a:rect l="0" t="0" r="0" b="0"/>
          <a:pathLst>
            <a:path>
              <a:moveTo>
                <a:pt x="0" y="21818"/>
              </a:moveTo>
              <a:lnTo>
                <a:pt x="1005829" y="21818"/>
              </a:lnTo>
            </a:path>
          </a:pathLst>
        </a:custGeom>
        <a:noFill/>
        <a:ln w="28575"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sp:txBody>
      <dsp:txXfrm>
        <a:off x="5581801" y="1015868"/>
        <a:ext cx="50291" cy="50291"/>
      </dsp:txXfrm>
    </dsp:sp>
    <dsp:sp modelId="{2C847BDC-CAE9-A241-812F-78F0ACF94C9A}">
      <dsp:nvSpPr>
        <dsp:cNvPr id="0" name=""/>
        <dsp:cNvSpPr/>
      </dsp:nvSpPr>
      <dsp:spPr>
        <a:xfrm>
          <a:off x="6109861" y="662702"/>
          <a:ext cx="3411999" cy="756622"/>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622300">
            <a:lnSpc>
              <a:spcPct val="90000"/>
            </a:lnSpc>
            <a:spcBef>
              <a:spcPct val="0"/>
            </a:spcBef>
            <a:spcAft>
              <a:spcPct val="35000"/>
            </a:spcAft>
            <a:buFont typeface="+mj-lt"/>
            <a:buNone/>
          </a:pPr>
          <a:r>
            <a:rPr lang="en-US" sz="1400" kern="1200" dirty="0" err="1">
              <a:solidFill>
                <a:prstClr val="white"/>
              </a:solidFill>
              <a:latin typeface="Calibri"/>
              <a:ea typeface="+mn-ea"/>
              <a:cs typeface="+mn-cs"/>
            </a:rPr>
            <a:t>diduga</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keras</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telah</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melakukan</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percobaan</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melakukan</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atau</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membantu</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melakukan</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Tindak</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Pidana</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dengan</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bukti</a:t>
          </a:r>
          <a:r>
            <a:rPr lang="en-US" sz="1400" kern="1200" dirty="0">
              <a:solidFill>
                <a:prstClr val="white"/>
              </a:solidFill>
              <a:latin typeface="Calibri"/>
              <a:ea typeface="+mn-ea"/>
              <a:cs typeface="+mn-cs"/>
            </a:rPr>
            <a:t> yang </a:t>
          </a:r>
          <a:r>
            <a:rPr lang="en-US" sz="1400" kern="1200" dirty="0" err="1">
              <a:solidFill>
                <a:prstClr val="white"/>
              </a:solidFill>
              <a:latin typeface="Calibri"/>
              <a:ea typeface="+mn-ea"/>
              <a:cs typeface="+mn-cs"/>
            </a:rPr>
            <a:t>cukup</a:t>
          </a:r>
          <a:endParaRPr lang="en-ID" sz="1400" kern="1200" dirty="0">
            <a:solidFill>
              <a:prstClr val="white"/>
            </a:solidFill>
            <a:latin typeface="Calibri"/>
            <a:ea typeface="+mn-ea"/>
            <a:cs typeface="+mn-cs"/>
          </a:endParaRPr>
        </a:p>
      </dsp:txBody>
      <dsp:txXfrm>
        <a:off x="6132022" y="684863"/>
        <a:ext cx="3367677" cy="712300"/>
      </dsp:txXfrm>
    </dsp:sp>
    <dsp:sp modelId="{21311DE0-8FC4-9944-A62F-AF69FD4500FF}">
      <dsp:nvSpPr>
        <dsp:cNvPr id="0" name=""/>
        <dsp:cNvSpPr/>
      </dsp:nvSpPr>
      <dsp:spPr>
        <a:xfrm rot="3375975">
          <a:off x="1599034" y="2578891"/>
          <a:ext cx="1811214" cy="43637"/>
        </a:xfrm>
        <a:custGeom>
          <a:avLst/>
          <a:gdLst/>
          <a:ahLst/>
          <a:cxnLst/>
          <a:rect l="0" t="0" r="0" b="0"/>
          <a:pathLst>
            <a:path>
              <a:moveTo>
                <a:pt x="0" y="21818"/>
              </a:moveTo>
              <a:lnTo>
                <a:pt x="1811214" y="21818"/>
              </a:lnTo>
            </a:path>
          </a:pathLst>
        </a:custGeom>
        <a:noFill/>
        <a:ln w="28575"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sp:txBody>
      <dsp:txXfrm>
        <a:off x="2459361" y="2555429"/>
        <a:ext cx="90560" cy="90560"/>
      </dsp:txXfrm>
    </dsp:sp>
    <dsp:sp modelId="{AD6E284D-FA12-044B-93C0-83EB13E14265}">
      <dsp:nvSpPr>
        <dsp:cNvPr id="0" name=""/>
        <dsp:cNvSpPr/>
      </dsp:nvSpPr>
      <dsp:spPr>
        <a:xfrm>
          <a:off x="3007556" y="3098903"/>
          <a:ext cx="2095771" cy="509867"/>
        </a:xfrm>
        <a:prstGeom prst="roundRect">
          <a:avLst>
            <a:gd name="adj" fmla="val 10000"/>
          </a:avLst>
        </a:prstGeom>
        <a:solidFill>
          <a:srgbClr val="0070C0"/>
        </a:solidFill>
        <a:ln w="12700" cap="flat" cmpd="sng" algn="ctr">
          <a:solidFill>
            <a:prstClr val="white">
              <a:hueOff val="0"/>
              <a:satOff val="0"/>
              <a:lumOff val="0"/>
              <a:alphaOff val="0"/>
            </a:prstClr>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D" sz="1400" kern="1200" dirty="0" err="1">
              <a:solidFill>
                <a:prstClr val="white"/>
              </a:solidFill>
              <a:latin typeface="Calibri"/>
              <a:ea typeface="+mn-ea"/>
              <a:cs typeface="+mn-cs"/>
            </a:rPr>
            <a:t>Syarat</a:t>
          </a:r>
          <a:r>
            <a:rPr lang="en-ID" sz="1400" kern="1200" dirty="0">
              <a:solidFill>
                <a:prstClr val="white"/>
              </a:solidFill>
              <a:latin typeface="Calibri"/>
              <a:ea typeface="+mn-ea"/>
              <a:cs typeface="+mn-cs"/>
            </a:rPr>
            <a:t> </a:t>
          </a:r>
          <a:r>
            <a:rPr lang="en-ID" sz="1400" kern="1200" dirty="0" err="1">
              <a:solidFill>
                <a:prstClr val="white"/>
              </a:solidFill>
              <a:latin typeface="Calibri"/>
              <a:ea typeface="+mn-ea"/>
              <a:cs typeface="+mn-cs"/>
            </a:rPr>
            <a:t>Subjektif</a:t>
          </a:r>
          <a:endParaRPr lang="en-ID" sz="1400" kern="1200" dirty="0">
            <a:solidFill>
              <a:prstClr val="white"/>
            </a:solidFill>
            <a:latin typeface="Calibri"/>
            <a:ea typeface="+mn-ea"/>
            <a:cs typeface="+mn-cs"/>
          </a:endParaRPr>
        </a:p>
      </dsp:txBody>
      <dsp:txXfrm>
        <a:off x="3022489" y="3113836"/>
        <a:ext cx="2065905" cy="480001"/>
      </dsp:txXfrm>
    </dsp:sp>
    <dsp:sp modelId="{2126096D-E53B-7B48-92E2-1CDFE4ACD27E}">
      <dsp:nvSpPr>
        <dsp:cNvPr id="0" name=""/>
        <dsp:cNvSpPr/>
      </dsp:nvSpPr>
      <dsp:spPr>
        <a:xfrm rot="18365022">
          <a:off x="4752348" y="2641937"/>
          <a:ext cx="1707787" cy="43637"/>
        </a:xfrm>
        <a:custGeom>
          <a:avLst/>
          <a:gdLst/>
          <a:ahLst/>
          <a:cxnLst/>
          <a:rect l="0" t="0" r="0" b="0"/>
          <a:pathLst>
            <a:path>
              <a:moveTo>
                <a:pt x="0" y="21818"/>
              </a:moveTo>
              <a:lnTo>
                <a:pt x="1707787" y="21818"/>
              </a:lnTo>
            </a:path>
          </a:pathLst>
        </a:custGeom>
        <a:noFill/>
        <a:ln w="28575"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sp:txBody>
      <dsp:txXfrm>
        <a:off x="5563548" y="2621061"/>
        <a:ext cx="85389" cy="85389"/>
      </dsp:txXfrm>
    </dsp:sp>
    <dsp:sp modelId="{944FD498-C7B2-5940-9D13-7B09696D795A}">
      <dsp:nvSpPr>
        <dsp:cNvPr id="0" name=""/>
        <dsp:cNvSpPr/>
      </dsp:nvSpPr>
      <dsp:spPr>
        <a:xfrm>
          <a:off x="6109157" y="1607918"/>
          <a:ext cx="3410717" cy="731514"/>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prstClr val="white"/>
              </a:solidFill>
              <a:latin typeface="Calibri"/>
              <a:ea typeface="+mn-ea"/>
              <a:cs typeface="+mn-cs"/>
            </a:rPr>
            <a:t>melarikan</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diri</a:t>
          </a:r>
          <a:r>
            <a:rPr lang="en-US" sz="1400" kern="1200" dirty="0">
              <a:solidFill>
                <a:prstClr val="white"/>
              </a:solidFill>
              <a:latin typeface="Calibri"/>
              <a:ea typeface="+mn-ea"/>
              <a:cs typeface="+mn-cs"/>
            </a:rPr>
            <a:t>; </a:t>
          </a:r>
          <a:endParaRPr lang="en-ID" sz="1400" kern="1200" dirty="0">
            <a:solidFill>
              <a:prstClr val="white"/>
            </a:solidFill>
            <a:latin typeface="Calibri"/>
            <a:ea typeface="+mn-ea"/>
            <a:cs typeface="+mn-cs"/>
          </a:endParaRPr>
        </a:p>
      </dsp:txBody>
      <dsp:txXfrm>
        <a:off x="6130582" y="1629343"/>
        <a:ext cx="3367867" cy="688664"/>
      </dsp:txXfrm>
    </dsp:sp>
    <dsp:sp modelId="{4F9D4D3C-C206-0141-A034-EF2B9BB4A1B0}">
      <dsp:nvSpPr>
        <dsp:cNvPr id="0" name=""/>
        <dsp:cNvSpPr/>
      </dsp:nvSpPr>
      <dsp:spPr>
        <a:xfrm rot="20125274">
          <a:off x="5053218" y="3101991"/>
          <a:ext cx="1106048" cy="43637"/>
        </a:xfrm>
        <a:custGeom>
          <a:avLst/>
          <a:gdLst/>
          <a:ahLst/>
          <a:cxnLst/>
          <a:rect l="0" t="0" r="0" b="0"/>
          <a:pathLst>
            <a:path>
              <a:moveTo>
                <a:pt x="0" y="21818"/>
              </a:moveTo>
              <a:lnTo>
                <a:pt x="1106048" y="21818"/>
              </a:lnTo>
            </a:path>
          </a:pathLst>
        </a:custGeom>
        <a:noFill/>
        <a:ln w="28575"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sp:txBody>
      <dsp:txXfrm>
        <a:off x="5578591" y="3096159"/>
        <a:ext cx="55302" cy="55302"/>
      </dsp:txXfrm>
    </dsp:sp>
    <dsp:sp modelId="{2C19F0E6-558B-5A4C-9F8A-65002F5CE643}">
      <dsp:nvSpPr>
        <dsp:cNvPr id="0" name=""/>
        <dsp:cNvSpPr/>
      </dsp:nvSpPr>
      <dsp:spPr>
        <a:xfrm>
          <a:off x="6109157" y="2528026"/>
          <a:ext cx="3410717" cy="731514"/>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prstClr val="white"/>
              </a:solidFill>
              <a:latin typeface="Calibri"/>
              <a:ea typeface="+mn-ea"/>
              <a:cs typeface="+mn-cs"/>
            </a:rPr>
            <a:t>merusak</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atau</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menghilangkan</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barang</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bukti</a:t>
          </a:r>
          <a:endParaRPr lang="en-US" sz="1400" kern="1200" dirty="0">
            <a:solidFill>
              <a:prstClr val="white"/>
            </a:solidFill>
            <a:latin typeface="Calibri"/>
            <a:ea typeface="+mn-ea"/>
            <a:cs typeface="+mn-cs"/>
          </a:endParaRPr>
        </a:p>
      </dsp:txBody>
      <dsp:txXfrm>
        <a:off x="6130582" y="2549451"/>
        <a:ext cx="3367867" cy="688664"/>
      </dsp:txXfrm>
    </dsp:sp>
    <dsp:sp modelId="{92641A7A-79DB-F141-8550-EF171DD43A34}">
      <dsp:nvSpPr>
        <dsp:cNvPr id="0" name=""/>
        <dsp:cNvSpPr/>
      </dsp:nvSpPr>
      <dsp:spPr>
        <a:xfrm rot="1474726">
          <a:off x="5053218" y="3562045"/>
          <a:ext cx="1106048" cy="43637"/>
        </a:xfrm>
        <a:custGeom>
          <a:avLst/>
          <a:gdLst/>
          <a:ahLst/>
          <a:cxnLst/>
          <a:rect l="0" t="0" r="0" b="0"/>
          <a:pathLst>
            <a:path>
              <a:moveTo>
                <a:pt x="0" y="21818"/>
              </a:moveTo>
              <a:lnTo>
                <a:pt x="1106048" y="21818"/>
              </a:lnTo>
            </a:path>
          </a:pathLst>
        </a:custGeom>
        <a:noFill/>
        <a:ln w="28575"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sp:txBody>
      <dsp:txXfrm>
        <a:off x="5578591" y="3556212"/>
        <a:ext cx="55302" cy="55302"/>
      </dsp:txXfrm>
    </dsp:sp>
    <dsp:sp modelId="{05C32731-FE2B-BE49-BAB3-B59B437A06B4}">
      <dsp:nvSpPr>
        <dsp:cNvPr id="0" name=""/>
        <dsp:cNvSpPr/>
      </dsp:nvSpPr>
      <dsp:spPr>
        <a:xfrm>
          <a:off x="6109157" y="3448133"/>
          <a:ext cx="3410717" cy="731514"/>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prstClr val="white"/>
              </a:solidFill>
              <a:latin typeface="Calibri"/>
              <a:ea typeface="+mn-ea"/>
              <a:cs typeface="+mn-cs"/>
            </a:rPr>
            <a:t>mengulangi</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Tindak</a:t>
          </a:r>
          <a:r>
            <a:rPr lang="en-US" sz="1400" kern="1200" dirty="0">
              <a:solidFill>
                <a:prstClr val="white"/>
              </a:solidFill>
              <a:latin typeface="Calibri"/>
              <a:ea typeface="+mn-ea"/>
              <a:cs typeface="+mn-cs"/>
            </a:rPr>
            <a:t> </a:t>
          </a:r>
          <a:r>
            <a:rPr lang="en-US" sz="1400" kern="1200" dirty="0" err="1">
              <a:solidFill>
                <a:prstClr val="white"/>
              </a:solidFill>
              <a:latin typeface="Calibri"/>
              <a:ea typeface="+mn-ea"/>
              <a:cs typeface="+mn-cs"/>
            </a:rPr>
            <a:t>Pidana</a:t>
          </a:r>
          <a:endParaRPr lang="en-US" sz="1400" kern="1200" dirty="0">
            <a:solidFill>
              <a:prstClr val="white"/>
            </a:solidFill>
            <a:latin typeface="Calibri"/>
            <a:ea typeface="+mn-ea"/>
            <a:cs typeface="+mn-cs"/>
          </a:endParaRPr>
        </a:p>
      </dsp:txBody>
      <dsp:txXfrm>
        <a:off x="6130582" y="3469558"/>
        <a:ext cx="3367867" cy="688664"/>
      </dsp:txXfrm>
    </dsp:sp>
    <dsp:sp modelId="{6DEEF2D3-B952-274F-B720-8460D6E9AB7F}">
      <dsp:nvSpPr>
        <dsp:cNvPr id="0" name=""/>
        <dsp:cNvSpPr/>
      </dsp:nvSpPr>
      <dsp:spPr>
        <a:xfrm rot="3234978">
          <a:off x="4752348" y="4022099"/>
          <a:ext cx="1707787" cy="43637"/>
        </a:xfrm>
        <a:custGeom>
          <a:avLst/>
          <a:gdLst/>
          <a:ahLst/>
          <a:cxnLst/>
          <a:rect l="0" t="0" r="0" b="0"/>
          <a:pathLst>
            <a:path>
              <a:moveTo>
                <a:pt x="0" y="21818"/>
              </a:moveTo>
              <a:lnTo>
                <a:pt x="1707787" y="21818"/>
              </a:lnTo>
            </a:path>
          </a:pathLst>
        </a:custGeom>
        <a:noFill/>
        <a:ln w="28575"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prstClr val="black">
                <a:hueOff val="0"/>
                <a:satOff val="0"/>
                <a:lumOff val="0"/>
                <a:alphaOff val="0"/>
              </a:prstClr>
            </a:solidFill>
            <a:latin typeface="Calibri"/>
            <a:ea typeface="+mn-ea"/>
            <a:cs typeface="+mn-cs"/>
          </a:endParaRPr>
        </a:p>
      </dsp:txBody>
      <dsp:txXfrm>
        <a:off x="5563548" y="4001223"/>
        <a:ext cx="85389" cy="85389"/>
      </dsp:txXfrm>
    </dsp:sp>
    <dsp:sp modelId="{7BF8B173-FE87-3044-BC10-6E6E7686E4FA}">
      <dsp:nvSpPr>
        <dsp:cNvPr id="0" name=""/>
        <dsp:cNvSpPr/>
      </dsp:nvSpPr>
      <dsp:spPr>
        <a:xfrm>
          <a:off x="6109157" y="4368241"/>
          <a:ext cx="3410717" cy="731514"/>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860" tIns="22860" rIns="22860" bIns="2286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prstClr val="white"/>
              </a:solidFill>
              <a:latin typeface="Calibri"/>
              <a:ea typeface="+mn-ea"/>
              <a:cs typeface="+mn-cs"/>
            </a:rPr>
            <a:t>mempersulit</a:t>
          </a:r>
          <a:r>
            <a:rPr lang="en-US" sz="1400" kern="1200" dirty="0">
              <a:solidFill>
                <a:prstClr val="white"/>
              </a:solidFill>
              <a:latin typeface="Calibri"/>
              <a:ea typeface="+mn-ea"/>
              <a:cs typeface="+mn-cs"/>
            </a:rPr>
            <a:t> proses </a:t>
          </a:r>
          <a:r>
            <a:rPr lang="en-US" sz="1400" kern="1200" dirty="0" err="1">
              <a:solidFill>
                <a:prstClr val="white"/>
              </a:solidFill>
              <a:latin typeface="Calibri"/>
              <a:ea typeface="+mn-ea"/>
              <a:cs typeface="+mn-cs"/>
            </a:rPr>
            <a:t>Penyidikan</a:t>
          </a:r>
          <a:endParaRPr lang="en-US" sz="1400" kern="1200" dirty="0">
            <a:solidFill>
              <a:prstClr val="white"/>
            </a:solidFill>
            <a:latin typeface="Calibri"/>
            <a:ea typeface="+mn-ea"/>
            <a:cs typeface="+mn-cs"/>
          </a:endParaRPr>
        </a:p>
      </dsp:txBody>
      <dsp:txXfrm>
        <a:off x="6130582" y="4389666"/>
        <a:ext cx="3367867" cy="68866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3B10848D-7750-4663-BF88-F01249BF2708}" type="datetimeFigureOut">
              <a:rPr lang="id-ID" smtClean="0"/>
              <a:pPr/>
              <a:t>22/03/2024</a:t>
            </a:fld>
            <a:endParaRPr lang="id-ID"/>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C958F0C2-763D-41E3-90ED-A07D82B7B94A}" type="slidenum">
              <a:rPr lang="id-ID" smtClean="0"/>
              <a:pPr/>
              <a:t>‹#›</a:t>
            </a:fld>
            <a:endParaRPr lang="id-ID"/>
          </a:p>
        </p:txBody>
      </p:sp>
    </p:spTree>
    <p:extLst>
      <p:ext uri="{BB962C8B-B14F-4D97-AF65-F5344CB8AC3E}">
        <p14:creationId xmlns:p14="http://schemas.microsoft.com/office/powerpoint/2010/main" val="3998721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8A34C19A-CECB-4E7A-8771-2FBD34208156}" type="datetimeFigureOut">
              <a:rPr lang="id-ID" smtClean="0"/>
              <a:pPr/>
              <a:t>22/03/2024</a:t>
            </a:fld>
            <a:endParaRPr lang="id-ID"/>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AFC35244-DEAF-4740-A040-167F33A77958}" type="slidenum">
              <a:rPr lang="id-ID" smtClean="0"/>
              <a:pPr/>
              <a:t>‹#›</a:t>
            </a:fld>
            <a:endParaRPr lang="id-ID"/>
          </a:p>
        </p:txBody>
      </p:sp>
    </p:spTree>
    <p:extLst>
      <p:ext uri="{BB962C8B-B14F-4D97-AF65-F5344CB8AC3E}">
        <p14:creationId xmlns:p14="http://schemas.microsoft.com/office/powerpoint/2010/main" val="153889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AFC35244-DEAF-4740-A040-167F33A77958}" type="slidenum">
              <a:rPr lang="id-ID" smtClean="0"/>
              <a:pPr/>
              <a:t>18</a:t>
            </a:fld>
            <a:endParaRPr lang="id-ID"/>
          </a:p>
        </p:txBody>
      </p:sp>
    </p:spTree>
    <p:extLst>
      <p:ext uri="{BB962C8B-B14F-4D97-AF65-F5344CB8AC3E}">
        <p14:creationId xmlns:p14="http://schemas.microsoft.com/office/powerpoint/2010/main" val="205126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AFC35244-DEAF-4740-A040-167F33A77958}" type="slidenum">
              <a:rPr lang="id-ID" smtClean="0"/>
              <a:pPr/>
              <a:t>19</a:t>
            </a:fld>
            <a:endParaRPr lang="id-ID"/>
          </a:p>
        </p:txBody>
      </p:sp>
    </p:spTree>
    <p:extLst>
      <p:ext uri="{BB962C8B-B14F-4D97-AF65-F5344CB8AC3E}">
        <p14:creationId xmlns:p14="http://schemas.microsoft.com/office/powerpoint/2010/main" val="3061632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AFC35244-DEAF-4740-A040-167F33A77958}" type="slidenum">
              <a:rPr lang="id-ID" smtClean="0"/>
              <a:pPr/>
              <a:t>20</a:t>
            </a:fld>
            <a:endParaRPr lang="id-ID"/>
          </a:p>
        </p:txBody>
      </p:sp>
    </p:spTree>
    <p:extLst>
      <p:ext uri="{BB962C8B-B14F-4D97-AF65-F5344CB8AC3E}">
        <p14:creationId xmlns:p14="http://schemas.microsoft.com/office/powerpoint/2010/main" val="3173354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p:nvPr/>
        </p:nvSpPr>
        <p:spPr>
          <a:xfrm rot="10800000">
            <a:off x="2309286" y="2155825"/>
            <a:ext cx="10001249" cy="1214438"/>
          </a:xfrm>
          <a:prstGeom prst="rect">
            <a:avLst/>
          </a:prstGeom>
          <a:gradFill flip="none" rotWithShape="1">
            <a:gsLst>
              <a:gs pos="0">
                <a:schemeClr val="tx2">
                  <a:lumMod val="20000"/>
                  <a:lumOff val="80000"/>
                </a:schemeClr>
              </a:gs>
              <a:gs pos="50000">
                <a:schemeClr val="accent1">
                  <a:lumMod val="20000"/>
                  <a:lumOff val="80000"/>
                </a:schemeClr>
              </a:gs>
              <a:gs pos="100000">
                <a:schemeClr val="bg1">
                  <a:alpha val="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8" descr="C:\Users\sahilmi\Pictures\line shadow.png"/>
          <p:cNvPicPr>
            <a:picLocks noChangeAspect="1" noChangeArrowheads="1"/>
          </p:cNvPicPr>
          <p:nvPr/>
        </p:nvPicPr>
        <p:blipFill>
          <a:blip r:embed="rId2">
            <a:extLst>
              <a:ext uri="{28A0092B-C50C-407E-A947-70E740481C1C}">
                <a14:useLocalDpi xmlns:a14="http://schemas.microsoft.com/office/drawing/2010/main" val="0"/>
              </a:ext>
            </a:extLst>
          </a:blip>
          <a:srcRect l="2817" t="23982" r="4286" b="74432"/>
          <a:stretch>
            <a:fillRect/>
          </a:stretch>
        </p:blipFill>
        <p:spPr bwMode="auto">
          <a:xfrm>
            <a:off x="2495551" y="6218238"/>
            <a:ext cx="720090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4"/>
          <p:cNvSpPr txBox="1">
            <a:spLocks noChangeArrowheads="1"/>
          </p:cNvSpPr>
          <p:nvPr/>
        </p:nvSpPr>
        <p:spPr bwMode="auto">
          <a:xfrm>
            <a:off x="3119967" y="6332540"/>
            <a:ext cx="61446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id-ID" altLang="en-US" sz="1100" dirty="0">
                <a:latin typeface="Arial" charset="0"/>
                <a:cs typeface="+mn-cs"/>
              </a:rPr>
              <a:t>Direktorat Jenderal Bea dan Cukai</a:t>
            </a:r>
          </a:p>
          <a:p>
            <a:pPr algn="ctr" fontAlgn="auto">
              <a:spcBef>
                <a:spcPts val="0"/>
              </a:spcBef>
              <a:spcAft>
                <a:spcPts val="0"/>
              </a:spcAft>
              <a:defRPr/>
            </a:pPr>
            <a:r>
              <a:rPr lang="id-ID" altLang="en-US" sz="1100" dirty="0">
                <a:latin typeface="Arial" charset="0"/>
                <a:cs typeface="+mn-cs"/>
              </a:rPr>
              <a:t>Kementerian Keuangan RI</a:t>
            </a:r>
            <a:endParaRPr lang="en-AU" altLang="en-US" sz="1100" dirty="0">
              <a:latin typeface="Arial" charset="0"/>
              <a:cs typeface="+mn-cs"/>
            </a:endParaRPr>
          </a:p>
        </p:txBody>
      </p:sp>
      <p:pic>
        <p:nvPicPr>
          <p:cNvPr id="7" name="Picture 4" descr="C:\Users\sahilmi\Pictures\line shadow.png"/>
          <p:cNvPicPr>
            <a:picLocks noChangeAspect="1" noChangeArrowheads="1"/>
          </p:cNvPicPr>
          <p:nvPr/>
        </p:nvPicPr>
        <p:blipFill>
          <a:blip r:embed="rId3">
            <a:extLst>
              <a:ext uri="{28A0092B-C50C-407E-A947-70E740481C1C}">
                <a14:useLocalDpi xmlns:a14="http://schemas.microsoft.com/office/drawing/2010/main" val="0"/>
              </a:ext>
            </a:extLst>
          </a:blip>
          <a:srcRect l="74432" t="4286" r="23454" b="28152"/>
          <a:stretch>
            <a:fillRect/>
          </a:stretch>
        </p:blipFill>
        <p:spPr bwMode="auto">
          <a:xfrm>
            <a:off x="3822702" y="0"/>
            <a:ext cx="190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1589"/>
            <a:ext cx="361526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0"/>
            <a:ext cx="3983567" cy="7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4986" y="2155825"/>
            <a:ext cx="9736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2" y="2143125"/>
            <a:ext cx="2188633"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ctrTitle"/>
          </p:nvPr>
        </p:nvSpPr>
        <p:spPr>
          <a:xfrm>
            <a:off x="2186844" y="2120427"/>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4768851" y="5853116"/>
            <a:ext cx="2844800" cy="365125"/>
          </a:xfrm>
        </p:spPr>
        <p:txBody>
          <a:bodyPr/>
          <a:lstStyle>
            <a:lvl1pPr algn="ctr">
              <a:defRPr>
                <a:latin typeface="Arial" panose="020B0604020202020204" pitchFamily="34" charset="0"/>
                <a:cs typeface="Arial" panose="020B0604020202020204" pitchFamily="34" charset="0"/>
              </a:defRPr>
            </a:lvl1pPr>
          </a:lstStyle>
          <a:p>
            <a:fld id="{7A26193A-885D-42FF-AFF5-4EC56531E154}" type="datetimeFigureOut">
              <a:rPr lang="id-ID" smtClean="0"/>
              <a:pPr/>
              <a:t>22/03/2024</a:t>
            </a:fld>
            <a:endParaRPr lang="id-ID"/>
          </a:p>
        </p:txBody>
      </p:sp>
      <p:sp>
        <p:nvSpPr>
          <p:cNvPr id="13" name="Slide Number Placeholder 5"/>
          <p:cNvSpPr>
            <a:spLocks noGrp="1"/>
          </p:cNvSpPr>
          <p:nvPr>
            <p:ph type="sldNum" sz="quarter" idx="11"/>
          </p:nvPr>
        </p:nvSpPr>
        <p:spPr>
          <a:xfrm>
            <a:off x="285751" y="6378578"/>
            <a:ext cx="2844800" cy="365125"/>
          </a:xfrm>
        </p:spPr>
        <p:txBody>
          <a:bodyPr/>
          <a:lstStyle>
            <a:lvl1pPr algn="l">
              <a:defRPr>
                <a:latin typeface="Arial" panose="020B0604020202020204" pitchFamily="34" charset="0"/>
                <a:cs typeface="Arial" panose="020B0604020202020204" pitchFamily="34" charset="0"/>
              </a:defRPr>
            </a:lvl1pPr>
          </a:lstStyle>
          <a:p>
            <a:fld id="{CBA46856-284E-4240-A6C4-E2357E1868E7}" type="slidenum">
              <a:rPr lang="id-ID" smtClean="0"/>
              <a:pPr/>
              <a:t>‹#›</a:t>
            </a:fld>
            <a:endParaRPr lang="id-ID"/>
          </a:p>
        </p:txBody>
      </p:sp>
    </p:spTree>
    <p:extLst>
      <p:ext uri="{BB962C8B-B14F-4D97-AF65-F5344CB8AC3E}">
        <p14:creationId xmlns:p14="http://schemas.microsoft.com/office/powerpoint/2010/main" val="296527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363133" y="-100013"/>
            <a:ext cx="10972800" cy="1143001"/>
          </a:xfrm>
          <a:prstGeom prst="rect">
            <a:avLst/>
          </a:prstGeom>
        </p:spPr>
        <p:txBody>
          <a:bodyPr anchor="ctr">
            <a:normAutofit/>
          </a:bodyPr>
          <a:lst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defRPr/>
            </a:pPr>
            <a:r>
              <a:rPr lang="en-US" sz="3200" dirty="0"/>
              <a:t>Click to edit Master title style</a:t>
            </a:r>
          </a:p>
        </p:txBody>
      </p:sp>
      <p:cxnSp>
        <p:nvCxnSpPr>
          <p:cNvPr id="5" name="Straight Connector 4"/>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0B317692-A657-41BD-9DDA-7FB6A30C7A24}" type="slidenum">
              <a:rPr lang="en-US" sz="1200" smtClean="0"/>
              <a:pPr algn="l" fontAlgn="auto">
                <a:spcBef>
                  <a:spcPts val="0"/>
                </a:spcBef>
                <a:spcAft>
                  <a:spcPts val="0"/>
                </a:spcAft>
                <a:defRPr/>
              </a:pPr>
              <a:t>‹#›</a:t>
            </a:fld>
            <a:endParaRPr lang="en-US" sz="1200" dirty="0"/>
          </a:p>
        </p:txBody>
      </p:sp>
      <p:sp>
        <p:nvSpPr>
          <p:cNvPr id="8" name="TextBox 7"/>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Vertical Text Placeholder 2"/>
          <p:cNvSpPr>
            <a:spLocks noGrp="1"/>
          </p:cNvSpPr>
          <p:nvPr>
            <p:ph type="body" orient="vert" idx="1"/>
          </p:nvPr>
        </p:nvSpPr>
        <p:spPr>
          <a:xfrm>
            <a:off x="609600" y="1600203"/>
            <a:ext cx="10972800" cy="452596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928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363133" y="-100013"/>
            <a:ext cx="10972800" cy="1143001"/>
          </a:xfrm>
          <a:prstGeom prst="rect">
            <a:avLst/>
          </a:prstGeom>
        </p:spPr>
        <p:txBody>
          <a:bodyPr anchor="ctr">
            <a:normAutofit/>
          </a:bodyPr>
          <a:lst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defRPr/>
            </a:pPr>
            <a:r>
              <a:rPr lang="en-US" sz="3200" dirty="0"/>
              <a:t>Click to edit Master title style</a:t>
            </a:r>
          </a:p>
        </p:txBody>
      </p:sp>
      <p:cxnSp>
        <p:nvCxnSpPr>
          <p:cNvPr id="6" name="Straight Connector 5"/>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9092F99D-F4EF-423A-86BF-90889E564642}" type="slidenum">
              <a:rPr lang="en-US" sz="1200" smtClean="0"/>
              <a:pPr algn="l" fontAlgn="auto">
                <a:spcBef>
                  <a:spcPts val="0"/>
                </a:spcBef>
                <a:spcAft>
                  <a:spcPts val="0"/>
                </a:spcAft>
                <a:defRPr/>
              </a:pPr>
              <a:t>‹#›</a:t>
            </a:fld>
            <a:endParaRPr lang="en-US" sz="1200" dirty="0"/>
          </a:p>
        </p:txBody>
      </p:sp>
      <p:sp>
        <p:nvSpPr>
          <p:cNvPr id="9" name="TextBox 8"/>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1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41"/>
            <a:ext cx="2743200" cy="5851525"/>
          </a:xfrm>
        </p:spPr>
        <p:txBody>
          <a:bodyPr vert="eaVert"/>
          <a:lstStyle>
            <a:lvl1pPr>
              <a:defRPr>
                <a:latin typeface="Arial" panose="020B0604020202020204" pitchFamily="34" charset="0"/>
                <a:ea typeface="Adobe Song Std L" pitchFamily="18" charset="-128"/>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98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845689-3126-0945-96CE-35761B0BCE37}"/>
              </a:ext>
            </a:extLst>
          </p:cNvPr>
          <p:cNvGrpSpPr/>
          <p:nvPr userDrawn="1"/>
        </p:nvGrpSpPr>
        <p:grpSpPr>
          <a:xfrm>
            <a:off x="1" y="4150027"/>
            <a:ext cx="6585369" cy="2736849"/>
            <a:chOff x="36283900" y="20065999"/>
            <a:chExt cx="4939027" cy="2736849"/>
          </a:xfrm>
        </p:grpSpPr>
        <p:sp>
          <p:nvSpPr>
            <p:cNvPr id="11" name="Shape">
              <a:extLst>
                <a:ext uri="{FF2B5EF4-FFF2-40B4-BE49-F238E27FC236}">
                  <a16:creationId xmlns:a16="http://schemas.microsoft.com/office/drawing/2014/main" id="{C4BBCA69-9E21-1E42-8FDA-8BEC8C548733}"/>
                </a:ext>
              </a:extLst>
            </p:cNvPr>
            <p:cNvSpPr/>
            <p:nvPr/>
          </p:nvSpPr>
          <p:spPr>
            <a:xfrm>
              <a:off x="36283900" y="20294600"/>
              <a:ext cx="4196083" cy="2486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374" y="10568"/>
                  </a:lnTo>
                  <a:lnTo>
                    <a:pt x="15344" y="7766"/>
                  </a:lnTo>
                  <a:lnTo>
                    <a:pt x="21600" y="21600"/>
                  </a:lnTo>
                  <a:lnTo>
                    <a:pt x="0" y="2160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0" scaled="0"/>
              <a:tileRect/>
            </a:gradFill>
            <a:ln w="12700">
              <a:miter lim="400000"/>
            </a:ln>
          </p:spPr>
          <p:txBody>
            <a:bodyPr lIns="38100" tIns="38100" rIns="38100" bIns="38100" anchor="ctr"/>
            <a:lstStyle/>
            <a:p>
              <a:pPr>
                <a:defRPr sz="3000">
                  <a:solidFill>
                    <a:srgbClr val="FFFFFF"/>
                  </a:solidFill>
                </a:defRPr>
              </a:pPr>
              <a:endParaRPr sz="3000"/>
            </a:p>
          </p:txBody>
        </p:sp>
        <p:sp>
          <p:nvSpPr>
            <p:cNvPr id="12" name="Shape">
              <a:extLst>
                <a:ext uri="{FF2B5EF4-FFF2-40B4-BE49-F238E27FC236}">
                  <a16:creationId xmlns:a16="http://schemas.microsoft.com/office/drawing/2014/main" id="{8C09960B-CE29-B14C-AEEB-47776092B07A}"/>
                </a:ext>
              </a:extLst>
            </p:cNvPr>
            <p:cNvSpPr/>
            <p:nvPr/>
          </p:nvSpPr>
          <p:spPr>
            <a:xfrm>
              <a:off x="36283900" y="20065999"/>
              <a:ext cx="4939027" cy="2736849"/>
            </a:xfrm>
            <a:custGeom>
              <a:avLst/>
              <a:gdLst/>
              <a:ahLst/>
              <a:cxnLst>
                <a:cxn ang="0">
                  <a:pos x="wd2" y="hd2"/>
                </a:cxn>
                <a:cxn ang="5400000">
                  <a:pos x="wd2" y="hd2"/>
                </a:cxn>
                <a:cxn ang="10800000">
                  <a:pos x="wd2" y="hd2"/>
                </a:cxn>
                <a:cxn ang="16200000">
                  <a:pos x="wd2" y="hd2"/>
                </a:cxn>
              </a:cxnLst>
              <a:rect l="0" t="0" r="r" b="b"/>
              <a:pathLst>
                <a:path w="21600" h="21600" extrusionOk="0">
                  <a:moveTo>
                    <a:pt x="21356" y="16398"/>
                  </a:moveTo>
                  <a:cubicBezTo>
                    <a:pt x="21267" y="16398"/>
                    <a:pt x="21189" y="16478"/>
                    <a:pt x="21145" y="16598"/>
                  </a:cubicBezTo>
                  <a:lnTo>
                    <a:pt x="13302" y="9071"/>
                  </a:lnTo>
                  <a:cubicBezTo>
                    <a:pt x="13313" y="9021"/>
                    <a:pt x="13319" y="8961"/>
                    <a:pt x="13319" y="8901"/>
                  </a:cubicBezTo>
                  <a:cubicBezTo>
                    <a:pt x="13319" y="8640"/>
                    <a:pt x="13202" y="8440"/>
                    <a:pt x="13063" y="8440"/>
                  </a:cubicBezTo>
                  <a:cubicBezTo>
                    <a:pt x="12919" y="8440"/>
                    <a:pt x="12808" y="8650"/>
                    <a:pt x="12808" y="8901"/>
                  </a:cubicBezTo>
                  <a:cubicBezTo>
                    <a:pt x="12808" y="8911"/>
                    <a:pt x="12808" y="8921"/>
                    <a:pt x="12808" y="8921"/>
                  </a:cubicBezTo>
                  <a:lnTo>
                    <a:pt x="4849" y="11246"/>
                  </a:lnTo>
                  <a:cubicBezTo>
                    <a:pt x="4821" y="11066"/>
                    <a:pt x="4738" y="10925"/>
                    <a:pt x="4627" y="10905"/>
                  </a:cubicBezTo>
                  <a:lnTo>
                    <a:pt x="4627" y="4029"/>
                  </a:lnTo>
                  <a:cubicBezTo>
                    <a:pt x="4754" y="3999"/>
                    <a:pt x="4854" y="3809"/>
                    <a:pt x="4854" y="3568"/>
                  </a:cubicBezTo>
                  <a:cubicBezTo>
                    <a:pt x="4854" y="3308"/>
                    <a:pt x="4738" y="3107"/>
                    <a:pt x="4599" y="3107"/>
                  </a:cubicBezTo>
                  <a:cubicBezTo>
                    <a:pt x="4488" y="3107"/>
                    <a:pt x="4399" y="3227"/>
                    <a:pt x="4360" y="3398"/>
                  </a:cubicBezTo>
                  <a:lnTo>
                    <a:pt x="39" y="0"/>
                  </a:lnTo>
                  <a:lnTo>
                    <a:pt x="17" y="90"/>
                  </a:lnTo>
                  <a:lnTo>
                    <a:pt x="4343" y="3498"/>
                  </a:lnTo>
                  <a:cubicBezTo>
                    <a:pt x="4343" y="3518"/>
                    <a:pt x="4338" y="3548"/>
                    <a:pt x="4338" y="3568"/>
                  </a:cubicBezTo>
                  <a:cubicBezTo>
                    <a:pt x="4338" y="3809"/>
                    <a:pt x="4438" y="3999"/>
                    <a:pt x="4566" y="4029"/>
                  </a:cubicBezTo>
                  <a:lnTo>
                    <a:pt x="4566" y="10905"/>
                  </a:lnTo>
                  <a:cubicBezTo>
                    <a:pt x="4521" y="10915"/>
                    <a:pt x="4482" y="10935"/>
                    <a:pt x="4449" y="10985"/>
                  </a:cubicBezTo>
                  <a:lnTo>
                    <a:pt x="44" y="1784"/>
                  </a:lnTo>
                  <a:lnTo>
                    <a:pt x="0" y="1854"/>
                  </a:lnTo>
                  <a:lnTo>
                    <a:pt x="4404" y="11056"/>
                  </a:lnTo>
                  <a:cubicBezTo>
                    <a:pt x="4360" y="11136"/>
                    <a:pt x="4332" y="11246"/>
                    <a:pt x="4332" y="11376"/>
                  </a:cubicBezTo>
                  <a:cubicBezTo>
                    <a:pt x="4332" y="11386"/>
                    <a:pt x="4332" y="11396"/>
                    <a:pt x="4332" y="11396"/>
                  </a:cubicBezTo>
                  <a:lnTo>
                    <a:pt x="17" y="12639"/>
                  </a:lnTo>
                  <a:lnTo>
                    <a:pt x="28" y="12739"/>
                  </a:lnTo>
                  <a:lnTo>
                    <a:pt x="4343" y="11497"/>
                  </a:lnTo>
                  <a:cubicBezTo>
                    <a:pt x="4360" y="11617"/>
                    <a:pt x="4404" y="11717"/>
                    <a:pt x="4466" y="11777"/>
                  </a:cubicBezTo>
                  <a:lnTo>
                    <a:pt x="2216" y="21400"/>
                  </a:lnTo>
                  <a:lnTo>
                    <a:pt x="2266" y="21440"/>
                  </a:lnTo>
                  <a:lnTo>
                    <a:pt x="4515" y="11817"/>
                  </a:lnTo>
                  <a:cubicBezTo>
                    <a:pt x="4538" y="11827"/>
                    <a:pt x="4565" y="11837"/>
                    <a:pt x="4588" y="11837"/>
                  </a:cubicBezTo>
                  <a:cubicBezTo>
                    <a:pt x="4665" y="11837"/>
                    <a:pt x="4732" y="11777"/>
                    <a:pt x="4782" y="11677"/>
                  </a:cubicBezTo>
                  <a:lnTo>
                    <a:pt x="8414" y="16238"/>
                  </a:lnTo>
                  <a:cubicBezTo>
                    <a:pt x="8403" y="16288"/>
                    <a:pt x="8398" y="16338"/>
                    <a:pt x="8398" y="16398"/>
                  </a:cubicBezTo>
                  <a:cubicBezTo>
                    <a:pt x="8398" y="16458"/>
                    <a:pt x="8403" y="16518"/>
                    <a:pt x="8414" y="16568"/>
                  </a:cubicBezTo>
                  <a:lnTo>
                    <a:pt x="4827" y="21379"/>
                  </a:lnTo>
                  <a:lnTo>
                    <a:pt x="4860" y="21460"/>
                  </a:lnTo>
                  <a:lnTo>
                    <a:pt x="8442" y="16659"/>
                  </a:lnTo>
                  <a:cubicBezTo>
                    <a:pt x="8487" y="16779"/>
                    <a:pt x="8564" y="16869"/>
                    <a:pt x="8659" y="16869"/>
                  </a:cubicBezTo>
                  <a:cubicBezTo>
                    <a:pt x="8659" y="16869"/>
                    <a:pt x="8664" y="16869"/>
                    <a:pt x="8664" y="16869"/>
                  </a:cubicBezTo>
                  <a:lnTo>
                    <a:pt x="9709" y="21600"/>
                  </a:lnTo>
                  <a:lnTo>
                    <a:pt x="9759" y="21560"/>
                  </a:lnTo>
                  <a:lnTo>
                    <a:pt x="8720" y="16849"/>
                  </a:lnTo>
                  <a:cubicBezTo>
                    <a:pt x="8831" y="16799"/>
                    <a:pt x="8914" y="16618"/>
                    <a:pt x="8914" y="16398"/>
                  </a:cubicBezTo>
                  <a:cubicBezTo>
                    <a:pt x="8914" y="16268"/>
                    <a:pt x="8881" y="16147"/>
                    <a:pt x="8831" y="16057"/>
                  </a:cubicBezTo>
                  <a:lnTo>
                    <a:pt x="12880" y="9251"/>
                  </a:lnTo>
                  <a:cubicBezTo>
                    <a:pt x="12924" y="9322"/>
                    <a:pt x="12986" y="9362"/>
                    <a:pt x="13047" y="9362"/>
                  </a:cubicBezTo>
                  <a:cubicBezTo>
                    <a:pt x="13052" y="9362"/>
                    <a:pt x="13058" y="9362"/>
                    <a:pt x="13058" y="9362"/>
                  </a:cubicBezTo>
                  <a:lnTo>
                    <a:pt x="14135" y="21420"/>
                  </a:lnTo>
                  <a:lnTo>
                    <a:pt x="14191" y="21400"/>
                  </a:lnTo>
                  <a:lnTo>
                    <a:pt x="13113" y="9342"/>
                  </a:lnTo>
                  <a:cubicBezTo>
                    <a:pt x="13135" y="9332"/>
                    <a:pt x="13158" y="9312"/>
                    <a:pt x="13180" y="9291"/>
                  </a:cubicBezTo>
                  <a:lnTo>
                    <a:pt x="18345" y="21470"/>
                  </a:lnTo>
                  <a:lnTo>
                    <a:pt x="18390" y="21410"/>
                  </a:lnTo>
                  <a:lnTo>
                    <a:pt x="13224" y="9231"/>
                  </a:lnTo>
                  <a:cubicBezTo>
                    <a:pt x="13235" y="9211"/>
                    <a:pt x="13252" y="9181"/>
                    <a:pt x="13258" y="9161"/>
                  </a:cubicBezTo>
                  <a:lnTo>
                    <a:pt x="21100" y="16689"/>
                  </a:lnTo>
                  <a:cubicBezTo>
                    <a:pt x="21089" y="16739"/>
                    <a:pt x="21083" y="16799"/>
                    <a:pt x="21083" y="16859"/>
                  </a:cubicBezTo>
                  <a:cubicBezTo>
                    <a:pt x="21083" y="16989"/>
                    <a:pt x="21117" y="17110"/>
                    <a:pt x="21167" y="17200"/>
                  </a:cubicBezTo>
                  <a:lnTo>
                    <a:pt x="19423" y="21390"/>
                  </a:lnTo>
                  <a:lnTo>
                    <a:pt x="19467" y="21450"/>
                  </a:lnTo>
                  <a:lnTo>
                    <a:pt x="21211" y="17260"/>
                  </a:lnTo>
                  <a:cubicBezTo>
                    <a:pt x="21250" y="17300"/>
                    <a:pt x="21295" y="17330"/>
                    <a:pt x="21345" y="17330"/>
                  </a:cubicBezTo>
                  <a:cubicBezTo>
                    <a:pt x="21489" y="17330"/>
                    <a:pt x="21600" y="17120"/>
                    <a:pt x="21600" y="16869"/>
                  </a:cubicBezTo>
                  <a:cubicBezTo>
                    <a:pt x="21600" y="16618"/>
                    <a:pt x="21495" y="16398"/>
                    <a:pt x="21356" y="16398"/>
                  </a:cubicBezTo>
                  <a:close/>
                  <a:moveTo>
                    <a:pt x="8670" y="15937"/>
                  </a:moveTo>
                  <a:cubicBezTo>
                    <a:pt x="8581" y="15937"/>
                    <a:pt x="8498" y="16027"/>
                    <a:pt x="8453" y="16157"/>
                  </a:cubicBezTo>
                  <a:lnTo>
                    <a:pt x="4827" y="11607"/>
                  </a:lnTo>
                  <a:cubicBezTo>
                    <a:pt x="4849" y="11537"/>
                    <a:pt x="4860" y="11467"/>
                    <a:pt x="4860" y="11386"/>
                  </a:cubicBezTo>
                  <a:cubicBezTo>
                    <a:pt x="4860" y="11376"/>
                    <a:pt x="4860" y="11366"/>
                    <a:pt x="4860" y="11366"/>
                  </a:cubicBezTo>
                  <a:lnTo>
                    <a:pt x="12819" y="9041"/>
                  </a:lnTo>
                  <a:cubicBezTo>
                    <a:pt x="12830" y="9101"/>
                    <a:pt x="12841" y="9151"/>
                    <a:pt x="12863" y="9191"/>
                  </a:cubicBezTo>
                  <a:lnTo>
                    <a:pt x="8803" y="16007"/>
                  </a:lnTo>
                  <a:cubicBezTo>
                    <a:pt x="8759" y="15957"/>
                    <a:pt x="8714" y="15937"/>
                    <a:pt x="8670" y="15937"/>
                  </a:cubicBezTo>
                  <a:close/>
                </a:path>
              </a:pathLst>
            </a:custGeom>
            <a:solidFill>
              <a:schemeClr val="bg1"/>
            </a:solidFill>
            <a:ln w="12700">
              <a:miter lim="400000"/>
            </a:ln>
          </p:spPr>
          <p:txBody>
            <a:bodyPr lIns="38100" tIns="38100" rIns="38100" bIns="38100" anchor="ctr"/>
            <a:lstStyle/>
            <a:p>
              <a:pPr>
                <a:defRPr sz="3000">
                  <a:solidFill>
                    <a:srgbClr val="FFFFFF"/>
                  </a:solidFill>
                </a:defRPr>
              </a:pPr>
              <a:endParaRPr sz="3000"/>
            </a:p>
          </p:txBody>
        </p:sp>
      </p:grpSp>
      <p:sp>
        <p:nvSpPr>
          <p:cNvPr id="28" name="Title 1">
            <a:extLst>
              <a:ext uri="{FF2B5EF4-FFF2-40B4-BE49-F238E27FC236}">
                <a16:creationId xmlns:a16="http://schemas.microsoft.com/office/drawing/2014/main" id="{946BF2A4-2203-49A4-A0A3-F3320F75E71D}"/>
              </a:ext>
            </a:extLst>
          </p:cNvPr>
          <p:cNvSpPr>
            <a:spLocks noGrp="1"/>
          </p:cNvSpPr>
          <p:nvPr>
            <p:ph type="title"/>
          </p:nvPr>
        </p:nvSpPr>
        <p:spPr>
          <a:xfrm>
            <a:off x="838200" y="365126"/>
            <a:ext cx="10515600" cy="1325563"/>
          </a:xfrm>
        </p:spPr>
        <p:txBody>
          <a:bodyPr/>
          <a:lstStyle/>
          <a:p>
            <a:r>
              <a:rPr lang="en-US"/>
              <a:t>Click to edit Master title style</a:t>
            </a:r>
            <a:endParaRPr lang="en-US" dirty="0"/>
          </a:p>
        </p:txBody>
      </p:sp>
      <p:sp>
        <p:nvSpPr>
          <p:cNvPr id="29" name="Content Placeholder 2">
            <a:extLst>
              <a:ext uri="{FF2B5EF4-FFF2-40B4-BE49-F238E27FC236}">
                <a16:creationId xmlns:a16="http://schemas.microsoft.com/office/drawing/2014/main" id="{EE36C935-202C-45E1-AAC2-E76C25781D89}"/>
              </a:ext>
            </a:extLst>
          </p:cNvPr>
          <p:cNvSpPr>
            <a:spLocks noGrp="1"/>
          </p:cNvSpPr>
          <p:nvPr>
            <p:ph idx="1"/>
          </p:nvPr>
        </p:nvSpPr>
        <p:spPr>
          <a:xfrm>
            <a:off x="1591377" y="1825626"/>
            <a:ext cx="9762423" cy="3400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Date Placeholder 3">
            <a:extLst>
              <a:ext uri="{FF2B5EF4-FFF2-40B4-BE49-F238E27FC236}">
                <a16:creationId xmlns:a16="http://schemas.microsoft.com/office/drawing/2014/main" id="{74413308-021A-4482-BA51-2E12E6BAE79E}"/>
              </a:ext>
            </a:extLst>
          </p:cNvPr>
          <p:cNvSpPr>
            <a:spLocks noGrp="1"/>
          </p:cNvSpPr>
          <p:nvPr>
            <p:ph type="dt" sz="half" idx="10"/>
          </p:nvPr>
        </p:nvSpPr>
        <p:spPr>
          <a:xfrm>
            <a:off x="5401814" y="6356351"/>
            <a:ext cx="1596116" cy="365125"/>
          </a:xfrm>
        </p:spPr>
        <p:txBody>
          <a:bodyPr/>
          <a:lstStyle/>
          <a:p>
            <a:fld id="{A1B086EF-1F45-4ECD-8D5C-3F0C3828F6FB}" type="datetimeFigureOut">
              <a:rPr lang="en-US" smtClean="0"/>
              <a:t>3/22/2024</a:t>
            </a:fld>
            <a:endParaRPr lang="en-US"/>
          </a:p>
        </p:txBody>
      </p:sp>
      <p:sp>
        <p:nvSpPr>
          <p:cNvPr id="31" name="Footer Placeholder 4">
            <a:extLst>
              <a:ext uri="{FF2B5EF4-FFF2-40B4-BE49-F238E27FC236}">
                <a16:creationId xmlns:a16="http://schemas.microsoft.com/office/drawing/2014/main" id="{F5ABE93D-47C7-4C5D-9CBC-D68A4B8C5E0A}"/>
              </a:ext>
            </a:extLst>
          </p:cNvPr>
          <p:cNvSpPr>
            <a:spLocks noGrp="1"/>
          </p:cNvSpPr>
          <p:nvPr>
            <p:ph type="ftr" sz="quarter" idx="11"/>
          </p:nvPr>
        </p:nvSpPr>
        <p:spPr>
          <a:xfrm>
            <a:off x="7185974" y="6356351"/>
            <a:ext cx="2815927" cy="365125"/>
          </a:xfrm>
        </p:spPr>
        <p:txBody>
          <a:bodyPr/>
          <a:lstStyle/>
          <a:p>
            <a:endParaRPr lang="en-US"/>
          </a:p>
        </p:txBody>
      </p:sp>
      <p:sp>
        <p:nvSpPr>
          <p:cNvPr id="32" name="Slide Number Placeholder 5">
            <a:extLst>
              <a:ext uri="{FF2B5EF4-FFF2-40B4-BE49-F238E27FC236}">
                <a16:creationId xmlns:a16="http://schemas.microsoft.com/office/drawing/2014/main" id="{58BE1DA5-7A31-4970-8B1A-A57B63F7BC7D}"/>
              </a:ext>
            </a:extLst>
          </p:cNvPr>
          <p:cNvSpPr>
            <a:spLocks noGrp="1"/>
          </p:cNvSpPr>
          <p:nvPr>
            <p:ph type="sldNum" sz="quarter" idx="12"/>
          </p:nvPr>
        </p:nvSpPr>
        <p:spPr>
          <a:xfrm>
            <a:off x="10189945" y="6356351"/>
            <a:ext cx="1163855" cy="365125"/>
          </a:xfrm>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1546468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8C1166-E656-7B47-8DB3-FBA7924ED2AB}"/>
              </a:ext>
            </a:extLst>
          </p:cNvPr>
          <p:cNvGrpSpPr/>
          <p:nvPr userDrawn="1"/>
        </p:nvGrpSpPr>
        <p:grpSpPr>
          <a:xfrm>
            <a:off x="7798056" y="-28875"/>
            <a:ext cx="4419611" cy="3865878"/>
            <a:chOff x="25120599" y="15900399"/>
            <a:chExt cx="3314708" cy="3865878"/>
          </a:xfrm>
        </p:grpSpPr>
        <p:sp>
          <p:nvSpPr>
            <p:cNvPr id="11" name="Shape">
              <a:extLst>
                <a:ext uri="{FF2B5EF4-FFF2-40B4-BE49-F238E27FC236}">
                  <a16:creationId xmlns:a16="http://schemas.microsoft.com/office/drawing/2014/main" id="{35AF23CF-A88A-3048-92B3-2F0E807718BB}"/>
                </a:ext>
              </a:extLst>
            </p:cNvPr>
            <p:cNvSpPr/>
            <p:nvPr/>
          </p:nvSpPr>
          <p:spPr>
            <a:xfrm>
              <a:off x="25120600" y="15925799"/>
              <a:ext cx="3291841" cy="24853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033" y="9514"/>
                  </a:lnTo>
                  <a:lnTo>
                    <a:pt x="13358" y="7572"/>
                  </a:lnTo>
                  <a:lnTo>
                    <a:pt x="21600" y="21600"/>
                  </a:lnTo>
                  <a:lnTo>
                    <a:pt x="2160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0800000" scaled="0"/>
              <a:tileRect/>
            </a:gradFill>
            <a:ln w="12700">
              <a:miter lim="400000"/>
            </a:ln>
          </p:spPr>
          <p:txBody>
            <a:bodyPr lIns="38100" tIns="38100" rIns="38100" bIns="38100" anchor="ctr"/>
            <a:lstStyle/>
            <a:p>
              <a:pPr>
                <a:defRPr sz="3000">
                  <a:solidFill>
                    <a:srgbClr val="FFFFFF"/>
                  </a:solidFill>
                </a:defRPr>
              </a:pPr>
              <a:endParaRPr sz="3000"/>
            </a:p>
          </p:txBody>
        </p:sp>
        <p:sp>
          <p:nvSpPr>
            <p:cNvPr id="12" name="Shape">
              <a:extLst>
                <a:ext uri="{FF2B5EF4-FFF2-40B4-BE49-F238E27FC236}">
                  <a16:creationId xmlns:a16="http://schemas.microsoft.com/office/drawing/2014/main" id="{520526C1-FB94-C841-B815-8057B47F580C}"/>
                </a:ext>
              </a:extLst>
            </p:cNvPr>
            <p:cNvSpPr/>
            <p:nvPr/>
          </p:nvSpPr>
          <p:spPr>
            <a:xfrm>
              <a:off x="25120599" y="15900399"/>
              <a:ext cx="3314708" cy="3865878"/>
            </a:xfrm>
            <a:custGeom>
              <a:avLst/>
              <a:gdLst/>
              <a:ahLst/>
              <a:cxnLst>
                <a:cxn ang="0">
                  <a:pos x="wd2" y="hd2"/>
                </a:cxn>
                <a:cxn ang="5400000">
                  <a:pos x="wd2" y="hd2"/>
                </a:cxn>
                <a:cxn ang="10800000">
                  <a:pos x="wd2" y="hd2"/>
                </a:cxn>
                <a:cxn ang="16200000">
                  <a:pos x="wd2" y="hd2"/>
                </a:cxn>
              </a:cxnLst>
              <a:rect l="0" t="0" r="r" b="b"/>
              <a:pathLst>
                <a:path w="21600" h="21600" extrusionOk="0">
                  <a:moveTo>
                    <a:pt x="12430" y="11304"/>
                  </a:moveTo>
                  <a:lnTo>
                    <a:pt x="21600" y="14064"/>
                  </a:lnTo>
                  <a:lnTo>
                    <a:pt x="13498" y="5145"/>
                  </a:lnTo>
                  <a:cubicBezTo>
                    <a:pt x="13531" y="5102"/>
                    <a:pt x="13548" y="5045"/>
                    <a:pt x="13556" y="4988"/>
                  </a:cubicBezTo>
                  <a:lnTo>
                    <a:pt x="21484" y="4329"/>
                  </a:lnTo>
                  <a:lnTo>
                    <a:pt x="21476" y="4258"/>
                  </a:lnTo>
                  <a:lnTo>
                    <a:pt x="13548" y="4917"/>
                  </a:lnTo>
                  <a:cubicBezTo>
                    <a:pt x="13531" y="4839"/>
                    <a:pt x="13481" y="4768"/>
                    <a:pt x="13415" y="4726"/>
                  </a:cubicBezTo>
                  <a:lnTo>
                    <a:pt x="14905" y="43"/>
                  </a:lnTo>
                  <a:lnTo>
                    <a:pt x="14822" y="21"/>
                  </a:lnTo>
                  <a:lnTo>
                    <a:pt x="13332" y="4683"/>
                  </a:lnTo>
                  <a:cubicBezTo>
                    <a:pt x="13283" y="4662"/>
                    <a:pt x="13225" y="4648"/>
                    <a:pt x="13159" y="4648"/>
                  </a:cubicBezTo>
                  <a:cubicBezTo>
                    <a:pt x="13059" y="4648"/>
                    <a:pt x="12968" y="4683"/>
                    <a:pt x="12902" y="4733"/>
                  </a:cubicBezTo>
                  <a:lnTo>
                    <a:pt x="3964" y="0"/>
                  </a:lnTo>
                  <a:lnTo>
                    <a:pt x="3923" y="64"/>
                  </a:lnTo>
                  <a:lnTo>
                    <a:pt x="12852" y="4790"/>
                  </a:lnTo>
                  <a:cubicBezTo>
                    <a:pt x="12811" y="4847"/>
                    <a:pt x="12786" y="4910"/>
                    <a:pt x="12786" y="4981"/>
                  </a:cubicBezTo>
                  <a:cubicBezTo>
                    <a:pt x="12786" y="4996"/>
                    <a:pt x="12786" y="5017"/>
                    <a:pt x="12794" y="5031"/>
                  </a:cubicBezTo>
                  <a:lnTo>
                    <a:pt x="6290" y="6145"/>
                  </a:lnTo>
                  <a:cubicBezTo>
                    <a:pt x="6223" y="6046"/>
                    <a:pt x="6099" y="5982"/>
                    <a:pt x="5959" y="5982"/>
                  </a:cubicBezTo>
                  <a:cubicBezTo>
                    <a:pt x="5917" y="5982"/>
                    <a:pt x="5884" y="5989"/>
                    <a:pt x="5843" y="5996"/>
                  </a:cubicBezTo>
                  <a:lnTo>
                    <a:pt x="66" y="85"/>
                  </a:lnTo>
                  <a:lnTo>
                    <a:pt x="0" y="128"/>
                  </a:lnTo>
                  <a:lnTo>
                    <a:pt x="5760" y="6024"/>
                  </a:lnTo>
                  <a:cubicBezTo>
                    <a:pt x="5644" y="6081"/>
                    <a:pt x="5570" y="6188"/>
                    <a:pt x="5570" y="6308"/>
                  </a:cubicBezTo>
                  <a:cubicBezTo>
                    <a:pt x="5570" y="6493"/>
                    <a:pt x="5743" y="6635"/>
                    <a:pt x="5950" y="6635"/>
                  </a:cubicBezTo>
                  <a:cubicBezTo>
                    <a:pt x="6157" y="6635"/>
                    <a:pt x="6331" y="6486"/>
                    <a:pt x="6331" y="6308"/>
                  </a:cubicBezTo>
                  <a:cubicBezTo>
                    <a:pt x="6331" y="6273"/>
                    <a:pt x="6323" y="6244"/>
                    <a:pt x="6314" y="6209"/>
                  </a:cubicBezTo>
                  <a:lnTo>
                    <a:pt x="12811" y="5095"/>
                  </a:lnTo>
                  <a:cubicBezTo>
                    <a:pt x="12869" y="5215"/>
                    <a:pt x="13001" y="5308"/>
                    <a:pt x="13167" y="5308"/>
                  </a:cubicBezTo>
                  <a:cubicBezTo>
                    <a:pt x="13175" y="5308"/>
                    <a:pt x="13175" y="5308"/>
                    <a:pt x="13183" y="5308"/>
                  </a:cubicBezTo>
                  <a:lnTo>
                    <a:pt x="12099" y="10835"/>
                  </a:lnTo>
                  <a:cubicBezTo>
                    <a:pt x="12091" y="10835"/>
                    <a:pt x="12083" y="10835"/>
                    <a:pt x="12074" y="10835"/>
                  </a:cubicBezTo>
                  <a:cubicBezTo>
                    <a:pt x="11859" y="10835"/>
                    <a:pt x="11694" y="10984"/>
                    <a:pt x="11694" y="11162"/>
                  </a:cubicBezTo>
                  <a:cubicBezTo>
                    <a:pt x="11694" y="11339"/>
                    <a:pt x="11868" y="11488"/>
                    <a:pt x="12074" y="11488"/>
                  </a:cubicBezTo>
                  <a:cubicBezTo>
                    <a:pt x="12149" y="11488"/>
                    <a:pt x="12215" y="11467"/>
                    <a:pt x="12273" y="11439"/>
                  </a:cubicBezTo>
                  <a:lnTo>
                    <a:pt x="21443" y="21600"/>
                  </a:lnTo>
                  <a:lnTo>
                    <a:pt x="21509" y="21557"/>
                  </a:lnTo>
                  <a:lnTo>
                    <a:pt x="12356" y="11396"/>
                  </a:lnTo>
                  <a:cubicBezTo>
                    <a:pt x="12389" y="11375"/>
                    <a:pt x="12414" y="11339"/>
                    <a:pt x="12430" y="11304"/>
                  </a:cubicBezTo>
                  <a:close/>
                  <a:moveTo>
                    <a:pt x="13283" y="5294"/>
                  </a:moveTo>
                  <a:cubicBezTo>
                    <a:pt x="13349" y="5279"/>
                    <a:pt x="13407" y="5244"/>
                    <a:pt x="13457" y="5208"/>
                  </a:cubicBezTo>
                  <a:lnTo>
                    <a:pt x="21368" y="13922"/>
                  </a:lnTo>
                  <a:lnTo>
                    <a:pt x="12463" y="11240"/>
                  </a:lnTo>
                  <a:cubicBezTo>
                    <a:pt x="12472" y="11219"/>
                    <a:pt x="12472" y="11190"/>
                    <a:pt x="12472" y="11162"/>
                  </a:cubicBezTo>
                  <a:cubicBezTo>
                    <a:pt x="12472" y="11013"/>
                    <a:pt x="12356" y="10885"/>
                    <a:pt x="12190" y="10850"/>
                  </a:cubicBezTo>
                  <a:lnTo>
                    <a:pt x="13283" y="5294"/>
                  </a:lnTo>
                  <a:close/>
                </a:path>
              </a:pathLst>
            </a:custGeom>
            <a:solidFill>
              <a:schemeClr val="bg1"/>
            </a:solidFill>
            <a:ln w="12700">
              <a:miter lim="400000"/>
            </a:ln>
          </p:spPr>
          <p:txBody>
            <a:bodyPr lIns="38100" tIns="38100" rIns="38100" bIns="38100" anchor="ctr"/>
            <a:lstStyle/>
            <a:p>
              <a:pPr>
                <a:defRPr sz="3000">
                  <a:solidFill>
                    <a:srgbClr val="FFFFFF"/>
                  </a:solidFill>
                </a:defRPr>
              </a:pPr>
              <a:endParaRPr sz="3000"/>
            </a:p>
          </p:txBody>
        </p:sp>
      </p:grpSp>
      <p:sp>
        <p:nvSpPr>
          <p:cNvPr id="28" name="Title 1">
            <a:extLst>
              <a:ext uri="{FF2B5EF4-FFF2-40B4-BE49-F238E27FC236}">
                <a16:creationId xmlns:a16="http://schemas.microsoft.com/office/drawing/2014/main" id="{C89E6CC6-39BF-46E2-B1D0-7967F6F97C8D}"/>
              </a:ext>
            </a:extLst>
          </p:cNvPr>
          <p:cNvSpPr>
            <a:spLocks noGrp="1"/>
          </p:cNvSpPr>
          <p:nvPr>
            <p:ph type="title"/>
          </p:nvPr>
        </p:nvSpPr>
        <p:spPr>
          <a:xfrm>
            <a:off x="838201" y="365126"/>
            <a:ext cx="7503695" cy="1325563"/>
          </a:xfrm>
        </p:spPr>
        <p:txBody>
          <a:bodyPr/>
          <a:lstStyle/>
          <a:p>
            <a:r>
              <a:rPr lang="en-US"/>
              <a:t>Click to edit Master title style</a:t>
            </a:r>
            <a:endParaRPr lang="en-US" dirty="0"/>
          </a:p>
        </p:txBody>
      </p:sp>
      <p:sp>
        <p:nvSpPr>
          <p:cNvPr id="29" name="Content Placeholder 2">
            <a:extLst>
              <a:ext uri="{FF2B5EF4-FFF2-40B4-BE49-F238E27FC236}">
                <a16:creationId xmlns:a16="http://schemas.microsoft.com/office/drawing/2014/main" id="{EB79CB35-9B92-4624-B48F-C0CF7A2C5F8B}"/>
              </a:ext>
            </a:extLst>
          </p:cNvPr>
          <p:cNvSpPr>
            <a:spLocks noGrp="1"/>
          </p:cNvSpPr>
          <p:nvPr>
            <p:ph idx="1"/>
          </p:nvPr>
        </p:nvSpPr>
        <p:spPr>
          <a:xfrm>
            <a:off x="838201" y="1825625"/>
            <a:ext cx="927474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Date Placeholder 3">
            <a:extLst>
              <a:ext uri="{FF2B5EF4-FFF2-40B4-BE49-F238E27FC236}">
                <a16:creationId xmlns:a16="http://schemas.microsoft.com/office/drawing/2014/main" id="{6C1CE33F-5189-414B-9B26-A58EC61B34D2}"/>
              </a:ext>
            </a:extLst>
          </p:cNvPr>
          <p:cNvSpPr>
            <a:spLocks noGrp="1"/>
          </p:cNvSpPr>
          <p:nvPr>
            <p:ph type="dt" sz="half" idx="10"/>
          </p:nvPr>
        </p:nvSpPr>
        <p:spPr>
          <a:xfrm>
            <a:off x="838200" y="6356351"/>
            <a:ext cx="2743200" cy="365125"/>
          </a:xfrm>
        </p:spPr>
        <p:txBody>
          <a:bodyPr/>
          <a:lstStyle/>
          <a:p>
            <a:fld id="{A1B086EF-1F45-4ECD-8D5C-3F0C3828F6FB}" type="datetimeFigureOut">
              <a:rPr lang="en-US" smtClean="0"/>
              <a:t>3/22/2024</a:t>
            </a:fld>
            <a:endParaRPr lang="en-US"/>
          </a:p>
        </p:txBody>
      </p:sp>
      <p:sp>
        <p:nvSpPr>
          <p:cNvPr id="31" name="Footer Placeholder 4">
            <a:extLst>
              <a:ext uri="{FF2B5EF4-FFF2-40B4-BE49-F238E27FC236}">
                <a16:creationId xmlns:a16="http://schemas.microsoft.com/office/drawing/2014/main" id="{9E161DA4-AA69-44DA-AD82-6A3B9288D56D}"/>
              </a:ext>
            </a:extLst>
          </p:cNvPr>
          <p:cNvSpPr>
            <a:spLocks noGrp="1"/>
          </p:cNvSpPr>
          <p:nvPr>
            <p:ph type="ftr" sz="quarter" idx="11"/>
          </p:nvPr>
        </p:nvSpPr>
        <p:spPr>
          <a:xfrm>
            <a:off x="4038600" y="6356351"/>
            <a:ext cx="4114800" cy="365125"/>
          </a:xfrm>
        </p:spPr>
        <p:txBody>
          <a:bodyPr/>
          <a:lstStyle/>
          <a:p>
            <a:endParaRPr lang="en-US"/>
          </a:p>
        </p:txBody>
      </p:sp>
      <p:sp>
        <p:nvSpPr>
          <p:cNvPr id="32" name="Slide Number Placeholder 5">
            <a:extLst>
              <a:ext uri="{FF2B5EF4-FFF2-40B4-BE49-F238E27FC236}">
                <a16:creationId xmlns:a16="http://schemas.microsoft.com/office/drawing/2014/main" id="{C1571870-B8E8-4979-BDF5-9E965C35F03B}"/>
              </a:ext>
            </a:extLst>
          </p:cNvPr>
          <p:cNvSpPr>
            <a:spLocks noGrp="1"/>
          </p:cNvSpPr>
          <p:nvPr>
            <p:ph type="sldNum" sz="quarter" idx="12"/>
          </p:nvPr>
        </p:nvSpPr>
        <p:spPr>
          <a:xfrm>
            <a:off x="8610600" y="6356351"/>
            <a:ext cx="2743200" cy="365125"/>
          </a:xfrm>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25539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819A61BB-348A-47CA-8A9D-B4F4A395BD59}" type="slidenum">
              <a:rPr lang="en-US" sz="1200" smtClean="0"/>
              <a:pPr algn="l" fontAlgn="auto">
                <a:spcBef>
                  <a:spcPts val="0"/>
                </a:spcBef>
                <a:spcAft>
                  <a:spcPts val="0"/>
                </a:spcAft>
                <a:defRPr/>
              </a:pPr>
              <a:t>‹#›</a:t>
            </a:fld>
            <a:endParaRPr lang="en-US" sz="1200" dirty="0"/>
          </a:p>
        </p:txBody>
      </p:sp>
      <p:sp>
        <p:nvSpPr>
          <p:cNvPr id="8" name="TextBox 7"/>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363893" y="-99392"/>
            <a:ext cx="10972800" cy="1143000"/>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5" name="Content Placeholder 2"/>
          <p:cNvSpPr>
            <a:spLocks noGrp="1"/>
          </p:cNvSpPr>
          <p:nvPr>
            <p:ph idx="1"/>
          </p:nvPr>
        </p:nvSpPr>
        <p:spPr>
          <a:xfrm>
            <a:off x="609600" y="1268763"/>
            <a:ext cx="10972800" cy="45259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205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363133" y="-100013"/>
            <a:ext cx="10972800" cy="1143001"/>
          </a:xfrm>
          <a:prstGeom prst="rect">
            <a:avLst/>
          </a:prstGeom>
        </p:spPr>
        <p:txBody>
          <a:bodyPr anchor="ctr">
            <a:normAutofit/>
          </a:bodyPr>
          <a:lst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defRPr/>
            </a:pPr>
            <a:r>
              <a:rPr lang="en-US" sz="3200"/>
              <a:t>Click to edit Master title style</a:t>
            </a:r>
            <a:endParaRPr lang="en-US" sz="3200" dirty="0"/>
          </a:p>
        </p:txBody>
      </p:sp>
      <p:cxnSp>
        <p:nvCxnSpPr>
          <p:cNvPr id="5" name="Straight Connector 4"/>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EE32A79E-8524-4A14-A731-DCBAC1A4B3A9}" type="slidenum">
              <a:rPr lang="en-US" sz="1200" smtClean="0"/>
              <a:pPr algn="l" fontAlgn="auto">
                <a:spcBef>
                  <a:spcPts val="0"/>
                </a:spcBef>
                <a:spcAft>
                  <a:spcPts val="0"/>
                </a:spcAft>
                <a:defRPr/>
              </a:pPr>
              <a:t>‹#›</a:t>
            </a:fld>
            <a:endParaRPr lang="en-US" sz="1200" dirty="0"/>
          </a:p>
        </p:txBody>
      </p:sp>
      <p:sp>
        <p:nvSpPr>
          <p:cNvPr id="8" name="TextBox 7"/>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2"/>
          <p:cNvSpPr>
            <a:spLocks noGrp="1"/>
          </p:cNvSpPr>
          <p:nvPr>
            <p:ph type="body" idx="1"/>
          </p:nvPr>
        </p:nvSpPr>
        <p:spPr>
          <a:xfrm>
            <a:off x="1103445" y="3140969"/>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4938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696A6328-6FF8-4180-9235-FEE7E625AE8B}" type="slidenum">
              <a:rPr lang="en-US" sz="1200" smtClean="0"/>
              <a:pPr algn="l" fontAlgn="auto">
                <a:spcBef>
                  <a:spcPts val="0"/>
                </a:spcBef>
                <a:spcAft>
                  <a:spcPts val="0"/>
                </a:spcAft>
                <a:defRPr/>
              </a:pPr>
              <a:t>‹#›</a:t>
            </a:fld>
            <a:endParaRPr lang="en-US" sz="1200" dirty="0"/>
          </a:p>
        </p:txBody>
      </p:sp>
      <p:sp>
        <p:nvSpPr>
          <p:cNvPr id="9" name="TextBox 8"/>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1363893" y="-99392"/>
            <a:ext cx="10972800" cy="1143000"/>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903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456CA03E-8CA9-4C61-AF28-E781D93F3D87}" type="slidenum">
              <a:rPr lang="en-US" sz="1200" smtClean="0"/>
              <a:pPr algn="l" fontAlgn="auto">
                <a:spcBef>
                  <a:spcPts val="0"/>
                </a:spcBef>
                <a:spcAft>
                  <a:spcPts val="0"/>
                </a:spcAft>
                <a:defRPr/>
              </a:pPr>
              <a:t>‹#›</a:t>
            </a:fld>
            <a:endParaRPr lang="en-US" sz="1200" dirty="0"/>
          </a:p>
        </p:txBody>
      </p:sp>
      <p:sp>
        <p:nvSpPr>
          <p:cNvPr id="11" name="TextBox 10"/>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8"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0"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1363893" y="-99392"/>
            <a:ext cx="10972800" cy="1143000"/>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9436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1104F347-CD09-40B1-B982-1A05807D7409}" type="slidenum">
              <a:rPr lang="en-US" sz="1200" smtClean="0"/>
              <a:pPr algn="l" fontAlgn="auto">
                <a:spcBef>
                  <a:spcPts val="0"/>
                </a:spcBef>
                <a:spcAft>
                  <a:spcPts val="0"/>
                </a:spcAft>
                <a:defRPr/>
              </a:pPr>
              <a:t>‹#›</a:t>
            </a:fld>
            <a:endParaRPr lang="en-US" sz="1200" dirty="0"/>
          </a:p>
        </p:txBody>
      </p:sp>
      <p:sp>
        <p:nvSpPr>
          <p:cNvPr id="7" name="TextBox 6"/>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1363893" y="-99392"/>
            <a:ext cx="10972800" cy="1143000"/>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7799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14C0BDCC-809D-48DD-BDD4-F00D19388DFA}" type="slidenum">
              <a:rPr lang="en-US" sz="1200" smtClean="0"/>
              <a:pPr algn="l" fontAlgn="auto">
                <a:spcBef>
                  <a:spcPts val="0"/>
                </a:spcBef>
                <a:spcAft>
                  <a:spcPts val="0"/>
                </a:spcAft>
                <a:defRPr/>
              </a:pPr>
              <a:t>‹#›</a:t>
            </a:fld>
            <a:endParaRPr lang="en-US" sz="1200" dirty="0"/>
          </a:p>
        </p:txBody>
      </p:sp>
      <p:sp>
        <p:nvSpPr>
          <p:cNvPr id="7" name="TextBox 6"/>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1363893" y="-99392"/>
            <a:ext cx="10972800" cy="1143000"/>
          </a:xfrm>
        </p:spPr>
        <p:txBody>
          <a:bodyPr>
            <a:normAutofit/>
          </a:bodyPr>
          <a:lstStyle>
            <a:lvl1pPr algn="l">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7728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E653E7D2-F464-49D7-9173-EAB8B788245A}" type="slidenum">
              <a:rPr lang="en-US" sz="1200" smtClean="0"/>
              <a:pPr algn="l" fontAlgn="auto">
                <a:spcBef>
                  <a:spcPts val="0"/>
                </a:spcBef>
                <a:spcAft>
                  <a:spcPts val="0"/>
                </a:spcAft>
                <a:defRPr/>
              </a:pPr>
              <a:t>‹#›</a:t>
            </a:fld>
            <a:endParaRPr lang="en-US" sz="1200" dirty="0"/>
          </a:p>
        </p:txBody>
      </p:sp>
      <p:sp>
        <p:nvSpPr>
          <p:cNvPr id="9" name="TextBox 8"/>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09602"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6" name="Content Placeholder 2"/>
          <p:cNvSpPr>
            <a:spLocks noGrp="1"/>
          </p:cNvSpPr>
          <p:nvPr>
            <p:ph idx="1"/>
          </p:nvPr>
        </p:nvSpPr>
        <p:spPr>
          <a:xfrm>
            <a:off x="4766733" y="273053"/>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p:cNvSpPr>
            <a:spLocks noGrp="1"/>
          </p:cNvSpPr>
          <p:nvPr>
            <p:ph type="body" sz="half" idx="2"/>
          </p:nvPr>
        </p:nvSpPr>
        <p:spPr>
          <a:xfrm>
            <a:off x="609602" y="1435103"/>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49104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3" y="6376988"/>
            <a:ext cx="12192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rot="5400000">
            <a:off x="976314" y="500063"/>
            <a:ext cx="71437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3" y="115888"/>
            <a:ext cx="1162049"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5"/>
          <p:cNvSpPr txBox="1">
            <a:spLocks/>
          </p:cNvSpPr>
          <p:nvPr/>
        </p:nvSpPr>
        <p:spPr>
          <a:xfrm>
            <a:off x="285751" y="6381753"/>
            <a:ext cx="28448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fld id="{B5EEDFF6-B412-4223-B9C6-7297EE1530A7}" type="slidenum">
              <a:rPr lang="en-US" sz="1200" smtClean="0"/>
              <a:pPr algn="l" fontAlgn="auto">
                <a:spcBef>
                  <a:spcPts val="0"/>
                </a:spcBef>
                <a:spcAft>
                  <a:spcPts val="0"/>
                </a:spcAft>
                <a:defRPr/>
              </a:pPr>
              <a:t>‹#›</a:t>
            </a:fld>
            <a:endParaRPr lang="en-US" sz="1200" dirty="0"/>
          </a:p>
        </p:txBody>
      </p:sp>
      <p:sp>
        <p:nvSpPr>
          <p:cNvPr id="9" name="TextBox 8"/>
          <p:cNvSpPr txBox="1"/>
          <p:nvPr/>
        </p:nvSpPr>
        <p:spPr>
          <a:xfrm>
            <a:off x="8763000" y="6400803"/>
            <a:ext cx="2249334" cy="415755"/>
          </a:xfrm>
          <a:prstGeom prst="rect">
            <a:avLst/>
          </a:prstGeom>
          <a:noFill/>
        </p:spPr>
        <p:txBody>
          <a:bodyPr wrap="none">
            <a:spAutoFit/>
          </a:bodyPr>
          <a:lstStyle/>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Direktorat Jenderal Bea dan Cukai</a:t>
            </a:r>
          </a:p>
          <a:p>
            <a:pPr fontAlgn="auto">
              <a:spcBef>
                <a:spcPts val="0"/>
              </a:spcBef>
              <a:spcAft>
                <a:spcPts val="0"/>
              </a:spcAft>
              <a:defRPr/>
            </a:pPr>
            <a:r>
              <a:rPr lang="id-ID" sz="1051" dirty="0">
                <a:solidFill>
                  <a:schemeClr val="bg1"/>
                </a:solidFill>
                <a:latin typeface="Arial" panose="020B0604020202020204" pitchFamily="34" charset="0"/>
                <a:cs typeface="Arial" panose="020B0604020202020204" pitchFamily="34" charset="0"/>
              </a:rPr>
              <a:t>Kementerian Keuangan RI</a:t>
            </a:r>
          </a:p>
        </p:txBody>
      </p:sp>
      <p:pic>
        <p:nvPicPr>
          <p:cNvPr id="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3" y="6300788"/>
            <a:ext cx="12192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488020" y="836613"/>
            <a:ext cx="10560049"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6"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17"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64401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7A26193A-885D-42FF-AFF5-4EC56531E154}" type="datetimeFigureOut">
              <a:rPr lang="id-ID" smtClean="0"/>
              <a:pPr/>
              <a:t>22/03/2024</a:t>
            </a:fld>
            <a:endParaRPr lang="id-ID"/>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id-ID"/>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CBA46856-284E-4240-A6C4-E2357E1868E7}" type="slidenum">
              <a:rPr lang="id-ID" smtClean="0"/>
              <a:pPr/>
              <a:t>‹#›</a:t>
            </a:fld>
            <a:endParaRPr lang="id-ID"/>
          </a:p>
        </p:txBody>
      </p:sp>
    </p:spTree>
    <p:extLst>
      <p:ext uri="{BB962C8B-B14F-4D97-AF65-F5344CB8AC3E}">
        <p14:creationId xmlns:p14="http://schemas.microsoft.com/office/powerpoint/2010/main" val="23433417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2587649" y="2062434"/>
            <a:ext cx="8762770" cy="81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eaLnBrk="1" fontAlgn="auto" hangingPunct="1">
              <a:spcBef>
                <a:spcPts val="0"/>
              </a:spcBef>
              <a:spcAft>
                <a:spcPts val="0"/>
              </a:spcAft>
              <a:defRPr/>
            </a:pPr>
            <a:r>
              <a:rPr lang="en-AU" altLang="id-ID" sz="4000" b="1" i="1" dirty="0">
                <a:solidFill>
                  <a:srgbClr val="002060"/>
                </a:solidFill>
                <a:latin typeface="Calibri" panose="020F0502020204030204" pitchFamily="34" charset="0"/>
              </a:rPr>
              <a:t>Upaya </a:t>
            </a:r>
            <a:r>
              <a:rPr lang="en-AU" altLang="id-ID" sz="4000" b="1" i="1" dirty="0" err="1">
                <a:solidFill>
                  <a:srgbClr val="002060"/>
                </a:solidFill>
                <a:latin typeface="Calibri" panose="020F0502020204030204" pitchFamily="34" charset="0"/>
              </a:rPr>
              <a:t>Paksa</a:t>
            </a:r>
            <a:r>
              <a:rPr lang="en-AU" altLang="id-ID" sz="4000" b="1" i="1" dirty="0">
                <a:solidFill>
                  <a:srgbClr val="002060"/>
                </a:solidFill>
                <a:latin typeface="Calibri" panose="020F0502020204030204" pitchFamily="34" charset="0"/>
              </a:rPr>
              <a:t> </a:t>
            </a:r>
            <a:r>
              <a:rPr lang="en-AU" altLang="id-ID" sz="4000" b="1" i="1" dirty="0" err="1">
                <a:solidFill>
                  <a:srgbClr val="002060"/>
                </a:solidFill>
                <a:latin typeface="Calibri" panose="020F0502020204030204" pitchFamily="34" charset="0"/>
              </a:rPr>
              <a:t>dalamPenegakan</a:t>
            </a:r>
            <a:r>
              <a:rPr lang="en-AU" altLang="id-ID" sz="4000" b="1" i="1" dirty="0">
                <a:solidFill>
                  <a:srgbClr val="002060"/>
                </a:solidFill>
                <a:latin typeface="Calibri" panose="020F0502020204030204" pitchFamily="34" charset="0"/>
              </a:rPr>
              <a:t> Hukum </a:t>
            </a:r>
            <a:r>
              <a:rPr lang="en-AU" altLang="id-ID" sz="4000" b="1" i="1" dirty="0" err="1">
                <a:solidFill>
                  <a:srgbClr val="002060"/>
                </a:solidFill>
                <a:latin typeface="Calibri" panose="020F0502020204030204" pitchFamily="34" charset="0"/>
              </a:rPr>
              <a:t>Kepabeanan</a:t>
            </a:r>
            <a:r>
              <a:rPr lang="en-AU" altLang="id-ID" sz="4000" b="1" i="1" dirty="0">
                <a:solidFill>
                  <a:srgbClr val="002060"/>
                </a:solidFill>
                <a:latin typeface="Calibri" panose="020F0502020204030204" pitchFamily="34" charset="0"/>
              </a:rPr>
              <a:t> dan  </a:t>
            </a:r>
            <a:r>
              <a:rPr lang="en-AU" altLang="id-ID" sz="4000" b="1" i="1" dirty="0" err="1">
                <a:solidFill>
                  <a:srgbClr val="002060"/>
                </a:solidFill>
                <a:latin typeface="Calibri" panose="020F0502020204030204" pitchFamily="34" charset="0"/>
              </a:rPr>
              <a:t>Cukai</a:t>
            </a:r>
            <a:endParaRPr kumimoji="0" lang="en-US" altLang="id-ID"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4" name="Picture 5" descr="F:\WORKSHOP MINDIK\Workshop_Mindik\Logo PPNS.jpg"/>
          <p:cNvPicPr>
            <a:picLocks noChangeAspect="1" noChangeArrowheads="1"/>
          </p:cNvPicPr>
          <p:nvPr/>
        </p:nvPicPr>
        <p:blipFill>
          <a:blip r:embed="rId2"/>
          <a:srcRect/>
          <a:stretch>
            <a:fillRect/>
          </a:stretch>
        </p:blipFill>
        <p:spPr bwMode="auto">
          <a:xfrm>
            <a:off x="592158" y="1656624"/>
            <a:ext cx="2264227" cy="2217057"/>
          </a:xfrm>
          <a:prstGeom prst="rect">
            <a:avLst/>
          </a:prstGeom>
          <a:noFill/>
          <a:ln w="9525">
            <a:noFill/>
            <a:miter lim="800000"/>
            <a:headEnd/>
            <a:tailEnd/>
          </a:ln>
        </p:spPr>
      </p:pic>
      <p:sp>
        <p:nvSpPr>
          <p:cNvPr id="3" name="TextBox 2"/>
          <p:cNvSpPr txBox="1"/>
          <p:nvPr/>
        </p:nvSpPr>
        <p:spPr>
          <a:xfrm>
            <a:off x="4883353" y="5521790"/>
            <a:ext cx="39038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D" sz="1800" b="1" i="0" u="none" strike="noStrike" kern="1200" cap="none" spc="0" normalizeH="0" baseline="0" noProof="0" dirty="0">
                <a:ln>
                  <a:noFill/>
                </a:ln>
                <a:solidFill>
                  <a:prstClr val="black"/>
                </a:solidFill>
                <a:effectLst/>
                <a:uLnTx/>
                <a:uFillTx/>
                <a:latin typeface="Calibri"/>
                <a:ea typeface="+mn-ea"/>
                <a:cs typeface="+mn-cs"/>
              </a:rPr>
              <a:t>Denpasar, 26 </a:t>
            </a:r>
            <a:r>
              <a:rPr kumimoji="0" lang="en-ID" sz="1800" b="1" i="0" u="none" strike="noStrike" kern="1200" cap="none" spc="0" normalizeH="0" baseline="0" noProof="0" dirty="0" err="1">
                <a:ln>
                  <a:noFill/>
                </a:ln>
                <a:solidFill>
                  <a:prstClr val="black"/>
                </a:solidFill>
                <a:effectLst/>
                <a:uLnTx/>
                <a:uFillTx/>
                <a:latin typeface="Calibri"/>
                <a:ea typeface="+mn-ea"/>
                <a:cs typeface="+mn-cs"/>
              </a:rPr>
              <a:t>Maret</a:t>
            </a:r>
            <a:r>
              <a:rPr kumimoji="0" lang="en-ID" sz="1800" b="1" i="0" u="none" strike="noStrike" kern="1200" cap="none" spc="0" normalizeH="0" baseline="0" noProof="0" dirty="0">
                <a:ln>
                  <a:noFill/>
                </a:ln>
                <a:solidFill>
                  <a:prstClr val="black"/>
                </a:solidFill>
                <a:effectLst/>
                <a:uLnTx/>
                <a:uFillTx/>
                <a:latin typeface="Calibri"/>
                <a:ea typeface="+mn-ea"/>
                <a:cs typeface="+mn-cs"/>
              </a:rPr>
              <a:t> 2024</a:t>
            </a:r>
          </a:p>
        </p:txBody>
      </p:sp>
      <p:sp>
        <p:nvSpPr>
          <p:cNvPr id="5" name="Title 1">
            <a:extLst>
              <a:ext uri="{FF2B5EF4-FFF2-40B4-BE49-F238E27FC236}">
                <a16:creationId xmlns:a16="http://schemas.microsoft.com/office/drawing/2014/main" id="{99626202-6687-4983-9E46-572BCFBFD0D2}"/>
              </a:ext>
            </a:extLst>
          </p:cNvPr>
          <p:cNvSpPr txBox="1">
            <a:spLocks/>
          </p:cNvSpPr>
          <p:nvPr/>
        </p:nvSpPr>
        <p:spPr bwMode="auto">
          <a:xfrm>
            <a:off x="2495723" y="5538142"/>
            <a:ext cx="7200552" cy="44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id-ID"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PENINGKATAN KOMPETENSI PGAWAI</a:t>
            </a:r>
          </a:p>
        </p:txBody>
      </p:sp>
      <p:sp>
        <p:nvSpPr>
          <p:cNvPr id="6" name="Title 4">
            <a:extLst>
              <a:ext uri="{FF2B5EF4-FFF2-40B4-BE49-F238E27FC236}">
                <a16:creationId xmlns:a16="http://schemas.microsoft.com/office/drawing/2014/main" id="{3C6B1478-F0BB-4FEA-B515-25D7C61A11A7}"/>
              </a:ext>
            </a:extLst>
          </p:cNvPr>
          <p:cNvSpPr txBox="1">
            <a:spLocks/>
          </p:cNvSpPr>
          <p:nvPr/>
        </p:nvSpPr>
        <p:spPr bwMode="auto">
          <a:xfrm>
            <a:off x="2856385" y="3651652"/>
            <a:ext cx="6479229" cy="1333500"/>
          </a:xfrm>
          <a:prstGeom prst="rect">
            <a:avLst/>
          </a:prstGeom>
          <a:noFill/>
          <a:ln>
            <a:noFill/>
          </a:ln>
        </p:spPr>
        <p:txBody>
          <a:bodyPr anchor="ctr">
            <a:normAutofit lnSpcReduction="10000"/>
          </a:bodyPr>
          <a:lstStyle>
            <a:lvl1pPr algn="ctr" rtl="0" eaLnBrk="1" fontAlgn="base" hangingPunct="1">
              <a:spcBef>
                <a:spcPct val="0"/>
              </a:spcBef>
              <a:spcAft>
                <a:spcPct val="0"/>
              </a:spcAft>
              <a:defRPr sz="3575"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3575">
                <a:solidFill>
                  <a:schemeClr val="tx1"/>
                </a:solidFill>
                <a:latin typeface="Calibri" pitchFamily="34" charset="0"/>
              </a:defRPr>
            </a:lvl2pPr>
            <a:lvl3pPr algn="ctr" rtl="0" eaLnBrk="1" fontAlgn="base" hangingPunct="1">
              <a:spcBef>
                <a:spcPct val="0"/>
              </a:spcBef>
              <a:spcAft>
                <a:spcPct val="0"/>
              </a:spcAft>
              <a:defRPr sz="3575">
                <a:solidFill>
                  <a:schemeClr val="tx1"/>
                </a:solidFill>
                <a:latin typeface="Calibri" pitchFamily="34" charset="0"/>
              </a:defRPr>
            </a:lvl3pPr>
            <a:lvl4pPr algn="ctr" rtl="0" eaLnBrk="1" fontAlgn="base" hangingPunct="1">
              <a:spcBef>
                <a:spcPct val="0"/>
              </a:spcBef>
              <a:spcAft>
                <a:spcPct val="0"/>
              </a:spcAft>
              <a:defRPr sz="3575">
                <a:solidFill>
                  <a:schemeClr val="tx1"/>
                </a:solidFill>
                <a:latin typeface="Calibri" pitchFamily="34" charset="0"/>
              </a:defRPr>
            </a:lvl4pPr>
            <a:lvl5pPr algn="ctr" rtl="0" eaLnBrk="1" fontAlgn="base" hangingPunct="1">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a:lstStyle>
          <a:p>
            <a:pPr>
              <a:defRPr/>
            </a:pPr>
            <a:r>
              <a:rPr lang="en-US" sz="1600" b="1" dirty="0">
                <a:solidFill>
                  <a:schemeClr val="accent5">
                    <a:lumMod val="50000"/>
                  </a:schemeClr>
                </a:solidFill>
              </a:rPr>
              <a:t>NARA SUMBER</a:t>
            </a:r>
          </a:p>
          <a:p>
            <a:pPr>
              <a:defRPr/>
            </a:pPr>
            <a:endParaRPr lang="en-US" sz="1600" b="1" dirty="0">
              <a:solidFill>
                <a:schemeClr val="accent5">
                  <a:lumMod val="50000"/>
                </a:schemeClr>
              </a:solidFill>
            </a:endParaRPr>
          </a:p>
          <a:p>
            <a:pPr>
              <a:defRPr/>
            </a:pPr>
            <a:r>
              <a:rPr lang="en-US" sz="1800" b="1" dirty="0">
                <a:solidFill>
                  <a:schemeClr val="accent5">
                    <a:lumMod val="50000"/>
                  </a:schemeClr>
                </a:solidFill>
              </a:rPr>
              <a:t>DIMAS IKA PUTRANTO</a:t>
            </a:r>
          </a:p>
          <a:p>
            <a:pPr>
              <a:defRPr/>
            </a:pPr>
            <a:r>
              <a:rPr lang="en-US" sz="1800" b="1" dirty="0">
                <a:solidFill>
                  <a:schemeClr val="accent5">
                    <a:lumMod val="50000"/>
                  </a:schemeClr>
                </a:solidFill>
              </a:rPr>
              <a:t>KASI PENYIDIKAN DAN BARANG HASIL PENINDAKAN</a:t>
            </a:r>
          </a:p>
          <a:p>
            <a:pPr>
              <a:defRPr/>
            </a:pPr>
            <a:r>
              <a:rPr lang="en-US" sz="1800" b="1" dirty="0">
                <a:solidFill>
                  <a:schemeClr val="accent5">
                    <a:lumMod val="50000"/>
                  </a:schemeClr>
                </a:solidFill>
              </a:rPr>
              <a:t>KANWIL DJBC BALI, NTB DAN NTT</a:t>
            </a:r>
          </a:p>
        </p:txBody>
      </p:sp>
    </p:spTree>
    <p:extLst>
      <p:ext uri="{BB962C8B-B14F-4D97-AF65-F5344CB8AC3E}">
        <p14:creationId xmlns:p14="http://schemas.microsoft.com/office/powerpoint/2010/main" val="142890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895D-3A09-3159-4139-9290AF7977A9}"/>
              </a:ext>
            </a:extLst>
          </p:cNvPr>
          <p:cNvSpPr>
            <a:spLocks noGrp="1"/>
          </p:cNvSpPr>
          <p:nvPr>
            <p:ph type="title"/>
          </p:nvPr>
        </p:nvSpPr>
        <p:spPr/>
        <p:txBody>
          <a:bodyPr/>
          <a:lstStyle/>
          <a:p>
            <a:r>
              <a:rPr lang="en-US" dirty="0" err="1"/>
              <a:t>Penegakan</a:t>
            </a:r>
            <a:r>
              <a:rPr lang="en-US" dirty="0"/>
              <a:t> Hukum </a:t>
            </a:r>
            <a:r>
              <a:rPr lang="en-US" dirty="0" err="1"/>
              <a:t>Kepabeanan</a:t>
            </a:r>
            <a:r>
              <a:rPr lang="en-US" dirty="0"/>
              <a:t> dan </a:t>
            </a:r>
            <a:r>
              <a:rPr lang="en-US" dirty="0" err="1"/>
              <a:t>Cukai</a:t>
            </a:r>
            <a:endParaRPr lang="en-ID" dirty="0"/>
          </a:p>
        </p:txBody>
      </p:sp>
      <p:sp>
        <p:nvSpPr>
          <p:cNvPr id="3" name="Content Placeholder 2">
            <a:extLst>
              <a:ext uri="{FF2B5EF4-FFF2-40B4-BE49-F238E27FC236}">
                <a16:creationId xmlns:a16="http://schemas.microsoft.com/office/drawing/2014/main" id="{4ED39A8C-716B-8A5B-AA4D-BD2FA37CC5D3}"/>
              </a:ext>
            </a:extLst>
          </p:cNvPr>
          <p:cNvSpPr>
            <a:spLocks noGrp="1"/>
          </p:cNvSpPr>
          <p:nvPr>
            <p:ph idx="1"/>
          </p:nvPr>
        </p:nvSpPr>
        <p:spPr>
          <a:xfrm>
            <a:off x="609600" y="1043608"/>
            <a:ext cx="10972800" cy="4968086"/>
          </a:xfrm>
        </p:spPr>
        <p:txBody>
          <a:bodyPr/>
          <a:lstStyle/>
          <a:p>
            <a:r>
              <a:rPr lang="en-US" sz="2000" dirty="0"/>
              <a:t>Skema </a:t>
            </a:r>
            <a:r>
              <a:rPr lang="en-US" sz="2000" dirty="0" err="1"/>
              <a:t>Pengawasan</a:t>
            </a:r>
            <a:r>
              <a:rPr lang="en-US" sz="2000" dirty="0"/>
              <a:t> </a:t>
            </a:r>
            <a:r>
              <a:rPr lang="en-US" sz="2000" dirty="0" err="1"/>
              <a:t>Kepabeanan</a:t>
            </a:r>
            <a:r>
              <a:rPr lang="en-US" sz="2000" dirty="0"/>
              <a:t> dan </a:t>
            </a:r>
            <a:r>
              <a:rPr lang="en-US" sz="2000" dirty="0" err="1"/>
              <a:t>Cukai</a:t>
            </a:r>
            <a:endParaRPr lang="en-ID"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r>
              <a:rPr lang="en-US" sz="2000" dirty="0"/>
              <a:t>Skema </a:t>
            </a:r>
            <a:r>
              <a:rPr lang="en-US" sz="2000" dirty="0" err="1"/>
              <a:t>Penanganan</a:t>
            </a:r>
            <a:r>
              <a:rPr lang="en-US" sz="2000" dirty="0"/>
              <a:t> </a:t>
            </a:r>
            <a:r>
              <a:rPr lang="en-US" sz="2000" dirty="0" err="1"/>
              <a:t>Perkara</a:t>
            </a:r>
            <a:r>
              <a:rPr lang="en-US" sz="2000" dirty="0"/>
              <a:t> (</a:t>
            </a:r>
            <a:r>
              <a:rPr lang="en-US" sz="2000" dirty="0" err="1"/>
              <a:t>Penyidikan</a:t>
            </a:r>
            <a:r>
              <a:rPr lang="en-US" sz="2000" dirty="0"/>
              <a:t>) </a:t>
            </a:r>
            <a:r>
              <a:rPr lang="en-US" sz="2000" dirty="0" err="1"/>
              <a:t>Kepabeanan</a:t>
            </a:r>
            <a:r>
              <a:rPr lang="en-US" sz="2000" dirty="0"/>
              <a:t> dan </a:t>
            </a:r>
            <a:r>
              <a:rPr lang="en-US" sz="2000" dirty="0" err="1"/>
              <a:t>Cukai</a:t>
            </a:r>
            <a:endParaRPr lang="en-ID" sz="2000" dirty="0"/>
          </a:p>
        </p:txBody>
      </p:sp>
      <p:sp>
        <p:nvSpPr>
          <p:cNvPr id="5" name="Shape">
            <a:extLst>
              <a:ext uri="{FF2B5EF4-FFF2-40B4-BE49-F238E27FC236}">
                <a16:creationId xmlns:a16="http://schemas.microsoft.com/office/drawing/2014/main" id="{C18C0330-878A-844D-4865-F23D82DF0DF5}"/>
              </a:ext>
            </a:extLst>
          </p:cNvPr>
          <p:cNvSpPr/>
          <p:nvPr/>
        </p:nvSpPr>
        <p:spPr>
          <a:xfrm>
            <a:off x="3031588" y="2033875"/>
            <a:ext cx="534689" cy="930554"/>
          </a:xfrm>
          <a:custGeom>
            <a:avLst/>
            <a:gdLst/>
            <a:ahLst/>
            <a:cxnLst>
              <a:cxn ang="0">
                <a:pos x="wd2" y="hd2"/>
              </a:cxn>
              <a:cxn ang="5400000">
                <a:pos x="wd2" y="hd2"/>
              </a:cxn>
              <a:cxn ang="10800000">
                <a:pos x="wd2" y="hd2"/>
              </a:cxn>
              <a:cxn ang="16200000">
                <a:pos x="wd2" y="hd2"/>
              </a:cxn>
            </a:cxnLst>
            <a:rect l="0" t="0" r="r" b="b"/>
            <a:pathLst>
              <a:path w="21314" h="21600" extrusionOk="0">
                <a:moveTo>
                  <a:pt x="20457" y="9681"/>
                </a:moveTo>
                <a:lnTo>
                  <a:pt x="0" y="0"/>
                </a:lnTo>
                <a:cubicBezTo>
                  <a:pt x="3943" y="2816"/>
                  <a:pt x="6343" y="6634"/>
                  <a:pt x="6343" y="10800"/>
                </a:cubicBezTo>
                <a:cubicBezTo>
                  <a:pt x="6343" y="14966"/>
                  <a:pt x="3943" y="18784"/>
                  <a:pt x="0" y="21600"/>
                </a:cubicBezTo>
                <a:lnTo>
                  <a:pt x="20457" y="11919"/>
                </a:lnTo>
                <a:cubicBezTo>
                  <a:pt x="21600" y="11417"/>
                  <a:pt x="21600" y="10260"/>
                  <a:pt x="20457" y="9681"/>
                </a:cubicBezTo>
                <a:close/>
              </a:path>
            </a:pathLst>
          </a:custGeom>
          <a:solidFill>
            <a:srgbClr val="FFCC4C">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 name="Shape">
            <a:extLst>
              <a:ext uri="{FF2B5EF4-FFF2-40B4-BE49-F238E27FC236}">
                <a16:creationId xmlns:a16="http://schemas.microsoft.com/office/drawing/2014/main" id="{DE75C127-9348-8278-07C0-183E1119438F}"/>
              </a:ext>
            </a:extLst>
          </p:cNvPr>
          <p:cNvSpPr/>
          <p:nvPr/>
        </p:nvSpPr>
        <p:spPr>
          <a:xfrm>
            <a:off x="1207293" y="1910420"/>
            <a:ext cx="1278683" cy="1115903"/>
          </a:xfrm>
          <a:custGeom>
            <a:avLst/>
            <a:gdLst/>
            <a:ahLst/>
            <a:cxnLst>
              <a:cxn ang="0">
                <a:pos x="wd2" y="hd2"/>
              </a:cxn>
              <a:cxn ang="5400000">
                <a:pos x="wd2" y="hd2"/>
              </a:cxn>
              <a:cxn ang="10800000">
                <a:pos x="wd2" y="hd2"/>
              </a:cxn>
              <a:cxn ang="16200000">
                <a:pos x="wd2" y="hd2"/>
              </a:cxn>
            </a:cxnLst>
            <a:rect l="0" t="0" r="r" b="b"/>
            <a:pathLst>
              <a:path w="21600" h="21600" extrusionOk="0">
                <a:moveTo>
                  <a:pt x="0" y="11009"/>
                </a:moveTo>
                <a:cubicBezTo>
                  <a:pt x="0" y="16051"/>
                  <a:pt x="3346" y="20317"/>
                  <a:pt x="7924" y="21600"/>
                </a:cubicBezTo>
                <a:lnTo>
                  <a:pt x="8452" y="20824"/>
                </a:lnTo>
                <a:cubicBezTo>
                  <a:pt x="4109" y="19750"/>
                  <a:pt x="851" y="15752"/>
                  <a:pt x="851" y="11009"/>
                </a:cubicBezTo>
                <a:cubicBezTo>
                  <a:pt x="851" y="5430"/>
                  <a:pt x="5312" y="895"/>
                  <a:pt x="10800" y="895"/>
                </a:cubicBezTo>
                <a:cubicBezTo>
                  <a:pt x="16288" y="895"/>
                  <a:pt x="20749" y="5430"/>
                  <a:pt x="20749" y="11009"/>
                </a:cubicBezTo>
                <a:cubicBezTo>
                  <a:pt x="20749" y="15752"/>
                  <a:pt x="17521" y="19750"/>
                  <a:pt x="13148" y="20824"/>
                </a:cubicBezTo>
                <a:lnTo>
                  <a:pt x="13676" y="21600"/>
                </a:lnTo>
                <a:cubicBezTo>
                  <a:pt x="18254" y="20317"/>
                  <a:pt x="21600" y="16051"/>
                  <a:pt x="21600" y="11009"/>
                </a:cubicBezTo>
                <a:cubicBezTo>
                  <a:pt x="21600" y="4923"/>
                  <a:pt x="16758" y="0"/>
                  <a:pt x="10771" y="0"/>
                </a:cubicBezTo>
                <a:cubicBezTo>
                  <a:pt x="4784" y="0"/>
                  <a:pt x="0" y="4923"/>
                  <a:pt x="0" y="11009"/>
                </a:cubicBezTo>
                <a:close/>
              </a:path>
            </a:pathLst>
          </a:custGeom>
          <a:solidFill>
            <a:srgbClr val="FFCC4C">
              <a:lumMod val="75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7" name="Shape">
            <a:extLst>
              <a:ext uri="{FF2B5EF4-FFF2-40B4-BE49-F238E27FC236}">
                <a16:creationId xmlns:a16="http://schemas.microsoft.com/office/drawing/2014/main" id="{12B62261-6AD9-5D9E-BE7A-80D65C4F0E0B}"/>
              </a:ext>
            </a:extLst>
          </p:cNvPr>
          <p:cNvSpPr/>
          <p:nvPr/>
        </p:nvSpPr>
        <p:spPr>
          <a:xfrm>
            <a:off x="6097787" y="2033875"/>
            <a:ext cx="534689" cy="930554"/>
          </a:xfrm>
          <a:custGeom>
            <a:avLst/>
            <a:gdLst/>
            <a:ahLst/>
            <a:cxnLst>
              <a:cxn ang="0">
                <a:pos x="wd2" y="hd2"/>
              </a:cxn>
              <a:cxn ang="5400000">
                <a:pos x="wd2" y="hd2"/>
              </a:cxn>
              <a:cxn ang="10800000">
                <a:pos x="wd2" y="hd2"/>
              </a:cxn>
              <a:cxn ang="16200000">
                <a:pos x="wd2" y="hd2"/>
              </a:cxn>
            </a:cxnLst>
            <a:rect l="0" t="0" r="r" b="b"/>
            <a:pathLst>
              <a:path w="21314" h="21600" extrusionOk="0">
                <a:moveTo>
                  <a:pt x="20457" y="9681"/>
                </a:moveTo>
                <a:lnTo>
                  <a:pt x="0" y="0"/>
                </a:lnTo>
                <a:cubicBezTo>
                  <a:pt x="3943" y="2816"/>
                  <a:pt x="6343" y="6634"/>
                  <a:pt x="6343" y="10800"/>
                </a:cubicBezTo>
                <a:cubicBezTo>
                  <a:pt x="6343" y="14966"/>
                  <a:pt x="3943" y="18784"/>
                  <a:pt x="0" y="21600"/>
                </a:cubicBezTo>
                <a:lnTo>
                  <a:pt x="20457" y="11919"/>
                </a:lnTo>
                <a:cubicBezTo>
                  <a:pt x="21600" y="11417"/>
                  <a:pt x="21600" y="10260"/>
                  <a:pt x="20457" y="9681"/>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8" name="Shape">
            <a:extLst>
              <a:ext uri="{FF2B5EF4-FFF2-40B4-BE49-F238E27FC236}">
                <a16:creationId xmlns:a16="http://schemas.microsoft.com/office/drawing/2014/main" id="{E8425546-7590-7841-C0CD-FC140017BBCC}"/>
              </a:ext>
            </a:extLst>
          </p:cNvPr>
          <p:cNvSpPr/>
          <p:nvPr/>
        </p:nvSpPr>
        <p:spPr>
          <a:xfrm>
            <a:off x="4219624" y="1910420"/>
            <a:ext cx="1278683" cy="1115903"/>
          </a:xfrm>
          <a:custGeom>
            <a:avLst/>
            <a:gdLst/>
            <a:ahLst/>
            <a:cxnLst>
              <a:cxn ang="0">
                <a:pos x="wd2" y="hd2"/>
              </a:cxn>
              <a:cxn ang="5400000">
                <a:pos x="wd2" y="hd2"/>
              </a:cxn>
              <a:cxn ang="10800000">
                <a:pos x="wd2" y="hd2"/>
              </a:cxn>
              <a:cxn ang="16200000">
                <a:pos x="wd2" y="hd2"/>
              </a:cxn>
            </a:cxnLst>
            <a:rect l="0" t="0" r="r" b="b"/>
            <a:pathLst>
              <a:path w="21600" h="21600" extrusionOk="0">
                <a:moveTo>
                  <a:pt x="0" y="11009"/>
                </a:moveTo>
                <a:cubicBezTo>
                  <a:pt x="0" y="16051"/>
                  <a:pt x="3346" y="20317"/>
                  <a:pt x="7924" y="21600"/>
                </a:cubicBezTo>
                <a:lnTo>
                  <a:pt x="8452" y="20824"/>
                </a:lnTo>
                <a:cubicBezTo>
                  <a:pt x="4109" y="19750"/>
                  <a:pt x="851" y="15752"/>
                  <a:pt x="851" y="11009"/>
                </a:cubicBezTo>
                <a:cubicBezTo>
                  <a:pt x="851" y="5430"/>
                  <a:pt x="5312" y="895"/>
                  <a:pt x="10800" y="895"/>
                </a:cubicBezTo>
                <a:cubicBezTo>
                  <a:pt x="16288" y="895"/>
                  <a:pt x="20749" y="5430"/>
                  <a:pt x="20749" y="11009"/>
                </a:cubicBezTo>
                <a:cubicBezTo>
                  <a:pt x="20749" y="15752"/>
                  <a:pt x="17521" y="19750"/>
                  <a:pt x="13148" y="20824"/>
                </a:cubicBezTo>
                <a:lnTo>
                  <a:pt x="13676" y="21600"/>
                </a:lnTo>
                <a:cubicBezTo>
                  <a:pt x="18254" y="20317"/>
                  <a:pt x="21600" y="16051"/>
                  <a:pt x="21600" y="11009"/>
                </a:cubicBezTo>
                <a:cubicBezTo>
                  <a:pt x="21600" y="4923"/>
                  <a:pt x="16758" y="0"/>
                  <a:pt x="10771" y="0"/>
                </a:cubicBezTo>
                <a:cubicBezTo>
                  <a:pt x="4784" y="0"/>
                  <a:pt x="0" y="4923"/>
                  <a:pt x="0" y="11009"/>
                </a:cubicBezTo>
                <a:close/>
              </a:path>
            </a:pathLst>
          </a:custGeom>
          <a:solidFill>
            <a:schemeClr val="tx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EAF74B39-11DB-910F-2451-1492FE327F96}"/>
              </a:ext>
            </a:extLst>
          </p:cNvPr>
          <p:cNvSpPr/>
          <p:nvPr/>
        </p:nvSpPr>
        <p:spPr>
          <a:xfrm>
            <a:off x="7303319" y="1910420"/>
            <a:ext cx="1278683" cy="1115903"/>
          </a:xfrm>
          <a:custGeom>
            <a:avLst/>
            <a:gdLst/>
            <a:ahLst/>
            <a:cxnLst>
              <a:cxn ang="0">
                <a:pos x="wd2" y="hd2"/>
              </a:cxn>
              <a:cxn ang="5400000">
                <a:pos x="wd2" y="hd2"/>
              </a:cxn>
              <a:cxn ang="10800000">
                <a:pos x="wd2" y="hd2"/>
              </a:cxn>
              <a:cxn ang="16200000">
                <a:pos x="wd2" y="hd2"/>
              </a:cxn>
            </a:cxnLst>
            <a:rect l="0" t="0" r="r" b="b"/>
            <a:pathLst>
              <a:path w="21600" h="21600" extrusionOk="0">
                <a:moveTo>
                  <a:pt x="0" y="11009"/>
                </a:moveTo>
                <a:cubicBezTo>
                  <a:pt x="0" y="16051"/>
                  <a:pt x="3346" y="20317"/>
                  <a:pt x="7924" y="21600"/>
                </a:cubicBezTo>
                <a:lnTo>
                  <a:pt x="8452" y="20824"/>
                </a:lnTo>
                <a:cubicBezTo>
                  <a:pt x="4109" y="19750"/>
                  <a:pt x="851" y="15752"/>
                  <a:pt x="851" y="11009"/>
                </a:cubicBezTo>
                <a:cubicBezTo>
                  <a:pt x="851" y="5430"/>
                  <a:pt x="5312" y="895"/>
                  <a:pt x="10800" y="895"/>
                </a:cubicBezTo>
                <a:cubicBezTo>
                  <a:pt x="16288" y="895"/>
                  <a:pt x="20749" y="5430"/>
                  <a:pt x="20749" y="11009"/>
                </a:cubicBezTo>
                <a:cubicBezTo>
                  <a:pt x="20749" y="15752"/>
                  <a:pt x="17521" y="19750"/>
                  <a:pt x="13148" y="20824"/>
                </a:cubicBezTo>
                <a:lnTo>
                  <a:pt x="13676" y="21600"/>
                </a:lnTo>
                <a:cubicBezTo>
                  <a:pt x="18254" y="20317"/>
                  <a:pt x="21600" y="16051"/>
                  <a:pt x="21600" y="11009"/>
                </a:cubicBezTo>
                <a:cubicBezTo>
                  <a:pt x="21600" y="4923"/>
                  <a:pt x="16758" y="0"/>
                  <a:pt x="10771" y="0"/>
                </a:cubicBezTo>
                <a:cubicBezTo>
                  <a:pt x="4784" y="0"/>
                  <a:pt x="0" y="4923"/>
                  <a:pt x="0" y="11009"/>
                </a:cubicBezTo>
                <a:close/>
              </a:path>
            </a:pathLst>
          </a:custGeom>
          <a:solidFill>
            <a:srgbClr val="FF00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A57BC4B-47F3-902F-5CFA-979846E515F2}"/>
              </a:ext>
            </a:extLst>
          </p:cNvPr>
          <p:cNvSpPr/>
          <p:nvPr/>
        </p:nvSpPr>
        <p:spPr>
          <a:xfrm>
            <a:off x="619851" y="2268316"/>
            <a:ext cx="2477538" cy="400110"/>
          </a:xfrm>
          <a:prstGeom prst="rect">
            <a:avLst/>
          </a:prstGeom>
          <a:noFill/>
        </p:spPr>
        <p:txBody>
          <a:bodyPr wrap="square" lIns="91440" tIns="45720" rIns="91440" bIns="45720">
            <a:spAutoFit/>
          </a:bodyPr>
          <a:lstStyle/>
          <a:p>
            <a:pPr algn="ctr"/>
            <a:r>
              <a:rPr lang="en-US" sz="2000" dirty="0" err="1">
                <a:ln w="0"/>
                <a:effectLst>
                  <a:outerShdw blurRad="38100" dist="19050" dir="2700000" algn="tl" rotWithShape="0">
                    <a:schemeClr val="dk1">
                      <a:alpha val="40000"/>
                    </a:schemeClr>
                  </a:outerShdw>
                </a:effectLst>
              </a:rPr>
              <a:t>Intelijen</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400FAD0D-090E-A185-521F-29BF9E0FB570}"/>
              </a:ext>
            </a:extLst>
          </p:cNvPr>
          <p:cNvSpPr/>
          <p:nvPr/>
        </p:nvSpPr>
        <p:spPr>
          <a:xfrm>
            <a:off x="3616676" y="2268316"/>
            <a:ext cx="2477538" cy="400110"/>
          </a:xfrm>
          <a:prstGeom prst="rect">
            <a:avLst/>
          </a:prstGeom>
          <a:noFill/>
        </p:spPr>
        <p:txBody>
          <a:bodyPr wrap="square" lIns="91440" tIns="45720" rIns="91440" bIns="45720">
            <a:spAutoFit/>
          </a:bodyPr>
          <a:lstStyle/>
          <a:p>
            <a:pPr algn="ctr"/>
            <a:r>
              <a:rPr lang="en-US" sz="2000" dirty="0" err="1">
                <a:ln w="0"/>
                <a:effectLst>
                  <a:outerShdw blurRad="38100" dist="19050" dir="2700000" algn="tl" rotWithShape="0">
                    <a:schemeClr val="dk1">
                      <a:alpha val="40000"/>
                    </a:schemeClr>
                  </a:outerShdw>
                </a:effectLst>
              </a:rPr>
              <a:t>Penindakan</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16515FD-1230-A0F3-F6C0-23C19F2C0021}"/>
              </a:ext>
            </a:extLst>
          </p:cNvPr>
          <p:cNvSpPr/>
          <p:nvPr/>
        </p:nvSpPr>
        <p:spPr>
          <a:xfrm>
            <a:off x="6703891" y="2268316"/>
            <a:ext cx="2477538" cy="400110"/>
          </a:xfrm>
          <a:prstGeom prst="rect">
            <a:avLst/>
          </a:prstGeom>
          <a:noFill/>
        </p:spPr>
        <p:txBody>
          <a:bodyPr wrap="square" lIns="91440" tIns="45720" rIns="91440" bIns="45720">
            <a:spAutoFit/>
          </a:bodyPr>
          <a:lstStyle/>
          <a:p>
            <a:pPr algn="ctr"/>
            <a:r>
              <a:rPr lang="en-US" sz="2000" dirty="0" err="1">
                <a:ln w="0"/>
                <a:effectLst>
                  <a:outerShdw blurRad="38100" dist="19050" dir="2700000" algn="tl" rotWithShape="0">
                    <a:schemeClr val="dk1">
                      <a:alpha val="40000"/>
                    </a:schemeClr>
                  </a:outerShdw>
                </a:effectLst>
              </a:rPr>
              <a:t>Penyidikan</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Rounded Corners 13">
            <a:extLst>
              <a:ext uri="{FF2B5EF4-FFF2-40B4-BE49-F238E27FC236}">
                <a16:creationId xmlns:a16="http://schemas.microsoft.com/office/drawing/2014/main" id="{F0B497CC-04B3-CC2B-6571-553E621425DA}"/>
              </a:ext>
            </a:extLst>
          </p:cNvPr>
          <p:cNvSpPr/>
          <p:nvPr/>
        </p:nvSpPr>
        <p:spPr bwMode="auto">
          <a:xfrm>
            <a:off x="3991582" y="1629383"/>
            <a:ext cx="4747098" cy="1785026"/>
          </a:xfrm>
          <a:prstGeom prst="roundRect">
            <a:avLst/>
          </a:prstGeom>
          <a:noFill/>
          <a:ln w="19050">
            <a:solidFill>
              <a:schemeClr val="accent4">
                <a:lumMod val="60000"/>
                <a:lumOff val="40000"/>
              </a:schemeClr>
            </a:solidFill>
            <a:prstDash val="sysDot"/>
            <a:round/>
            <a:headEnd/>
            <a:tailEnd/>
          </a:ln>
        </p:spPr>
        <p:txBody>
          <a:bodyPr wrap="none" rtlCol="0" anchor="ctr"/>
          <a:lstStyle/>
          <a:p>
            <a:pPr algn="ctr"/>
            <a:endParaRPr lang="en-ID" sz="1400" b="1" dirty="0">
              <a:latin typeface="+mn-lt"/>
            </a:endParaRPr>
          </a:p>
        </p:txBody>
      </p:sp>
      <p:sp>
        <p:nvSpPr>
          <p:cNvPr id="15" name="Rectangle 14">
            <a:extLst>
              <a:ext uri="{FF2B5EF4-FFF2-40B4-BE49-F238E27FC236}">
                <a16:creationId xmlns:a16="http://schemas.microsoft.com/office/drawing/2014/main" id="{0430C922-FF99-4414-9EF6-48B421E3CA8B}"/>
              </a:ext>
            </a:extLst>
          </p:cNvPr>
          <p:cNvSpPr/>
          <p:nvPr/>
        </p:nvSpPr>
        <p:spPr>
          <a:xfrm>
            <a:off x="3548833" y="3137410"/>
            <a:ext cx="2477538"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rPr>
              <a:t>*</a:t>
            </a:r>
            <a:r>
              <a:rPr lang="en-US" sz="1200" dirty="0" err="1">
                <a:ln w="0"/>
                <a:effectLst>
                  <a:outerShdw blurRad="38100" dist="19050" dir="2700000" algn="tl" rotWithShape="0">
                    <a:schemeClr val="dk1">
                      <a:alpha val="40000"/>
                    </a:schemeClr>
                  </a:outerShdw>
                </a:effectLst>
              </a:rPr>
              <a:t>Penegakan</a:t>
            </a:r>
            <a:r>
              <a:rPr lang="en-US" sz="1200" dirty="0">
                <a:ln w="0"/>
                <a:effectLst>
                  <a:outerShdw blurRad="38100" dist="19050" dir="2700000" algn="tl" rotWithShape="0">
                    <a:schemeClr val="dk1">
                      <a:alpha val="40000"/>
                    </a:schemeClr>
                  </a:outerShdw>
                </a:effectLst>
              </a:rPr>
              <a:t> Hukum</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16" name="Shape">
            <a:extLst>
              <a:ext uri="{FF2B5EF4-FFF2-40B4-BE49-F238E27FC236}">
                <a16:creationId xmlns:a16="http://schemas.microsoft.com/office/drawing/2014/main" id="{F760D660-4E5A-4D31-C23E-5D655F2B8D3E}"/>
              </a:ext>
            </a:extLst>
          </p:cNvPr>
          <p:cNvSpPr/>
          <p:nvPr/>
        </p:nvSpPr>
        <p:spPr>
          <a:xfrm>
            <a:off x="3014144" y="4763865"/>
            <a:ext cx="534689" cy="930554"/>
          </a:xfrm>
          <a:custGeom>
            <a:avLst/>
            <a:gdLst/>
            <a:ahLst/>
            <a:cxnLst>
              <a:cxn ang="0">
                <a:pos x="wd2" y="hd2"/>
              </a:cxn>
              <a:cxn ang="5400000">
                <a:pos x="wd2" y="hd2"/>
              </a:cxn>
              <a:cxn ang="10800000">
                <a:pos x="wd2" y="hd2"/>
              </a:cxn>
              <a:cxn ang="16200000">
                <a:pos x="wd2" y="hd2"/>
              </a:cxn>
            </a:cxnLst>
            <a:rect l="0" t="0" r="r" b="b"/>
            <a:pathLst>
              <a:path w="21314" h="21600" extrusionOk="0">
                <a:moveTo>
                  <a:pt x="20457" y="9681"/>
                </a:moveTo>
                <a:lnTo>
                  <a:pt x="0" y="0"/>
                </a:lnTo>
                <a:cubicBezTo>
                  <a:pt x="3943" y="2816"/>
                  <a:pt x="6343" y="6634"/>
                  <a:pt x="6343" y="10800"/>
                </a:cubicBezTo>
                <a:cubicBezTo>
                  <a:pt x="6343" y="14966"/>
                  <a:pt x="3943" y="18784"/>
                  <a:pt x="0" y="21600"/>
                </a:cubicBezTo>
                <a:lnTo>
                  <a:pt x="20457" y="11919"/>
                </a:lnTo>
                <a:cubicBezTo>
                  <a:pt x="21600" y="11417"/>
                  <a:pt x="21600" y="10260"/>
                  <a:pt x="20457" y="9681"/>
                </a:cubicBezTo>
                <a:close/>
              </a:path>
            </a:pathLst>
          </a:custGeom>
          <a:solidFill>
            <a:srgbClr val="FF00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7" name="Shape">
            <a:extLst>
              <a:ext uri="{FF2B5EF4-FFF2-40B4-BE49-F238E27FC236}">
                <a16:creationId xmlns:a16="http://schemas.microsoft.com/office/drawing/2014/main" id="{5FAE8914-147A-8E87-D314-C1B1781314E5}"/>
              </a:ext>
            </a:extLst>
          </p:cNvPr>
          <p:cNvSpPr/>
          <p:nvPr/>
        </p:nvSpPr>
        <p:spPr>
          <a:xfrm>
            <a:off x="1172531" y="4615336"/>
            <a:ext cx="1278683" cy="1115903"/>
          </a:xfrm>
          <a:custGeom>
            <a:avLst/>
            <a:gdLst/>
            <a:ahLst/>
            <a:cxnLst>
              <a:cxn ang="0">
                <a:pos x="wd2" y="hd2"/>
              </a:cxn>
              <a:cxn ang="5400000">
                <a:pos x="wd2" y="hd2"/>
              </a:cxn>
              <a:cxn ang="10800000">
                <a:pos x="wd2" y="hd2"/>
              </a:cxn>
              <a:cxn ang="16200000">
                <a:pos x="wd2" y="hd2"/>
              </a:cxn>
            </a:cxnLst>
            <a:rect l="0" t="0" r="r" b="b"/>
            <a:pathLst>
              <a:path w="21600" h="21600" extrusionOk="0">
                <a:moveTo>
                  <a:pt x="0" y="11009"/>
                </a:moveTo>
                <a:cubicBezTo>
                  <a:pt x="0" y="16051"/>
                  <a:pt x="3346" y="20317"/>
                  <a:pt x="7924" y="21600"/>
                </a:cubicBezTo>
                <a:lnTo>
                  <a:pt x="8452" y="20824"/>
                </a:lnTo>
                <a:cubicBezTo>
                  <a:pt x="4109" y="19750"/>
                  <a:pt x="851" y="15752"/>
                  <a:pt x="851" y="11009"/>
                </a:cubicBezTo>
                <a:cubicBezTo>
                  <a:pt x="851" y="5430"/>
                  <a:pt x="5312" y="895"/>
                  <a:pt x="10800" y="895"/>
                </a:cubicBezTo>
                <a:cubicBezTo>
                  <a:pt x="16288" y="895"/>
                  <a:pt x="20749" y="5430"/>
                  <a:pt x="20749" y="11009"/>
                </a:cubicBezTo>
                <a:cubicBezTo>
                  <a:pt x="20749" y="15752"/>
                  <a:pt x="17521" y="19750"/>
                  <a:pt x="13148" y="20824"/>
                </a:cubicBezTo>
                <a:lnTo>
                  <a:pt x="13676" y="21600"/>
                </a:lnTo>
                <a:cubicBezTo>
                  <a:pt x="18254" y="20317"/>
                  <a:pt x="21600" y="16051"/>
                  <a:pt x="21600" y="11009"/>
                </a:cubicBezTo>
                <a:cubicBezTo>
                  <a:pt x="21600" y="4923"/>
                  <a:pt x="16758" y="0"/>
                  <a:pt x="10771" y="0"/>
                </a:cubicBezTo>
                <a:cubicBezTo>
                  <a:pt x="4784" y="0"/>
                  <a:pt x="0" y="4923"/>
                  <a:pt x="0" y="11009"/>
                </a:cubicBezTo>
                <a:close/>
              </a:path>
            </a:pathLst>
          </a:custGeom>
          <a:solidFill>
            <a:srgbClr val="FF00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8022B5D-8D52-3239-D71C-42B93597B718}"/>
              </a:ext>
            </a:extLst>
          </p:cNvPr>
          <p:cNvSpPr/>
          <p:nvPr/>
        </p:nvSpPr>
        <p:spPr>
          <a:xfrm>
            <a:off x="573103" y="4993574"/>
            <a:ext cx="2477538" cy="400110"/>
          </a:xfrm>
          <a:prstGeom prst="rect">
            <a:avLst/>
          </a:prstGeom>
          <a:no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rPr>
              <a:t>PPNS DJBC</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9" name="Shape">
            <a:extLst>
              <a:ext uri="{FF2B5EF4-FFF2-40B4-BE49-F238E27FC236}">
                <a16:creationId xmlns:a16="http://schemas.microsoft.com/office/drawing/2014/main" id="{1B77C3C4-782E-C62C-F54A-B44FB60495B4}"/>
              </a:ext>
            </a:extLst>
          </p:cNvPr>
          <p:cNvSpPr/>
          <p:nvPr/>
        </p:nvSpPr>
        <p:spPr>
          <a:xfrm>
            <a:off x="5997850" y="4671190"/>
            <a:ext cx="534689" cy="930554"/>
          </a:xfrm>
          <a:custGeom>
            <a:avLst/>
            <a:gdLst/>
            <a:ahLst/>
            <a:cxnLst>
              <a:cxn ang="0">
                <a:pos x="wd2" y="hd2"/>
              </a:cxn>
              <a:cxn ang="5400000">
                <a:pos x="wd2" y="hd2"/>
              </a:cxn>
              <a:cxn ang="10800000">
                <a:pos x="wd2" y="hd2"/>
              </a:cxn>
              <a:cxn ang="16200000">
                <a:pos x="wd2" y="hd2"/>
              </a:cxn>
            </a:cxnLst>
            <a:rect l="0" t="0" r="r" b="b"/>
            <a:pathLst>
              <a:path w="21314" h="21600" extrusionOk="0">
                <a:moveTo>
                  <a:pt x="20457" y="9681"/>
                </a:moveTo>
                <a:lnTo>
                  <a:pt x="0" y="0"/>
                </a:lnTo>
                <a:cubicBezTo>
                  <a:pt x="3943" y="2816"/>
                  <a:pt x="6343" y="6634"/>
                  <a:pt x="6343" y="10800"/>
                </a:cubicBezTo>
                <a:cubicBezTo>
                  <a:pt x="6343" y="14966"/>
                  <a:pt x="3943" y="18784"/>
                  <a:pt x="0" y="21600"/>
                </a:cubicBezTo>
                <a:lnTo>
                  <a:pt x="20457" y="11919"/>
                </a:lnTo>
                <a:cubicBezTo>
                  <a:pt x="21600" y="11417"/>
                  <a:pt x="21600" y="10260"/>
                  <a:pt x="20457" y="9681"/>
                </a:cubicBez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chemeClr val="accent3">
                  <a:lumMod val="60000"/>
                  <a:lumOff val="40000"/>
                </a:schemeClr>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0" name="Shape">
            <a:extLst>
              <a:ext uri="{FF2B5EF4-FFF2-40B4-BE49-F238E27FC236}">
                <a16:creationId xmlns:a16="http://schemas.microsoft.com/office/drawing/2014/main" id="{DB568895-8504-08CE-7A6A-66536592184E}"/>
              </a:ext>
            </a:extLst>
          </p:cNvPr>
          <p:cNvSpPr/>
          <p:nvPr/>
        </p:nvSpPr>
        <p:spPr>
          <a:xfrm>
            <a:off x="4157941" y="4578516"/>
            <a:ext cx="1278683" cy="1115903"/>
          </a:xfrm>
          <a:custGeom>
            <a:avLst/>
            <a:gdLst/>
            <a:ahLst/>
            <a:cxnLst>
              <a:cxn ang="0">
                <a:pos x="wd2" y="hd2"/>
              </a:cxn>
              <a:cxn ang="5400000">
                <a:pos x="wd2" y="hd2"/>
              </a:cxn>
              <a:cxn ang="10800000">
                <a:pos x="wd2" y="hd2"/>
              </a:cxn>
              <a:cxn ang="16200000">
                <a:pos x="wd2" y="hd2"/>
              </a:cxn>
            </a:cxnLst>
            <a:rect l="0" t="0" r="r" b="b"/>
            <a:pathLst>
              <a:path w="21600" h="21600" extrusionOk="0">
                <a:moveTo>
                  <a:pt x="0" y="11009"/>
                </a:moveTo>
                <a:cubicBezTo>
                  <a:pt x="0" y="16051"/>
                  <a:pt x="3346" y="20317"/>
                  <a:pt x="7924" y="21600"/>
                </a:cubicBezTo>
                <a:lnTo>
                  <a:pt x="8452" y="20824"/>
                </a:lnTo>
                <a:cubicBezTo>
                  <a:pt x="4109" y="19750"/>
                  <a:pt x="851" y="15752"/>
                  <a:pt x="851" y="11009"/>
                </a:cubicBezTo>
                <a:cubicBezTo>
                  <a:pt x="851" y="5430"/>
                  <a:pt x="5312" y="895"/>
                  <a:pt x="10800" y="895"/>
                </a:cubicBezTo>
                <a:cubicBezTo>
                  <a:pt x="16288" y="895"/>
                  <a:pt x="20749" y="5430"/>
                  <a:pt x="20749" y="11009"/>
                </a:cubicBezTo>
                <a:cubicBezTo>
                  <a:pt x="20749" y="15752"/>
                  <a:pt x="17521" y="19750"/>
                  <a:pt x="13148" y="20824"/>
                </a:cubicBezTo>
                <a:lnTo>
                  <a:pt x="13676" y="21600"/>
                </a:lnTo>
                <a:cubicBezTo>
                  <a:pt x="18254" y="20317"/>
                  <a:pt x="21600" y="16051"/>
                  <a:pt x="21600" y="11009"/>
                </a:cubicBezTo>
                <a:cubicBezTo>
                  <a:pt x="21600" y="4923"/>
                  <a:pt x="16758" y="0"/>
                  <a:pt x="10771" y="0"/>
                </a:cubicBezTo>
                <a:cubicBezTo>
                  <a:pt x="4784" y="0"/>
                  <a:pt x="0" y="4923"/>
                  <a:pt x="0" y="11009"/>
                </a:cubicBez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chemeClr val="accent3">
                  <a:lumMod val="60000"/>
                  <a:lumOff val="40000"/>
                </a:schemeClr>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1" name="Shape">
            <a:extLst>
              <a:ext uri="{FF2B5EF4-FFF2-40B4-BE49-F238E27FC236}">
                <a16:creationId xmlns:a16="http://schemas.microsoft.com/office/drawing/2014/main" id="{A035DCD9-323D-50E4-D0BC-1BB9AF900517}"/>
              </a:ext>
            </a:extLst>
          </p:cNvPr>
          <p:cNvSpPr/>
          <p:nvPr/>
        </p:nvSpPr>
        <p:spPr>
          <a:xfrm>
            <a:off x="8910511" y="4646567"/>
            <a:ext cx="534689" cy="930554"/>
          </a:xfrm>
          <a:custGeom>
            <a:avLst/>
            <a:gdLst/>
            <a:ahLst/>
            <a:cxnLst>
              <a:cxn ang="0">
                <a:pos x="wd2" y="hd2"/>
              </a:cxn>
              <a:cxn ang="5400000">
                <a:pos x="wd2" y="hd2"/>
              </a:cxn>
              <a:cxn ang="10800000">
                <a:pos x="wd2" y="hd2"/>
              </a:cxn>
              <a:cxn ang="16200000">
                <a:pos x="wd2" y="hd2"/>
              </a:cxn>
            </a:cxnLst>
            <a:rect l="0" t="0" r="r" b="b"/>
            <a:pathLst>
              <a:path w="21314" h="21600" extrusionOk="0">
                <a:moveTo>
                  <a:pt x="20457" y="9681"/>
                </a:moveTo>
                <a:lnTo>
                  <a:pt x="0" y="0"/>
                </a:lnTo>
                <a:cubicBezTo>
                  <a:pt x="3943" y="2816"/>
                  <a:pt x="6343" y="6634"/>
                  <a:pt x="6343" y="10800"/>
                </a:cubicBezTo>
                <a:cubicBezTo>
                  <a:pt x="6343" y="14966"/>
                  <a:pt x="3943" y="18784"/>
                  <a:pt x="0" y="21600"/>
                </a:cubicBezTo>
                <a:lnTo>
                  <a:pt x="20457" y="11919"/>
                </a:lnTo>
                <a:cubicBezTo>
                  <a:pt x="21600" y="11417"/>
                  <a:pt x="21600" y="10260"/>
                  <a:pt x="20457" y="9681"/>
                </a:cubicBezTo>
                <a:close/>
              </a:path>
            </a:pathLst>
          </a:custGeom>
          <a:solidFill>
            <a:srgbClr val="7030A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2" name="Shape">
            <a:extLst>
              <a:ext uri="{FF2B5EF4-FFF2-40B4-BE49-F238E27FC236}">
                <a16:creationId xmlns:a16="http://schemas.microsoft.com/office/drawing/2014/main" id="{730989EE-0221-847E-F1A8-AEA9948E35A3}"/>
              </a:ext>
            </a:extLst>
          </p:cNvPr>
          <p:cNvSpPr/>
          <p:nvPr/>
        </p:nvSpPr>
        <p:spPr>
          <a:xfrm>
            <a:off x="7143351" y="4553893"/>
            <a:ext cx="1278683" cy="1115903"/>
          </a:xfrm>
          <a:custGeom>
            <a:avLst/>
            <a:gdLst/>
            <a:ahLst/>
            <a:cxnLst>
              <a:cxn ang="0">
                <a:pos x="wd2" y="hd2"/>
              </a:cxn>
              <a:cxn ang="5400000">
                <a:pos x="wd2" y="hd2"/>
              </a:cxn>
              <a:cxn ang="10800000">
                <a:pos x="wd2" y="hd2"/>
              </a:cxn>
              <a:cxn ang="16200000">
                <a:pos x="wd2" y="hd2"/>
              </a:cxn>
            </a:cxnLst>
            <a:rect l="0" t="0" r="r" b="b"/>
            <a:pathLst>
              <a:path w="21600" h="21600" extrusionOk="0">
                <a:moveTo>
                  <a:pt x="0" y="11009"/>
                </a:moveTo>
                <a:cubicBezTo>
                  <a:pt x="0" y="16051"/>
                  <a:pt x="3346" y="20317"/>
                  <a:pt x="7924" y="21600"/>
                </a:cubicBezTo>
                <a:lnTo>
                  <a:pt x="8452" y="20824"/>
                </a:lnTo>
                <a:cubicBezTo>
                  <a:pt x="4109" y="19750"/>
                  <a:pt x="851" y="15752"/>
                  <a:pt x="851" y="11009"/>
                </a:cubicBezTo>
                <a:cubicBezTo>
                  <a:pt x="851" y="5430"/>
                  <a:pt x="5312" y="895"/>
                  <a:pt x="10800" y="895"/>
                </a:cubicBezTo>
                <a:cubicBezTo>
                  <a:pt x="16288" y="895"/>
                  <a:pt x="20749" y="5430"/>
                  <a:pt x="20749" y="11009"/>
                </a:cubicBezTo>
                <a:cubicBezTo>
                  <a:pt x="20749" y="15752"/>
                  <a:pt x="17521" y="19750"/>
                  <a:pt x="13148" y="20824"/>
                </a:cubicBezTo>
                <a:lnTo>
                  <a:pt x="13676" y="21600"/>
                </a:lnTo>
                <a:cubicBezTo>
                  <a:pt x="18254" y="20317"/>
                  <a:pt x="21600" y="16051"/>
                  <a:pt x="21600" y="11009"/>
                </a:cubicBezTo>
                <a:cubicBezTo>
                  <a:pt x="21600" y="4923"/>
                  <a:pt x="16758" y="0"/>
                  <a:pt x="10771" y="0"/>
                </a:cubicBezTo>
                <a:cubicBezTo>
                  <a:pt x="4784" y="0"/>
                  <a:pt x="0" y="4923"/>
                  <a:pt x="0" y="11009"/>
                </a:cubicBezTo>
                <a:close/>
              </a:path>
            </a:pathLst>
          </a:custGeom>
          <a:solidFill>
            <a:srgbClr val="7030A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4" name="Shape">
            <a:extLst>
              <a:ext uri="{FF2B5EF4-FFF2-40B4-BE49-F238E27FC236}">
                <a16:creationId xmlns:a16="http://schemas.microsoft.com/office/drawing/2014/main" id="{C759C954-52A8-82E3-8AE6-3172EA3D120B}"/>
              </a:ext>
            </a:extLst>
          </p:cNvPr>
          <p:cNvSpPr/>
          <p:nvPr/>
        </p:nvSpPr>
        <p:spPr>
          <a:xfrm>
            <a:off x="9949261" y="4553894"/>
            <a:ext cx="1278683" cy="1115903"/>
          </a:xfrm>
          <a:custGeom>
            <a:avLst/>
            <a:gdLst/>
            <a:ahLst/>
            <a:cxnLst>
              <a:cxn ang="0">
                <a:pos x="wd2" y="hd2"/>
              </a:cxn>
              <a:cxn ang="5400000">
                <a:pos x="wd2" y="hd2"/>
              </a:cxn>
              <a:cxn ang="10800000">
                <a:pos x="wd2" y="hd2"/>
              </a:cxn>
              <a:cxn ang="16200000">
                <a:pos x="wd2" y="hd2"/>
              </a:cxn>
            </a:cxnLst>
            <a:rect l="0" t="0" r="r" b="b"/>
            <a:pathLst>
              <a:path w="21600" h="21600" extrusionOk="0">
                <a:moveTo>
                  <a:pt x="0" y="11009"/>
                </a:moveTo>
                <a:cubicBezTo>
                  <a:pt x="0" y="16051"/>
                  <a:pt x="3346" y="20317"/>
                  <a:pt x="7924" y="21600"/>
                </a:cubicBezTo>
                <a:lnTo>
                  <a:pt x="8452" y="20824"/>
                </a:lnTo>
                <a:cubicBezTo>
                  <a:pt x="4109" y="19750"/>
                  <a:pt x="851" y="15752"/>
                  <a:pt x="851" y="11009"/>
                </a:cubicBezTo>
                <a:cubicBezTo>
                  <a:pt x="851" y="5430"/>
                  <a:pt x="5312" y="895"/>
                  <a:pt x="10800" y="895"/>
                </a:cubicBezTo>
                <a:cubicBezTo>
                  <a:pt x="16288" y="895"/>
                  <a:pt x="20749" y="5430"/>
                  <a:pt x="20749" y="11009"/>
                </a:cubicBezTo>
                <a:cubicBezTo>
                  <a:pt x="20749" y="15752"/>
                  <a:pt x="17521" y="19750"/>
                  <a:pt x="13148" y="20824"/>
                </a:cubicBezTo>
                <a:lnTo>
                  <a:pt x="13676" y="21600"/>
                </a:lnTo>
                <a:cubicBezTo>
                  <a:pt x="18254" y="20317"/>
                  <a:pt x="21600" y="16051"/>
                  <a:pt x="21600" y="11009"/>
                </a:cubicBezTo>
                <a:cubicBezTo>
                  <a:pt x="21600" y="4923"/>
                  <a:pt x="16758" y="0"/>
                  <a:pt x="10771" y="0"/>
                </a:cubicBezTo>
                <a:cubicBezTo>
                  <a:pt x="4784" y="0"/>
                  <a:pt x="0" y="4923"/>
                  <a:pt x="0" y="11009"/>
                </a:cubicBezTo>
                <a:close/>
              </a:path>
            </a:pathLst>
          </a:custGeom>
          <a:solidFill>
            <a:srgbClr val="FF00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6821023-DCD3-9ADA-37ED-995A6AD6206F}"/>
              </a:ext>
            </a:extLst>
          </p:cNvPr>
          <p:cNvSpPr/>
          <p:nvPr/>
        </p:nvSpPr>
        <p:spPr>
          <a:xfrm>
            <a:off x="3558513" y="4863996"/>
            <a:ext cx="2477538" cy="707886"/>
          </a:xfrm>
          <a:prstGeom prst="rect">
            <a:avLst/>
          </a:prstGeom>
          <a:noFill/>
        </p:spPr>
        <p:txBody>
          <a:bodyPr wrap="square" lIns="91440" tIns="45720" rIns="91440" bIns="45720">
            <a:spAutoFit/>
          </a:bodyPr>
          <a:lstStyle/>
          <a:p>
            <a:pPr algn="ctr"/>
            <a:r>
              <a:rPr lang="en-US" sz="2000" dirty="0" err="1">
                <a:ln w="0"/>
                <a:effectLst>
                  <a:outerShdw blurRad="38100" dist="19050" dir="2700000" algn="tl" rotWithShape="0">
                    <a:schemeClr val="dk1">
                      <a:alpha val="40000"/>
                    </a:schemeClr>
                  </a:outerShdw>
                </a:effectLst>
              </a:rPr>
              <a:t>Kejaksaan</a:t>
            </a:r>
            <a:endParaRPr lang="en-US" sz="2000" dirty="0">
              <a:ln w="0"/>
              <a:effectLst>
                <a:outerShdw blurRad="38100" dist="19050" dir="2700000" algn="tl" rotWithShape="0">
                  <a:schemeClr val="dk1">
                    <a:alpha val="40000"/>
                  </a:schemeClr>
                </a:outerShdw>
              </a:effectLst>
            </a:endParaRPr>
          </a:p>
          <a:p>
            <a:pPr algn="ctr"/>
            <a:r>
              <a:rPr lang="en-US" sz="2000" b="0" cap="none" spc="0" dirty="0">
                <a:ln w="0"/>
                <a:solidFill>
                  <a:schemeClr val="tx1"/>
                </a:solidFill>
                <a:effectLst>
                  <a:outerShdw blurRad="38100" dist="19050" dir="2700000" algn="tl" rotWithShape="0">
                    <a:schemeClr val="dk1">
                      <a:alpha val="40000"/>
                    </a:schemeClr>
                  </a:outerShdw>
                </a:effectLst>
              </a:rPr>
              <a:t>(JPU)</a:t>
            </a:r>
          </a:p>
        </p:txBody>
      </p:sp>
      <p:sp>
        <p:nvSpPr>
          <p:cNvPr id="26" name="Rectangle 25">
            <a:extLst>
              <a:ext uri="{FF2B5EF4-FFF2-40B4-BE49-F238E27FC236}">
                <a16:creationId xmlns:a16="http://schemas.microsoft.com/office/drawing/2014/main" id="{0D9CE673-B27C-BDA4-49CD-F14BDBB4EF40}"/>
              </a:ext>
            </a:extLst>
          </p:cNvPr>
          <p:cNvSpPr/>
          <p:nvPr/>
        </p:nvSpPr>
        <p:spPr>
          <a:xfrm>
            <a:off x="6569036" y="4936412"/>
            <a:ext cx="2477538" cy="400110"/>
          </a:xfrm>
          <a:prstGeom prst="rect">
            <a:avLst/>
          </a:prstGeom>
          <a:noFill/>
        </p:spPr>
        <p:txBody>
          <a:bodyPr wrap="square" lIns="91440" tIns="45720" rIns="91440" bIns="45720">
            <a:spAutoFit/>
          </a:bodyPr>
          <a:lstStyle/>
          <a:p>
            <a:pPr algn="ctr"/>
            <a:r>
              <a:rPr lang="en-US" sz="2000" dirty="0" err="1">
                <a:ln w="0"/>
                <a:effectLst>
                  <a:outerShdw blurRad="38100" dist="19050" dir="2700000" algn="tl" rotWithShape="0">
                    <a:schemeClr val="dk1">
                      <a:alpha val="40000"/>
                    </a:schemeClr>
                  </a:outerShdw>
                </a:effectLst>
              </a:rPr>
              <a:t>Pengadilan</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7" name="Rectangle 26">
            <a:extLst>
              <a:ext uri="{FF2B5EF4-FFF2-40B4-BE49-F238E27FC236}">
                <a16:creationId xmlns:a16="http://schemas.microsoft.com/office/drawing/2014/main" id="{75CCFDA7-A34F-6D60-98D8-589EB27E69E4}"/>
              </a:ext>
            </a:extLst>
          </p:cNvPr>
          <p:cNvSpPr/>
          <p:nvPr/>
        </p:nvSpPr>
        <p:spPr>
          <a:xfrm>
            <a:off x="9349101" y="4911789"/>
            <a:ext cx="2477538" cy="400110"/>
          </a:xfrm>
          <a:prstGeom prst="rect">
            <a:avLst/>
          </a:prstGeom>
          <a:noFill/>
        </p:spPr>
        <p:txBody>
          <a:bodyPr wrap="square" lIns="91440" tIns="45720" rIns="91440" bIns="45720">
            <a:spAutoFit/>
          </a:bodyPr>
          <a:lstStyle/>
          <a:p>
            <a:pPr algn="ctr"/>
            <a:r>
              <a:rPr lang="en-US" sz="2000" dirty="0" err="1">
                <a:ln w="0"/>
                <a:effectLst>
                  <a:outerShdw blurRad="38100" dist="19050" dir="2700000" algn="tl" rotWithShape="0">
                    <a:schemeClr val="dk1">
                      <a:alpha val="40000"/>
                    </a:schemeClr>
                  </a:outerShdw>
                </a:effectLst>
              </a:rPr>
              <a:t>Kejaksaan</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AE36EA94-7327-C15B-CC6B-FD03D5691E07}"/>
              </a:ext>
            </a:extLst>
          </p:cNvPr>
          <p:cNvSpPr/>
          <p:nvPr/>
        </p:nvSpPr>
        <p:spPr>
          <a:xfrm>
            <a:off x="536606" y="5793701"/>
            <a:ext cx="2477538" cy="307777"/>
          </a:xfrm>
          <a:prstGeom prst="rect">
            <a:avLst/>
          </a:prstGeom>
          <a:noFill/>
        </p:spPr>
        <p:txBody>
          <a:bodyPr wrap="square" lIns="91440" tIns="45720" rIns="91440" bIns="45720">
            <a:spAutoFit/>
          </a:bodyPr>
          <a:lstStyle/>
          <a:p>
            <a:pPr algn="ctr"/>
            <a:r>
              <a:rPr lang="en-US" sz="1400" dirty="0" err="1">
                <a:ln w="0"/>
                <a:solidFill>
                  <a:schemeClr val="tx2">
                    <a:lumMod val="75000"/>
                  </a:schemeClr>
                </a:solidFill>
                <a:effectLst>
                  <a:outerShdw blurRad="38100" dist="19050" dir="2700000" algn="tl" rotWithShape="0">
                    <a:schemeClr val="dk1">
                      <a:alpha val="40000"/>
                    </a:schemeClr>
                  </a:outerShdw>
                </a:effectLst>
              </a:rPr>
              <a:t>Penyidikan</a:t>
            </a:r>
            <a:endParaRPr lang="en-US" sz="1400" b="0" cap="none" spc="0" dirty="0">
              <a:ln w="0"/>
              <a:solidFill>
                <a:schemeClr val="tx2">
                  <a:lumMod val="75000"/>
                </a:schemeClr>
              </a:solidFill>
              <a:effectLst>
                <a:outerShdw blurRad="38100" dist="19050" dir="2700000" algn="tl" rotWithShape="0">
                  <a:schemeClr val="dk1">
                    <a:alpha val="40000"/>
                  </a:schemeClr>
                </a:outerShdw>
              </a:effectLst>
            </a:endParaRPr>
          </a:p>
        </p:txBody>
      </p:sp>
      <p:sp>
        <p:nvSpPr>
          <p:cNvPr id="29" name="Rectangle 28">
            <a:extLst>
              <a:ext uri="{FF2B5EF4-FFF2-40B4-BE49-F238E27FC236}">
                <a16:creationId xmlns:a16="http://schemas.microsoft.com/office/drawing/2014/main" id="{9E15AF0C-9430-9F65-2EA1-71C2F2D40848}"/>
              </a:ext>
            </a:extLst>
          </p:cNvPr>
          <p:cNvSpPr/>
          <p:nvPr/>
        </p:nvSpPr>
        <p:spPr>
          <a:xfrm>
            <a:off x="3548833" y="5814392"/>
            <a:ext cx="2477538" cy="307777"/>
          </a:xfrm>
          <a:prstGeom prst="rect">
            <a:avLst/>
          </a:prstGeom>
          <a:noFill/>
        </p:spPr>
        <p:txBody>
          <a:bodyPr wrap="square" lIns="91440" tIns="45720" rIns="91440" bIns="45720">
            <a:spAutoFit/>
          </a:bodyPr>
          <a:lstStyle/>
          <a:p>
            <a:pPr algn="ctr"/>
            <a:r>
              <a:rPr lang="en-US" sz="1400" dirty="0" err="1">
                <a:ln w="0"/>
                <a:solidFill>
                  <a:schemeClr val="tx2">
                    <a:lumMod val="75000"/>
                  </a:schemeClr>
                </a:solidFill>
                <a:effectLst>
                  <a:outerShdw blurRad="38100" dist="19050" dir="2700000" algn="tl" rotWithShape="0">
                    <a:schemeClr val="dk1">
                      <a:alpha val="40000"/>
                    </a:schemeClr>
                  </a:outerShdw>
                </a:effectLst>
              </a:rPr>
              <a:t>Penuntutan</a:t>
            </a:r>
            <a:endParaRPr lang="en-US" sz="1400" b="0" cap="none" spc="0" dirty="0">
              <a:ln w="0"/>
              <a:solidFill>
                <a:schemeClr val="tx2">
                  <a:lumMod val="75000"/>
                </a:schemeClr>
              </a:solidFill>
              <a:effectLst>
                <a:outerShdw blurRad="38100" dist="19050" dir="2700000" algn="tl" rotWithShape="0">
                  <a:schemeClr val="dk1">
                    <a:alpha val="40000"/>
                  </a:schemeClr>
                </a:outerShdw>
              </a:effectLst>
            </a:endParaRPr>
          </a:p>
        </p:txBody>
      </p:sp>
      <p:sp>
        <p:nvSpPr>
          <p:cNvPr id="30" name="Rectangle 29">
            <a:extLst>
              <a:ext uri="{FF2B5EF4-FFF2-40B4-BE49-F238E27FC236}">
                <a16:creationId xmlns:a16="http://schemas.microsoft.com/office/drawing/2014/main" id="{4253856C-689E-67B7-A07F-F433EA5B64F1}"/>
              </a:ext>
            </a:extLst>
          </p:cNvPr>
          <p:cNvSpPr/>
          <p:nvPr/>
        </p:nvSpPr>
        <p:spPr>
          <a:xfrm>
            <a:off x="6569036" y="5853493"/>
            <a:ext cx="2477538" cy="307777"/>
          </a:xfrm>
          <a:prstGeom prst="rect">
            <a:avLst/>
          </a:prstGeom>
          <a:noFill/>
        </p:spPr>
        <p:txBody>
          <a:bodyPr wrap="square" lIns="91440" tIns="45720" rIns="91440" bIns="45720">
            <a:spAutoFit/>
          </a:bodyPr>
          <a:lstStyle/>
          <a:p>
            <a:pPr algn="ctr"/>
            <a:r>
              <a:rPr lang="en-US" sz="1400" dirty="0" err="1">
                <a:ln w="0"/>
                <a:solidFill>
                  <a:schemeClr val="tx2">
                    <a:lumMod val="75000"/>
                  </a:schemeClr>
                </a:solidFill>
                <a:effectLst>
                  <a:outerShdw blurRad="38100" dist="19050" dir="2700000" algn="tl" rotWithShape="0">
                    <a:schemeClr val="dk1">
                      <a:alpha val="40000"/>
                    </a:schemeClr>
                  </a:outerShdw>
                </a:effectLst>
              </a:rPr>
              <a:t>Putusan</a:t>
            </a:r>
            <a:endParaRPr lang="en-US" sz="1400" b="0" cap="none" spc="0" dirty="0">
              <a:ln w="0"/>
              <a:solidFill>
                <a:schemeClr val="tx2">
                  <a:lumMod val="75000"/>
                </a:schemeClr>
              </a:solidFill>
              <a:effectLst>
                <a:outerShdw blurRad="38100" dist="19050" dir="2700000" algn="tl" rotWithShape="0">
                  <a:schemeClr val="dk1">
                    <a:alpha val="40000"/>
                  </a:schemeClr>
                </a:outerShdw>
              </a:effectLst>
            </a:endParaRPr>
          </a:p>
        </p:txBody>
      </p:sp>
      <p:sp>
        <p:nvSpPr>
          <p:cNvPr id="31" name="Rectangle 30">
            <a:extLst>
              <a:ext uri="{FF2B5EF4-FFF2-40B4-BE49-F238E27FC236}">
                <a16:creationId xmlns:a16="http://schemas.microsoft.com/office/drawing/2014/main" id="{6BF9EE9F-958C-A510-AF88-2BA4FCC8C8C2}"/>
              </a:ext>
            </a:extLst>
          </p:cNvPr>
          <p:cNvSpPr/>
          <p:nvPr/>
        </p:nvSpPr>
        <p:spPr>
          <a:xfrm>
            <a:off x="9376195" y="5853492"/>
            <a:ext cx="2477538" cy="307777"/>
          </a:xfrm>
          <a:prstGeom prst="rect">
            <a:avLst/>
          </a:prstGeom>
          <a:noFill/>
        </p:spPr>
        <p:txBody>
          <a:bodyPr wrap="square" lIns="91440" tIns="45720" rIns="91440" bIns="45720">
            <a:spAutoFit/>
          </a:bodyPr>
          <a:lstStyle/>
          <a:p>
            <a:pPr algn="ctr"/>
            <a:r>
              <a:rPr lang="en-US" sz="1400" dirty="0" err="1">
                <a:ln w="0"/>
                <a:solidFill>
                  <a:schemeClr val="tx2">
                    <a:lumMod val="75000"/>
                  </a:schemeClr>
                </a:solidFill>
                <a:effectLst>
                  <a:outerShdw blurRad="38100" dist="19050" dir="2700000" algn="tl" rotWithShape="0">
                    <a:schemeClr val="dk1">
                      <a:alpha val="40000"/>
                    </a:schemeClr>
                  </a:outerShdw>
                </a:effectLst>
              </a:rPr>
              <a:t>Eksekusi</a:t>
            </a:r>
            <a:endParaRPr lang="en-US" sz="1400" b="0" cap="none" spc="0" dirty="0">
              <a:ln w="0"/>
              <a:solidFill>
                <a:schemeClr val="tx2">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5058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F0B4-BD1F-EA56-0606-890810FC4022}"/>
              </a:ext>
            </a:extLst>
          </p:cNvPr>
          <p:cNvSpPr>
            <a:spLocks noGrp="1"/>
          </p:cNvSpPr>
          <p:nvPr>
            <p:ph type="title"/>
          </p:nvPr>
        </p:nvSpPr>
        <p:spPr/>
        <p:txBody>
          <a:bodyPr/>
          <a:lstStyle/>
          <a:p>
            <a:r>
              <a:rPr lang="en-US" dirty="0"/>
              <a:t>Skema </a:t>
            </a:r>
            <a:r>
              <a:rPr lang="en-US" dirty="0" err="1"/>
              <a:t>Penanganan</a:t>
            </a:r>
            <a:r>
              <a:rPr lang="en-US" dirty="0"/>
              <a:t> </a:t>
            </a:r>
            <a:r>
              <a:rPr lang="en-US" dirty="0" err="1"/>
              <a:t>Perkara</a:t>
            </a:r>
            <a:r>
              <a:rPr lang="en-US" dirty="0"/>
              <a:t> (</a:t>
            </a:r>
            <a:r>
              <a:rPr lang="en-US" dirty="0" err="1"/>
              <a:t>Penyidikan</a:t>
            </a:r>
            <a:r>
              <a:rPr lang="en-US" dirty="0"/>
              <a:t>) DJBC</a:t>
            </a:r>
            <a:endParaRPr lang="en-ID" dirty="0"/>
          </a:p>
        </p:txBody>
      </p:sp>
      <p:pic>
        <p:nvPicPr>
          <p:cNvPr id="57" name="Picture 56">
            <a:extLst>
              <a:ext uri="{FF2B5EF4-FFF2-40B4-BE49-F238E27FC236}">
                <a16:creationId xmlns:a16="http://schemas.microsoft.com/office/drawing/2014/main" id="{29CC317F-9E19-7F23-FE90-00760C6F8D91}"/>
              </a:ext>
            </a:extLst>
          </p:cNvPr>
          <p:cNvPicPr>
            <a:picLocks noChangeAspect="1"/>
          </p:cNvPicPr>
          <p:nvPr/>
        </p:nvPicPr>
        <p:blipFill>
          <a:blip r:embed="rId2"/>
          <a:stretch>
            <a:fillRect/>
          </a:stretch>
        </p:blipFill>
        <p:spPr>
          <a:xfrm>
            <a:off x="1121411" y="1043608"/>
            <a:ext cx="9949177" cy="5142026"/>
          </a:xfrm>
          <a:prstGeom prst="rect">
            <a:avLst/>
          </a:prstGeom>
        </p:spPr>
      </p:pic>
    </p:spTree>
    <p:extLst>
      <p:ext uri="{BB962C8B-B14F-4D97-AF65-F5344CB8AC3E}">
        <p14:creationId xmlns:p14="http://schemas.microsoft.com/office/powerpoint/2010/main" val="405861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895D-3A09-3159-4139-9290AF7977A9}"/>
              </a:ext>
            </a:extLst>
          </p:cNvPr>
          <p:cNvSpPr>
            <a:spLocks noGrp="1"/>
          </p:cNvSpPr>
          <p:nvPr>
            <p:ph type="title"/>
          </p:nvPr>
        </p:nvSpPr>
        <p:spPr/>
        <p:txBody>
          <a:bodyPr/>
          <a:lstStyle/>
          <a:p>
            <a:r>
              <a:rPr lang="en-US" dirty="0"/>
              <a:t>Skema </a:t>
            </a:r>
            <a:r>
              <a:rPr lang="en-US" dirty="0" err="1"/>
              <a:t>Penanganan</a:t>
            </a:r>
            <a:r>
              <a:rPr lang="en-US" dirty="0"/>
              <a:t> </a:t>
            </a:r>
            <a:r>
              <a:rPr lang="en-US" dirty="0" err="1"/>
              <a:t>Perkara</a:t>
            </a:r>
            <a:r>
              <a:rPr lang="en-US" dirty="0"/>
              <a:t> (</a:t>
            </a:r>
            <a:r>
              <a:rPr lang="en-US" dirty="0" err="1"/>
              <a:t>Penyidikan</a:t>
            </a:r>
            <a:r>
              <a:rPr lang="en-US" dirty="0"/>
              <a:t>) </a:t>
            </a:r>
            <a:r>
              <a:rPr lang="en-US" dirty="0" err="1"/>
              <a:t>Kekayaan</a:t>
            </a:r>
            <a:r>
              <a:rPr lang="en-US" dirty="0"/>
              <a:t> </a:t>
            </a:r>
            <a:r>
              <a:rPr lang="en-US" dirty="0" err="1"/>
              <a:t>Intelektual</a:t>
            </a:r>
            <a:r>
              <a:rPr lang="en-US" dirty="0"/>
              <a:t> Kementerian Hukum dan HAM</a:t>
            </a:r>
            <a:endParaRPr lang="en-ID" dirty="0"/>
          </a:p>
        </p:txBody>
      </p:sp>
      <p:pic>
        <p:nvPicPr>
          <p:cNvPr id="35" name="Picture 34">
            <a:extLst>
              <a:ext uri="{FF2B5EF4-FFF2-40B4-BE49-F238E27FC236}">
                <a16:creationId xmlns:a16="http://schemas.microsoft.com/office/drawing/2014/main" id="{E4E1CA62-A735-77CA-E7B1-0D3172173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15" y="1043608"/>
            <a:ext cx="10748862" cy="4861480"/>
          </a:xfrm>
          <a:prstGeom prst="rect">
            <a:avLst/>
          </a:prstGeom>
        </p:spPr>
      </p:pic>
      <p:sp>
        <p:nvSpPr>
          <p:cNvPr id="36" name="Rectangle 35">
            <a:extLst>
              <a:ext uri="{FF2B5EF4-FFF2-40B4-BE49-F238E27FC236}">
                <a16:creationId xmlns:a16="http://schemas.microsoft.com/office/drawing/2014/main" id="{AFB18251-21BB-E91F-923F-2D6BC8602EBD}"/>
              </a:ext>
            </a:extLst>
          </p:cNvPr>
          <p:cNvSpPr/>
          <p:nvPr/>
        </p:nvSpPr>
        <p:spPr>
          <a:xfrm>
            <a:off x="241716" y="5905088"/>
            <a:ext cx="7739684" cy="276999"/>
          </a:xfrm>
          <a:prstGeom prst="rect">
            <a:avLst/>
          </a:prstGeom>
          <a:noFill/>
        </p:spPr>
        <p:txBody>
          <a:bodyPr wrap="none" lIns="91440" tIns="45720" rIns="91440" bIns="45720">
            <a:spAutoFit/>
          </a:bodyPr>
          <a:lstStyle/>
          <a:p>
            <a:pPr algn="ctr"/>
            <a:r>
              <a:rPr lang="en-US" sz="1200" b="0" cap="none" spc="0" dirty="0" err="1">
                <a:ln w="0"/>
                <a:solidFill>
                  <a:schemeClr val="tx1"/>
                </a:solidFill>
                <a:effectLst>
                  <a:outerShdw blurRad="38100" dist="19050" dir="2700000" algn="tl" rotWithShape="0">
                    <a:schemeClr val="dk1">
                      <a:alpha val="40000"/>
                    </a:schemeClr>
                  </a:outerShdw>
                </a:effectLst>
              </a:rPr>
              <a:t>Sumber</a:t>
            </a:r>
            <a:r>
              <a:rPr lang="en-US" sz="1200" b="0" cap="none" spc="0" dirty="0">
                <a:ln w="0"/>
                <a:solidFill>
                  <a:schemeClr val="tx1"/>
                </a:solidFill>
                <a:effectLst>
                  <a:outerShdw blurRad="38100" dist="19050" dir="2700000" algn="tl" rotWithShape="0">
                    <a:schemeClr val="dk1">
                      <a:alpha val="40000"/>
                    </a:schemeClr>
                  </a:outerShdw>
                </a:effectLst>
              </a:rPr>
              <a:t>: https://ntb.kemenkumham.go.id/layanan-publik/pelayanan-hukum-umum/ki-kekayaan-intelektual/penyidikan-ki</a:t>
            </a:r>
          </a:p>
        </p:txBody>
      </p:sp>
    </p:spTree>
    <p:extLst>
      <p:ext uri="{BB962C8B-B14F-4D97-AF65-F5344CB8AC3E}">
        <p14:creationId xmlns:p14="http://schemas.microsoft.com/office/powerpoint/2010/main" val="218890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A2FE-449D-16B0-90C1-F48B0A5F5AD8}"/>
              </a:ext>
            </a:extLst>
          </p:cNvPr>
          <p:cNvSpPr>
            <a:spLocks noGrp="1"/>
          </p:cNvSpPr>
          <p:nvPr>
            <p:ph type="title"/>
          </p:nvPr>
        </p:nvSpPr>
        <p:spPr>
          <a:xfrm>
            <a:off x="1373621" y="-100109"/>
            <a:ext cx="10972800" cy="1143000"/>
          </a:xfrm>
        </p:spPr>
        <p:txBody>
          <a:bodyPr/>
          <a:lstStyle/>
          <a:p>
            <a:r>
              <a:rPr lang="en-US" dirty="0"/>
              <a:t>Skema </a:t>
            </a:r>
            <a:r>
              <a:rPr lang="en-US" dirty="0" err="1"/>
              <a:t>Penanganan</a:t>
            </a:r>
            <a:r>
              <a:rPr lang="en-US" dirty="0"/>
              <a:t> </a:t>
            </a:r>
            <a:r>
              <a:rPr lang="en-US" dirty="0" err="1"/>
              <a:t>Perkara</a:t>
            </a:r>
            <a:r>
              <a:rPr lang="en-US" dirty="0"/>
              <a:t> (</a:t>
            </a:r>
            <a:r>
              <a:rPr lang="en-US" dirty="0" err="1"/>
              <a:t>Penyidikan</a:t>
            </a:r>
            <a:r>
              <a:rPr lang="en-US" dirty="0"/>
              <a:t>) </a:t>
            </a:r>
            <a:r>
              <a:rPr lang="en-US" dirty="0" err="1"/>
              <a:t>Kejaksaan</a:t>
            </a:r>
            <a:endParaRPr lang="en-ID" dirty="0"/>
          </a:p>
        </p:txBody>
      </p:sp>
      <p:pic>
        <p:nvPicPr>
          <p:cNvPr id="5" name="Picture 4">
            <a:extLst>
              <a:ext uri="{FF2B5EF4-FFF2-40B4-BE49-F238E27FC236}">
                <a16:creationId xmlns:a16="http://schemas.microsoft.com/office/drawing/2014/main" id="{4950B0C0-F36D-45DA-8932-D709B42518FB}"/>
              </a:ext>
            </a:extLst>
          </p:cNvPr>
          <p:cNvPicPr>
            <a:picLocks noChangeAspect="1"/>
          </p:cNvPicPr>
          <p:nvPr/>
        </p:nvPicPr>
        <p:blipFill>
          <a:blip r:embed="rId2"/>
          <a:stretch>
            <a:fillRect/>
          </a:stretch>
        </p:blipFill>
        <p:spPr>
          <a:xfrm>
            <a:off x="1470897" y="975514"/>
            <a:ext cx="3577758" cy="4745065"/>
          </a:xfrm>
          <a:prstGeom prst="rect">
            <a:avLst/>
          </a:prstGeom>
        </p:spPr>
      </p:pic>
      <p:pic>
        <p:nvPicPr>
          <p:cNvPr id="7" name="Picture 6">
            <a:extLst>
              <a:ext uri="{FF2B5EF4-FFF2-40B4-BE49-F238E27FC236}">
                <a16:creationId xmlns:a16="http://schemas.microsoft.com/office/drawing/2014/main" id="{D4A7BF2D-F149-4509-A3B4-32F2F283C4A7}"/>
              </a:ext>
            </a:extLst>
          </p:cNvPr>
          <p:cNvPicPr>
            <a:picLocks noChangeAspect="1"/>
          </p:cNvPicPr>
          <p:nvPr/>
        </p:nvPicPr>
        <p:blipFill>
          <a:blip r:embed="rId3"/>
          <a:stretch>
            <a:fillRect/>
          </a:stretch>
        </p:blipFill>
        <p:spPr>
          <a:xfrm>
            <a:off x="6711005" y="975513"/>
            <a:ext cx="3824049" cy="4745065"/>
          </a:xfrm>
          <a:prstGeom prst="rect">
            <a:avLst/>
          </a:prstGeom>
        </p:spPr>
      </p:pic>
      <p:sp>
        <p:nvSpPr>
          <p:cNvPr id="9" name="TextBox 8">
            <a:extLst>
              <a:ext uri="{FF2B5EF4-FFF2-40B4-BE49-F238E27FC236}">
                <a16:creationId xmlns:a16="http://schemas.microsoft.com/office/drawing/2014/main" id="{81A3F830-18D0-D9C4-2376-0BC84489948E}"/>
              </a:ext>
            </a:extLst>
          </p:cNvPr>
          <p:cNvSpPr txBox="1"/>
          <p:nvPr/>
        </p:nvSpPr>
        <p:spPr>
          <a:xfrm>
            <a:off x="250487" y="5965768"/>
            <a:ext cx="6181926" cy="276999"/>
          </a:xfrm>
          <a:prstGeom prst="rect">
            <a:avLst/>
          </a:prstGeom>
          <a:noFill/>
        </p:spPr>
        <p:txBody>
          <a:bodyPr wrap="square">
            <a:spAutoFit/>
          </a:bodyPr>
          <a:lstStyle/>
          <a:p>
            <a:r>
              <a:rPr lang="en-ID" sz="1200" dirty="0" err="1"/>
              <a:t>Sumber</a:t>
            </a:r>
            <a:r>
              <a:rPr lang="en-ID" sz="1200" dirty="0"/>
              <a:t>: https://kejari-ketapang.kejaksaan.go.id/wp-content/uploads/2022/04/pidsus.pdf</a:t>
            </a:r>
          </a:p>
        </p:txBody>
      </p:sp>
      <p:sp>
        <p:nvSpPr>
          <p:cNvPr id="10" name="Arrow: Right 9">
            <a:extLst>
              <a:ext uri="{FF2B5EF4-FFF2-40B4-BE49-F238E27FC236}">
                <a16:creationId xmlns:a16="http://schemas.microsoft.com/office/drawing/2014/main" id="{554A9827-7F4B-7054-F120-944868B9C48F}"/>
              </a:ext>
            </a:extLst>
          </p:cNvPr>
          <p:cNvSpPr/>
          <p:nvPr/>
        </p:nvSpPr>
        <p:spPr bwMode="auto">
          <a:xfrm>
            <a:off x="5437762" y="3171217"/>
            <a:ext cx="994651" cy="276999"/>
          </a:xfrm>
          <a:prstGeom prst="rightArrow">
            <a:avLst/>
          </a:prstGeom>
          <a:noFill/>
          <a:ln w="19050">
            <a:solidFill>
              <a:srgbClr val="FF0000"/>
            </a:solidFill>
            <a:round/>
            <a:headEnd/>
            <a:tailEnd/>
          </a:ln>
        </p:spPr>
        <p:txBody>
          <a:bodyPr wrap="none" rtlCol="0" anchor="ctr"/>
          <a:lstStyle/>
          <a:p>
            <a:pPr algn="ctr"/>
            <a:endParaRPr lang="en-ID" sz="1400" b="1" dirty="0">
              <a:latin typeface="+mn-lt"/>
            </a:endParaRPr>
          </a:p>
        </p:txBody>
      </p:sp>
    </p:spTree>
    <p:extLst>
      <p:ext uri="{BB962C8B-B14F-4D97-AF65-F5344CB8AC3E}">
        <p14:creationId xmlns:p14="http://schemas.microsoft.com/office/powerpoint/2010/main" val="62610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A2FE-449D-16B0-90C1-F48B0A5F5AD8}"/>
              </a:ext>
            </a:extLst>
          </p:cNvPr>
          <p:cNvSpPr>
            <a:spLocks noGrp="1"/>
          </p:cNvSpPr>
          <p:nvPr>
            <p:ph type="title"/>
          </p:nvPr>
        </p:nvSpPr>
        <p:spPr>
          <a:xfrm>
            <a:off x="1344438" y="-129292"/>
            <a:ext cx="10972800" cy="1143000"/>
          </a:xfrm>
        </p:spPr>
        <p:txBody>
          <a:bodyPr/>
          <a:lstStyle/>
          <a:p>
            <a:r>
              <a:rPr lang="en-US" dirty="0"/>
              <a:t>Skema </a:t>
            </a:r>
            <a:r>
              <a:rPr lang="en-US" dirty="0" err="1"/>
              <a:t>Penanganan</a:t>
            </a:r>
            <a:r>
              <a:rPr lang="en-US" dirty="0"/>
              <a:t> </a:t>
            </a:r>
            <a:r>
              <a:rPr lang="en-US" dirty="0" err="1"/>
              <a:t>Perkara</a:t>
            </a:r>
            <a:r>
              <a:rPr lang="en-US" dirty="0"/>
              <a:t> (</a:t>
            </a:r>
            <a:r>
              <a:rPr lang="en-US" dirty="0" err="1"/>
              <a:t>Penyidikan</a:t>
            </a:r>
            <a:r>
              <a:rPr lang="en-US" dirty="0"/>
              <a:t>) </a:t>
            </a:r>
            <a:r>
              <a:rPr lang="en-US" dirty="0" err="1"/>
              <a:t>Polri</a:t>
            </a:r>
            <a:endParaRPr lang="en-ID" dirty="0"/>
          </a:p>
        </p:txBody>
      </p:sp>
      <p:pic>
        <p:nvPicPr>
          <p:cNvPr id="4" name="Picture 3">
            <a:extLst>
              <a:ext uri="{FF2B5EF4-FFF2-40B4-BE49-F238E27FC236}">
                <a16:creationId xmlns:a16="http://schemas.microsoft.com/office/drawing/2014/main" id="{C17077D2-7F66-C130-C2BD-C3C145542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421" y="948081"/>
            <a:ext cx="9601199" cy="4979118"/>
          </a:xfrm>
          <a:prstGeom prst="rect">
            <a:avLst/>
          </a:prstGeom>
        </p:spPr>
      </p:pic>
      <p:sp>
        <p:nvSpPr>
          <p:cNvPr id="8" name="TextBox 7">
            <a:extLst>
              <a:ext uri="{FF2B5EF4-FFF2-40B4-BE49-F238E27FC236}">
                <a16:creationId xmlns:a16="http://schemas.microsoft.com/office/drawing/2014/main" id="{FAF213E4-02F4-4A1B-393E-BAF784924D67}"/>
              </a:ext>
            </a:extLst>
          </p:cNvPr>
          <p:cNvSpPr txBox="1"/>
          <p:nvPr/>
        </p:nvSpPr>
        <p:spPr>
          <a:xfrm>
            <a:off x="274395" y="6034225"/>
            <a:ext cx="6172200" cy="276999"/>
          </a:xfrm>
          <a:prstGeom prst="rect">
            <a:avLst/>
          </a:prstGeom>
          <a:noFill/>
        </p:spPr>
        <p:txBody>
          <a:bodyPr wrap="square">
            <a:spAutoFit/>
          </a:bodyPr>
          <a:lstStyle/>
          <a:p>
            <a:r>
              <a:rPr lang="en-ID" sz="1200" dirty="0" err="1"/>
              <a:t>Sumber</a:t>
            </a:r>
            <a:r>
              <a:rPr lang="en-ID" sz="1200" dirty="0"/>
              <a:t>: https://tribratanews.tuban.jatim.polri.go.id/alur-manajemen-penyidikan-tindak-pidana/</a:t>
            </a:r>
          </a:p>
        </p:txBody>
      </p:sp>
    </p:spTree>
    <p:extLst>
      <p:ext uri="{BB962C8B-B14F-4D97-AF65-F5344CB8AC3E}">
        <p14:creationId xmlns:p14="http://schemas.microsoft.com/office/powerpoint/2010/main" val="269276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4EC5-3E5A-C9B1-B667-2E55537FE1CC}"/>
              </a:ext>
            </a:extLst>
          </p:cNvPr>
          <p:cNvSpPr>
            <a:spLocks noGrp="1"/>
          </p:cNvSpPr>
          <p:nvPr>
            <p:ph type="title"/>
          </p:nvPr>
        </p:nvSpPr>
        <p:spPr/>
        <p:txBody>
          <a:bodyPr/>
          <a:lstStyle/>
          <a:p>
            <a:r>
              <a:rPr lang="en-US" dirty="0" err="1"/>
              <a:t>Penyelidikan</a:t>
            </a:r>
            <a:r>
              <a:rPr lang="en-US" dirty="0"/>
              <a:t> dan </a:t>
            </a:r>
            <a:r>
              <a:rPr lang="en-US" dirty="0" err="1"/>
              <a:t>Penyidikan</a:t>
            </a:r>
            <a:endParaRPr lang="en-ID" dirty="0"/>
          </a:p>
        </p:txBody>
      </p:sp>
      <p:graphicFrame>
        <p:nvGraphicFramePr>
          <p:cNvPr id="4" name="Table 3">
            <a:extLst>
              <a:ext uri="{FF2B5EF4-FFF2-40B4-BE49-F238E27FC236}">
                <a16:creationId xmlns:a16="http://schemas.microsoft.com/office/drawing/2014/main" id="{2A176241-B9E7-58DB-A8DD-7B4165B4B5AC}"/>
              </a:ext>
            </a:extLst>
          </p:cNvPr>
          <p:cNvGraphicFramePr>
            <a:graphicFrameLocks noGrp="1"/>
          </p:cNvGraphicFramePr>
          <p:nvPr>
            <p:extLst>
              <p:ext uri="{D42A27DB-BD31-4B8C-83A1-F6EECF244321}">
                <p14:modId xmlns:p14="http://schemas.microsoft.com/office/powerpoint/2010/main" val="468199698"/>
              </p:ext>
            </p:extLst>
          </p:nvPr>
        </p:nvGraphicFramePr>
        <p:xfrm>
          <a:off x="103760" y="938719"/>
          <a:ext cx="11984480" cy="5309871"/>
        </p:xfrm>
        <a:graphic>
          <a:graphicData uri="http://schemas.openxmlformats.org/drawingml/2006/table">
            <a:tbl>
              <a:tblPr firstRow="1" bandRow="1">
                <a:tableStyleId>{5C22544A-7EE6-4342-B048-85BDC9FD1C3A}</a:tableStyleId>
              </a:tblPr>
              <a:tblGrid>
                <a:gridCol w="1624520">
                  <a:extLst>
                    <a:ext uri="{9D8B030D-6E8A-4147-A177-3AD203B41FA5}">
                      <a16:colId xmlns:a16="http://schemas.microsoft.com/office/drawing/2014/main" val="1334132821"/>
                    </a:ext>
                  </a:extLst>
                </a:gridCol>
                <a:gridCol w="3641388">
                  <a:extLst>
                    <a:ext uri="{9D8B030D-6E8A-4147-A177-3AD203B41FA5}">
                      <a16:colId xmlns:a16="http://schemas.microsoft.com/office/drawing/2014/main" val="514466727"/>
                    </a:ext>
                  </a:extLst>
                </a:gridCol>
                <a:gridCol w="3722452">
                  <a:extLst>
                    <a:ext uri="{9D8B030D-6E8A-4147-A177-3AD203B41FA5}">
                      <a16:colId xmlns:a16="http://schemas.microsoft.com/office/drawing/2014/main" val="2514704549"/>
                    </a:ext>
                  </a:extLst>
                </a:gridCol>
                <a:gridCol w="2996120">
                  <a:extLst>
                    <a:ext uri="{9D8B030D-6E8A-4147-A177-3AD203B41FA5}">
                      <a16:colId xmlns:a16="http://schemas.microsoft.com/office/drawing/2014/main" val="2383786295"/>
                    </a:ext>
                  </a:extLst>
                </a:gridCol>
              </a:tblGrid>
              <a:tr h="496739">
                <a:tc>
                  <a:txBody>
                    <a:bodyPr/>
                    <a:lstStyle/>
                    <a:p>
                      <a:pPr algn="ctr"/>
                      <a:r>
                        <a:rPr lang="en-US" sz="1400" b="1" dirty="0">
                          <a:solidFill>
                            <a:schemeClr val="tx1"/>
                          </a:solidFill>
                        </a:rPr>
                        <a:t>PENYELIDIKAN/</a:t>
                      </a:r>
                    </a:p>
                    <a:p>
                      <a:pPr algn="ctr"/>
                      <a:r>
                        <a:rPr lang="en-US" sz="1400" b="1" dirty="0">
                          <a:solidFill>
                            <a:schemeClr val="tx1"/>
                          </a:solidFill>
                        </a:rPr>
                        <a:t>PENYIDIKAN</a:t>
                      </a:r>
                      <a:endParaRPr lang="en-ID" sz="1400" b="1" dirty="0">
                        <a:solidFill>
                          <a:schemeClr val="tx1"/>
                        </a:solidFill>
                      </a:endParaRPr>
                    </a:p>
                  </a:txBody>
                  <a:tcPr/>
                </a:tc>
                <a:tc>
                  <a:txBody>
                    <a:bodyPr/>
                    <a:lstStyle/>
                    <a:p>
                      <a:pPr algn="ctr"/>
                      <a:r>
                        <a:rPr lang="en-US" sz="1400" b="1" dirty="0">
                          <a:solidFill>
                            <a:schemeClr val="tx1"/>
                          </a:solidFill>
                        </a:rPr>
                        <a:t>DJBC</a:t>
                      </a:r>
                      <a:endParaRPr lang="en-ID" sz="1400" b="1" dirty="0">
                        <a:solidFill>
                          <a:schemeClr val="tx1"/>
                        </a:solidFill>
                      </a:endParaRPr>
                    </a:p>
                  </a:txBody>
                  <a:tcPr/>
                </a:tc>
                <a:tc>
                  <a:txBody>
                    <a:bodyPr/>
                    <a:lstStyle/>
                    <a:p>
                      <a:pPr algn="ctr"/>
                      <a:r>
                        <a:rPr lang="en-US" sz="1400" b="1">
                          <a:solidFill>
                            <a:schemeClr val="tx1"/>
                          </a:solidFill>
                        </a:rPr>
                        <a:t>KEJAKSAAN</a:t>
                      </a:r>
                      <a:endParaRPr lang="en-ID" sz="1400" b="1" dirty="0">
                        <a:solidFill>
                          <a:schemeClr val="tx1"/>
                        </a:solidFill>
                      </a:endParaRPr>
                    </a:p>
                  </a:txBody>
                  <a:tcPr/>
                </a:tc>
                <a:tc>
                  <a:txBody>
                    <a:bodyPr/>
                    <a:lstStyle/>
                    <a:p>
                      <a:pPr algn="ctr"/>
                      <a:r>
                        <a:rPr lang="en-US" sz="1400" b="1" dirty="0">
                          <a:solidFill>
                            <a:schemeClr val="tx1"/>
                          </a:solidFill>
                        </a:rPr>
                        <a:t>POLRI</a:t>
                      </a:r>
                      <a:endParaRPr lang="en-ID" sz="1400" b="1" dirty="0">
                        <a:solidFill>
                          <a:schemeClr val="tx1"/>
                        </a:solidFill>
                      </a:endParaRPr>
                    </a:p>
                  </a:txBody>
                  <a:tcPr/>
                </a:tc>
                <a:extLst>
                  <a:ext uri="{0D108BD9-81ED-4DB2-BD59-A6C34878D82A}">
                    <a16:rowId xmlns:a16="http://schemas.microsoft.com/office/drawing/2014/main" val="1627610786"/>
                  </a:ext>
                </a:extLst>
              </a:tr>
              <a:tr h="905819">
                <a:tc>
                  <a:txBody>
                    <a:bodyPr/>
                    <a:lstStyle/>
                    <a:p>
                      <a:pPr algn="just"/>
                      <a:r>
                        <a:rPr lang="en-US" sz="1400" dirty="0" err="1"/>
                        <a:t>Penyelidikan</a:t>
                      </a:r>
                      <a:endParaRPr lang="en-ID" sz="1400" dirty="0"/>
                    </a:p>
                  </a:txBody>
                  <a:tcPr/>
                </a:tc>
                <a:tc>
                  <a:txBody>
                    <a:bodyPr/>
                    <a:lstStyle/>
                    <a:p>
                      <a:pPr algn="ctr"/>
                      <a:r>
                        <a:rPr lang="en-US" sz="1400" dirty="0"/>
                        <a:t>-</a:t>
                      </a:r>
                      <a:endParaRPr lang="en-ID" sz="1400" dirty="0"/>
                    </a:p>
                  </a:txBody>
                  <a:tcPr/>
                </a:tc>
                <a:tc gridSpan="2">
                  <a:txBody>
                    <a:bodyPr/>
                    <a:lstStyle/>
                    <a:p>
                      <a:pPr algn="just"/>
                      <a:r>
                        <a:rPr lang="en-US" sz="1400" dirty="0" err="1"/>
                        <a:t>Penyelidikan</a:t>
                      </a:r>
                      <a:r>
                        <a:rPr lang="en-US" sz="1400" dirty="0"/>
                        <a:t> </a:t>
                      </a:r>
                      <a:r>
                        <a:rPr lang="en-US" sz="1400" dirty="0" err="1"/>
                        <a:t>adalah</a:t>
                      </a:r>
                      <a:r>
                        <a:rPr lang="en-US" sz="1400" dirty="0"/>
                        <a:t> </a:t>
                      </a:r>
                      <a:r>
                        <a:rPr lang="en-US" sz="1400" dirty="0" err="1"/>
                        <a:t>serangkaian</a:t>
                      </a:r>
                      <a:r>
                        <a:rPr lang="en-US" sz="1400" dirty="0"/>
                        <a:t> </a:t>
                      </a:r>
                      <a:r>
                        <a:rPr lang="en-US" sz="1400" dirty="0" err="1"/>
                        <a:t>tindakan</a:t>
                      </a:r>
                      <a:r>
                        <a:rPr lang="en-US" sz="1400" dirty="0"/>
                        <a:t> </a:t>
                      </a:r>
                      <a:r>
                        <a:rPr lang="en-US" sz="1400" dirty="0" err="1"/>
                        <a:t>penyelidik</a:t>
                      </a:r>
                      <a:r>
                        <a:rPr lang="en-US" sz="1400" dirty="0"/>
                        <a:t> </a:t>
                      </a:r>
                      <a:r>
                        <a:rPr lang="en-US" sz="1400" dirty="0" err="1"/>
                        <a:t>untuk</a:t>
                      </a:r>
                      <a:r>
                        <a:rPr lang="en-US" sz="1400" dirty="0"/>
                        <a:t> </a:t>
                      </a:r>
                      <a:r>
                        <a:rPr lang="en-US" sz="1400" b="1" i="1" dirty="0" err="1"/>
                        <a:t>mencari</a:t>
                      </a:r>
                      <a:r>
                        <a:rPr lang="en-US" sz="1400" b="1" i="1" dirty="0"/>
                        <a:t> dan </a:t>
                      </a:r>
                      <a:r>
                        <a:rPr lang="en-US" sz="1400" b="1" i="1" dirty="0" err="1"/>
                        <a:t>menemukan</a:t>
                      </a:r>
                      <a:r>
                        <a:rPr lang="en-US" sz="1400" b="1" i="1" dirty="0"/>
                        <a:t> </a:t>
                      </a:r>
                      <a:r>
                        <a:rPr lang="en-US" sz="1400" b="1" i="1" dirty="0" err="1"/>
                        <a:t>suatu</a:t>
                      </a:r>
                      <a:r>
                        <a:rPr lang="en-US" sz="1400" b="1" i="1" dirty="0"/>
                        <a:t> </a:t>
                      </a:r>
                      <a:r>
                        <a:rPr lang="en-US" sz="1400" b="1" i="1" dirty="0" err="1"/>
                        <a:t>peristiwa</a:t>
                      </a:r>
                      <a:r>
                        <a:rPr lang="en-US" sz="1400" b="1" i="1" dirty="0"/>
                        <a:t> yang </a:t>
                      </a:r>
                      <a:r>
                        <a:rPr lang="en-US" sz="1400" b="1" i="1" dirty="0" err="1"/>
                        <a:t>diduga</a:t>
                      </a:r>
                      <a:r>
                        <a:rPr lang="en-US" sz="1400" b="1" i="1" dirty="0"/>
                        <a:t> </a:t>
                      </a:r>
                      <a:r>
                        <a:rPr lang="en-US" sz="1400" b="1" i="1" dirty="0" err="1"/>
                        <a:t>sebagai</a:t>
                      </a:r>
                      <a:r>
                        <a:rPr lang="en-US" sz="1400" b="1" i="1" dirty="0"/>
                        <a:t> </a:t>
                      </a:r>
                      <a:r>
                        <a:rPr lang="en-US" sz="1400" b="1" i="1" dirty="0" err="1"/>
                        <a:t>tindak</a:t>
                      </a:r>
                      <a:r>
                        <a:rPr lang="en-US" sz="1400" b="1" i="1" dirty="0"/>
                        <a:t> </a:t>
                      </a:r>
                      <a:r>
                        <a:rPr lang="en-US" sz="1400" b="1" i="1" dirty="0" err="1"/>
                        <a:t>pidana</a:t>
                      </a:r>
                      <a:r>
                        <a:rPr lang="en-US" sz="1400" b="1" dirty="0"/>
                        <a:t> </a:t>
                      </a:r>
                      <a:r>
                        <a:rPr lang="en-US" sz="1400" dirty="0" err="1"/>
                        <a:t>guna</a:t>
                      </a:r>
                      <a:r>
                        <a:rPr lang="en-US" sz="1400" dirty="0"/>
                        <a:t> </a:t>
                      </a:r>
                      <a:r>
                        <a:rPr lang="en-US" sz="1400" dirty="0" err="1"/>
                        <a:t>menentukan</a:t>
                      </a:r>
                      <a:r>
                        <a:rPr lang="en-US" sz="1400" dirty="0"/>
                        <a:t> </a:t>
                      </a:r>
                      <a:r>
                        <a:rPr lang="en-US" sz="1400" dirty="0" err="1"/>
                        <a:t>dapat</a:t>
                      </a:r>
                      <a:r>
                        <a:rPr lang="en-US" sz="1400" dirty="0"/>
                        <a:t> </a:t>
                      </a:r>
                      <a:r>
                        <a:rPr lang="en-US" sz="1400" dirty="0" err="1"/>
                        <a:t>atau</a:t>
                      </a:r>
                      <a:r>
                        <a:rPr lang="en-US" sz="1400" dirty="0"/>
                        <a:t> </a:t>
                      </a:r>
                      <a:r>
                        <a:rPr lang="en-US" sz="1400" dirty="0" err="1"/>
                        <a:t>tidaknya</a:t>
                      </a:r>
                      <a:r>
                        <a:rPr lang="en-US" sz="1400" dirty="0"/>
                        <a:t> </a:t>
                      </a:r>
                      <a:r>
                        <a:rPr lang="en-US" sz="1400" dirty="0" err="1"/>
                        <a:t>dilakukan</a:t>
                      </a:r>
                      <a:r>
                        <a:rPr lang="en-US" sz="1400" dirty="0"/>
                        <a:t> </a:t>
                      </a:r>
                      <a:r>
                        <a:rPr lang="en-US" sz="1400" dirty="0" err="1"/>
                        <a:t>penyidikan</a:t>
                      </a:r>
                      <a:r>
                        <a:rPr lang="en-US" sz="1400" dirty="0"/>
                        <a:t> </a:t>
                      </a:r>
                      <a:r>
                        <a:rPr lang="en-US" sz="1400" dirty="0" err="1"/>
                        <a:t>menurut</a:t>
                      </a:r>
                      <a:r>
                        <a:rPr lang="en-US" sz="1400" dirty="0"/>
                        <a:t> </a:t>
                      </a:r>
                      <a:r>
                        <a:rPr lang="en-US" sz="1400" dirty="0" err="1"/>
                        <a:t>cara</a:t>
                      </a:r>
                      <a:r>
                        <a:rPr lang="en-US" sz="1400" dirty="0"/>
                        <a:t> yang </a:t>
                      </a:r>
                      <a:r>
                        <a:rPr lang="en-US" sz="1400" dirty="0" err="1"/>
                        <a:t>diatur</a:t>
                      </a:r>
                      <a:r>
                        <a:rPr lang="en-US" sz="1400" dirty="0"/>
                        <a:t> </a:t>
                      </a:r>
                      <a:r>
                        <a:rPr lang="en-US" sz="1400" dirty="0" err="1"/>
                        <a:t>dalam</a:t>
                      </a:r>
                      <a:r>
                        <a:rPr lang="en-US" sz="1400" dirty="0"/>
                        <a:t> </a:t>
                      </a:r>
                      <a:r>
                        <a:rPr lang="en-US" sz="1400" dirty="0" err="1"/>
                        <a:t>undang-undang</a:t>
                      </a:r>
                      <a:r>
                        <a:rPr lang="en-US" sz="1400" dirty="0"/>
                        <a:t> </a:t>
                      </a:r>
                      <a:r>
                        <a:rPr lang="en-US" sz="1400" dirty="0" err="1"/>
                        <a:t>ini</a:t>
                      </a:r>
                      <a:r>
                        <a:rPr lang="en-US" sz="1400" dirty="0"/>
                        <a:t>.</a:t>
                      </a:r>
                    </a:p>
                    <a:p>
                      <a:pPr algn="just"/>
                      <a:r>
                        <a:rPr lang="en-US" sz="1400" dirty="0"/>
                        <a:t>(Pasal 1 </a:t>
                      </a:r>
                      <a:r>
                        <a:rPr lang="en-US" sz="1400" dirty="0" err="1"/>
                        <a:t>angka</a:t>
                      </a:r>
                      <a:r>
                        <a:rPr lang="en-US" sz="1400" dirty="0"/>
                        <a:t> 5 KUHAP)</a:t>
                      </a:r>
                      <a:endParaRPr lang="en-ID" sz="1400" dirty="0"/>
                    </a:p>
                  </a:txBody>
                  <a:tcPr/>
                </a:tc>
                <a:tc hMerge="1">
                  <a:txBody>
                    <a:bodyPr/>
                    <a:lstStyle/>
                    <a:p>
                      <a:endParaRPr lang="en-ID" dirty="0"/>
                    </a:p>
                  </a:txBody>
                  <a:tcPr/>
                </a:tc>
                <a:extLst>
                  <a:ext uri="{0D108BD9-81ED-4DB2-BD59-A6C34878D82A}">
                    <a16:rowId xmlns:a16="http://schemas.microsoft.com/office/drawing/2014/main" val="1143101856"/>
                  </a:ext>
                </a:extLst>
              </a:tr>
              <a:tr h="1928517">
                <a:tc>
                  <a:txBody>
                    <a:bodyPr/>
                    <a:lstStyle/>
                    <a:p>
                      <a:pPr algn="just"/>
                      <a:r>
                        <a:rPr lang="en-US" sz="1400" dirty="0" err="1"/>
                        <a:t>Penyelidik</a:t>
                      </a:r>
                      <a:endParaRPr lang="en-ID" sz="1400" dirty="0"/>
                    </a:p>
                  </a:txBody>
                  <a:tcPr/>
                </a:tc>
                <a:tc>
                  <a:txBody>
                    <a:bodyPr/>
                    <a:lstStyle/>
                    <a:p>
                      <a:pPr algn="ctr"/>
                      <a:r>
                        <a:rPr lang="en-US" sz="1400" dirty="0"/>
                        <a:t>-</a:t>
                      </a:r>
                      <a:endParaRPr lang="en-ID" sz="1400" dirty="0"/>
                    </a:p>
                  </a:txBody>
                  <a:tcPr/>
                </a:tc>
                <a:tc>
                  <a:txBody>
                    <a:bodyPr/>
                    <a:lstStyle/>
                    <a:p>
                      <a:pPr algn="just"/>
                      <a:r>
                        <a:rPr lang="en-US" sz="1400" dirty="0"/>
                        <a:t>Jaksa Agung </a:t>
                      </a:r>
                      <a:r>
                        <a:rPr lang="en-US" sz="1400" dirty="0" err="1"/>
                        <a:t>mempunyai</a:t>
                      </a:r>
                      <a:r>
                        <a:rPr lang="en-US" sz="1400" dirty="0"/>
                        <a:t> </a:t>
                      </a:r>
                      <a:r>
                        <a:rPr lang="en-US" sz="1400" dirty="0" err="1"/>
                        <a:t>tugas</a:t>
                      </a:r>
                      <a:r>
                        <a:rPr lang="en-US" sz="1400" dirty="0"/>
                        <a:t>                                dan </a:t>
                      </a:r>
                      <a:r>
                        <a:rPr lang="en-US" sz="1400" dirty="0" err="1"/>
                        <a:t>wewenang</a:t>
                      </a:r>
                      <a:r>
                        <a:rPr lang="en-US" sz="1400" dirty="0"/>
                        <a:t> </a:t>
                      </a:r>
                      <a:r>
                        <a:rPr lang="en-US" sz="1400" dirty="0" err="1"/>
                        <a:t>mengoordinasikan</a:t>
                      </a:r>
                      <a:r>
                        <a:rPr lang="en-US" sz="1400" dirty="0"/>
                        <a:t>, </a:t>
                      </a:r>
                      <a:r>
                        <a:rPr lang="en-US" sz="1400" dirty="0" err="1"/>
                        <a:t>mengendalikan</a:t>
                      </a:r>
                      <a:r>
                        <a:rPr lang="en-US" sz="1400" dirty="0"/>
                        <a:t>, dan </a:t>
                      </a:r>
                      <a:r>
                        <a:rPr lang="en-US" sz="1400" dirty="0" err="1"/>
                        <a:t>melakukan</a:t>
                      </a:r>
                      <a:r>
                        <a:rPr lang="en-US" sz="1400" dirty="0"/>
                        <a:t> </a:t>
                      </a:r>
                      <a:r>
                        <a:rPr lang="en-US" sz="1400" dirty="0" err="1"/>
                        <a:t>penyelidikan</a:t>
                      </a:r>
                      <a:r>
                        <a:rPr lang="en-US" sz="1400" dirty="0"/>
                        <a:t>, </a:t>
                      </a:r>
                      <a:r>
                        <a:rPr lang="en-US" sz="1400" dirty="0" err="1"/>
                        <a:t>penyidikan</a:t>
                      </a:r>
                      <a:r>
                        <a:rPr lang="en-US" sz="1400" dirty="0"/>
                        <a:t>, dan </a:t>
                      </a:r>
                      <a:r>
                        <a:rPr lang="en-US" sz="1400" dirty="0" err="1"/>
                        <a:t>Penuntutan</a:t>
                      </a:r>
                      <a:r>
                        <a:rPr lang="en-US" sz="1400" dirty="0"/>
                        <a:t> </a:t>
                      </a:r>
                      <a:r>
                        <a:rPr lang="en-US" sz="1400" dirty="0" err="1"/>
                        <a:t>tindak</a:t>
                      </a:r>
                      <a:r>
                        <a:rPr lang="en-US" sz="1400" dirty="0"/>
                        <a:t> </a:t>
                      </a:r>
                      <a:r>
                        <a:rPr lang="en-US" sz="1400" dirty="0" err="1"/>
                        <a:t>pidana</a:t>
                      </a:r>
                      <a:r>
                        <a:rPr lang="en-US" sz="1400" dirty="0"/>
                        <a:t> yang </a:t>
                      </a:r>
                      <a:r>
                        <a:rPr lang="en-US" sz="1400" dirty="0" err="1"/>
                        <a:t>dilakukan</a:t>
                      </a:r>
                      <a:r>
                        <a:rPr lang="en-US" sz="1400" dirty="0"/>
                        <a:t> </a:t>
                      </a:r>
                      <a:r>
                        <a:rPr lang="en-US" sz="1400" dirty="0" err="1"/>
                        <a:t>bersama</a:t>
                      </a:r>
                      <a:r>
                        <a:rPr lang="en-US" sz="1400" dirty="0"/>
                        <a:t> oleh orang yang </a:t>
                      </a:r>
                      <a:r>
                        <a:rPr lang="en-US" sz="1400" dirty="0" err="1"/>
                        <a:t>tunduk</a:t>
                      </a:r>
                      <a:r>
                        <a:rPr lang="en-US" sz="1400" dirty="0"/>
                        <a:t> pada </a:t>
                      </a:r>
                      <a:r>
                        <a:rPr lang="en-US" sz="1400" dirty="0" err="1"/>
                        <a:t>peradilan</a:t>
                      </a:r>
                      <a:r>
                        <a:rPr lang="en-US" sz="1400" dirty="0"/>
                        <a:t> </a:t>
                      </a:r>
                      <a:r>
                        <a:rPr lang="en-US" sz="1400" dirty="0" err="1"/>
                        <a:t>umum</a:t>
                      </a:r>
                      <a:r>
                        <a:rPr lang="en-US" sz="1400" dirty="0"/>
                        <a:t> dan </a:t>
                      </a:r>
                      <a:r>
                        <a:rPr lang="en-US" sz="1400" dirty="0" err="1"/>
                        <a:t>peradilan</a:t>
                      </a:r>
                      <a:r>
                        <a:rPr lang="en-US" sz="1400" dirty="0"/>
                        <a:t> </a:t>
                      </a:r>
                      <a:r>
                        <a:rPr lang="en-US" sz="1400" dirty="0" err="1"/>
                        <a:t>militer</a:t>
                      </a:r>
                      <a:endParaRPr lang="en-US" sz="1400" dirty="0"/>
                    </a:p>
                    <a:p>
                      <a:pPr algn="just"/>
                      <a:r>
                        <a:rPr lang="en-US" sz="1400" dirty="0"/>
                        <a:t>(Pasal 35 </a:t>
                      </a:r>
                      <a:r>
                        <a:rPr lang="en-US" sz="1400" dirty="0" err="1"/>
                        <a:t>ayat</a:t>
                      </a:r>
                      <a:r>
                        <a:rPr lang="en-US" sz="1400" dirty="0"/>
                        <a:t> 1 </a:t>
                      </a:r>
                      <a:r>
                        <a:rPr lang="en-US" sz="1400" dirty="0" err="1"/>
                        <a:t>huruf</a:t>
                      </a:r>
                      <a:r>
                        <a:rPr lang="en-US" sz="1400" dirty="0"/>
                        <a:t> G UU No 11 </a:t>
                      </a:r>
                      <a:r>
                        <a:rPr lang="en-US" sz="1400" dirty="0" err="1"/>
                        <a:t>Tahun</a:t>
                      </a:r>
                      <a:r>
                        <a:rPr lang="en-US" sz="1400" dirty="0"/>
                        <a:t> 2021)</a:t>
                      </a:r>
                      <a:endParaRPr lang="en-ID" sz="1400" dirty="0"/>
                    </a:p>
                  </a:txBody>
                  <a:tcPr/>
                </a:tc>
                <a:tc>
                  <a:txBody>
                    <a:bodyPr/>
                    <a:lstStyle/>
                    <a:p>
                      <a:pPr algn="just"/>
                      <a:r>
                        <a:rPr lang="en-US" sz="1400" dirty="0" err="1"/>
                        <a:t>Penyelidik</a:t>
                      </a:r>
                      <a:r>
                        <a:rPr lang="en-US" sz="1400" dirty="0"/>
                        <a:t> </a:t>
                      </a:r>
                      <a:r>
                        <a:rPr lang="en-US" sz="1400" dirty="0" err="1"/>
                        <a:t>adalah</a:t>
                      </a:r>
                      <a:r>
                        <a:rPr lang="en-US" sz="1400" dirty="0"/>
                        <a:t> </a:t>
                      </a:r>
                      <a:r>
                        <a:rPr lang="en-US" sz="1400" dirty="0" err="1"/>
                        <a:t>pejabat</a:t>
                      </a:r>
                      <a:r>
                        <a:rPr lang="en-US" sz="1400" dirty="0"/>
                        <a:t> </a:t>
                      </a:r>
                      <a:r>
                        <a:rPr lang="en-US" sz="1400" dirty="0" err="1"/>
                        <a:t>kepolisian</a:t>
                      </a:r>
                      <a:r>
                        <a:rPr lang="en-US" sz="1400" dirty="0"/>
                        <a:t> negara </a:t>
                      </a:r>
                      <a:r>
                        <a:rPr lang="en-US" sz="1400" dirty="0" err="1"/>
                        <a:t>Republik</a:t>
                      </a:r>
                      <a:r>
                        <a:rPr lang="en-US" sz="1400" dirty="0"/>
                        <a:t> Indonesia yang </a:t>
                      </a:r>
                      <a:r>
                        <a:rPr lang="en-US" sz="1400" dirty="0" err="1"/>
                        <a:t>diberi</a:t>
                      </a:r>
                      <a:r>
                        <a:rPr lang="en-US" sz="1400" dirty="0"/>
                        <a:t> </a:t>
                      </a:r>
                      <a:r>
                        <a:rPr lang="en-US" sz="1400" dirty="0" err="1"/>
                        <a:t>wewenang</a:t>
                      </a:r>
                      <a:r>
                        <a:rPr lang="en-US" sz="1400" dirty="0"/>
                        <a:t> oleh </a:t>
                      </a:r>
                      <a:r>
                        <a:rPr lang="en-US" sz="1400" dirty="0" err="1"/>
                        <a:t>undang-undang</a:t>
                      </a:r>
                      <a:r>
                        <a:rPr lang="en-US" sz="1400" dirty="0"/>
                        <a:t> </a:t>
                      </a:r>
                      <a:r>
                        <a:rPr lang="en-US" sz="1400" dirty="0" err="1"/>
                        <a:t>ini</a:t>
                      </a:r>
                      <a:r>
                        <a:rPr lang="en-US" sz="1400" dirty="0"/>
                        <a:t> </a:t>
                      </a:r>
                      <a:r>
                        <a:rPr lang="en-US" sz="1400" dirty="0" err="1"/>
                        <a:t>untuk</a:t>
                      </a:r>
                      <a:r>
                        <a:rPr lang="en-US" sz="1400" dirty="0"/>
                        <a:t> </a:t>
                      </a:r>
                      <a:r>
                        <a:rPr lang="en-US" sz="1400" dirty="0" err="1"/>
                        <a:t>melakukan</a:t>
                      </a:r>
                      <a:r>
                        <a:rPr lang="en-US" sz="1400" dirty="0"/>
                        <a:t> </a:t>
                      </a:r>
                      <a:r>
                        <a:rPr lang="en-US" sz="1400" dirty="0" err="1"/>
                        <a:t>penyelidikan</a:t>
                      </a:r>
                      <a:endParaRPr lang="en-US" sz="1400" dirty="0"/>
                    </a:p>
                    <a:p>
                      <a:pPr algn="just"/>
                      <a:r>
                        <a:rPr lang="en-US" sz="1400" dirty="0"/>
                        <a:t>(Pasal 1 </a:t>
                      </a:r>
                      <a:r>
                        <a:rPr lang="en-US" sz="1400" dirty="0" err="1"/>
                        <a:t>angka</a:t>
                      </a:r>
                      <a:r>
                        <a:rPr lang="en-US" sz="1400" dirty="0"/>
                        <a:t> 4 KUHAP)</a:t>
                      </a:r>
                      <a:endParaRPr lang="en-ID" sz="1400" dirty="0"/>
                    </a:p>
                  </a:txBody>
                  <a:tcPr/>
                </a:tc>
                <a:extLst>
                  <a:ext uri="{0D108BD9-81ED-4DB2-BD59-A6C34878D82A}">
                    <a16:rowId xmlns:a16="http://schemas.microsoft.com/office/drawing/2014/main" val="719141195"/>
                  </a:ext>
                </a:extLst>
              </a:tr>
              <a:tr h="496739">
                <a:tc>
                  <a:txBody>
                    <a:bodyPr/>
                    <a:lstStyle/>
                    <a:p>
                      <a:pPr algn="just"/>
                      <a:r>
                        <a:rPr lang="en-US" sz="1400" dirty="0" err="1"/>
                        <a:t>Penyidikan</a:t>
                      </a:r>
                      <a:endParaRPr lang="en-ID" sz="1400" dirty="0"/>
                    </a:p>
                  </a:txBody>
                  <a:tcPr/>
                </a:tc>
                <a:tc gridSpan="3">
                  <a:txBody>
                    <a:bodyPr/>
                    <a:lstStyle/>
                    <a:p>
                      <a:pPr algn="just"/>
                      <a:r>
                        <a:rPr lang="en-US" sz="1400" dirty="0"/>
                        <a:t>S</a:t>
                      </a:r>
                      <a:r>
                        <a:rPr lang="id-ID" sz="1400" dirty="0"/>
                        <a:t>erangkaian tindakan </a:t>
                      </a:r>
                      <a:r>
                        <a:rPr lang="id-ID" sz="1400" b="1" dirty="0"/>
                        <a:t>penyidik</a:t>
                      </a:r>
                      <a:r>
                        <a:rPr lang="id-ID" sz="1400" dirty="0"/>
                        <a:t> dalam hal dan menurut cara yang diatur dalam undang-undang ini untuk </a:t>
                      </a:r>
                      <a:r>
                        <a:rPr lang="id-ID" sz="1400" b="1" dirty="0"/>
                        <a:t>mencari serta mengumpulkan bukti</a:t>
                      </a:r>
                      <a:r>
                        <a:rPr lang="id-ID" sz="1400" dirty="0"/>
                        <a:t> yang dengan bukti itu membuat terang tentang tindak pidana yang terjadi dan </a:t>
                      </a:r>
                      <a:r>
                        <a:rPr lang="id-ID" sz="1400" b="1" dirty="0"/>
                        <a:t>guna menemukan tersangkanya</a:t>
                      </a:r>
                      <a:endParaRPr lang="en-US" sz="1400" b="1" dirty="0"/>
                    </a:p>
                    <a:p>
                      <a:pPr algn="just"/>
                      <a:r>
                        <a:rPr lang="en-US" sz="1400" b="0" dirty="0"/>
                        <a:t>(Pasal 1 </a:t>
                      </a:r>
                      <a:r>
                        <a:rPr lang="en-US" sz="1400" b="0" dirty="0" err="1"/>
                        <a:t>angka</a:t>
                      </a:r>
                      <a:r>
                        <a:rPr lang="en-US" sz="1400" b="0" dirty="0"/>
                        <a:t> 2 KUHAP)</a:t>
                      </a:r>
                      <a:endParaRPr lang="en-ID" sz="1400" b="0" dirty="0"/>
                    </a:p>
                  </a:txBody>
                  <a:tcPr/>
                </a:tc>
                <a:tc hMerge="1">
                  <a:txBody>
                    <a:bodyPr/>
                    <a:lstStyle/>
                    <a:p>
                      <a:endParaRPr lang="en-ID"/>
                    </a:p>
                  </a:txBody>
                  <a:tcPr/>
                </a:tc>
                <a:tc hMerge="1">
                  <a:txBody>
                    <a:bodyPr/>
                    <a:lstStyle/>
                    <a:p>
                      <a:pPr algn="just"/>
                      <a:endParaRPr lang="en-ID" sz="1400" dirty="0"/>
                    </a:p>
                  </a:txBody>
                  <a:tcPr/>
                </a:tc>
                <a:extLst>
                  <a:ext uri="{0D108BD9-81ED-4DB2-BD59-A6C34878D82A}">
                    <a16:rowId xmlns:a16="http://schemas.microsoft.com/office/drawing/2014/main" val="1991058217"/>
                  </a:ext>
                </a:extLst>
              </a:tr>
              <a:tr h="1186794">
                <a:tc>
                  <a:txBody>
                    <a:bodyPr/>
                    <a:lstStyle/>
                    <a:p>
                      <a:pPr algn="just"/>
                      <a:r>
                        <a:rPr lang="en-US" sz="1400" dirty="0" err="1"/>
                        <a:t>Penyidik</a:t>
                      </a:r>
                      <a:endParaRPr lang="en-ID" sz="1400" dirty="0"/>
                    </a:p>
                  </a:txBody>
                  <a:tcPr/>
                </a:tc>
                <a:tc>
                  <a:txBody>
                    <a:bodyPr/>
                    <a:lstStyle/>
                    <a:p>
                      <a:pPr algn="just"/>
                      <a:r>
                        <a:rPr lang="en-US" sz="1400" dirty="0" err="1"/>
                        <a:t>Penyidik</a:t>
                      </a:r>
                      <a:r>
                        <a:rPr lang="en-US" sz="1400" dirty="0"/>
                        <a:t> </a:t>
                      </a:r>
                      <a:r>
                        <a:rPr lang="en-US" sz="1400" dirty="0" err="1"/>
                        <a:t>adalah</a:t>
                      </a:r>
                      <a:r>
                        <a:rPr lang="en-US" sz="1400" dirty="0"/>
                        <a:t> </a:t>
                      </a:r>
                      <a:r>
                        <a:rPr lang="en-US" sz="1400" dirty="0" err="1"/>
                        <a:t>pejabat</a:t>
                      </a:r>
                      <a:r>
                        <a:rPr lang="en-US" sz="1400" dirty="0"/>
                        <a:t> </a:t>
                      </a:r>
                      <a:r>
                        <a:rPr lang="en-US" sz="1400" dirty="0" err="1"/>
                        <a:t>pegawai</a:t>
                      </a:r>
                      <a:r>
                        <a:rPr lang="en-US" sz="1400" dirty="0"/>
                        <a:t> negeri </a:t>
                      </a:r>
                      <a:r>
                        <a:rPr lang="en-US" sz="1400" dirty="0" err="1"/>
                        <a:t>sipil</a:t>
                      </a:r>
                      <a:r>
                        <a:rPr lang="en-US" sz="1400" dirty="0"/>
                        <a:t> </a:t>
                      </a:r>
                      <a:r>
                        <a:rPr lang="en-US" sz="1400" dirty="0" err="1"/>
                        <a:t>tertentu</a:t>
                      </a:r>
                      <a:r>
                        <a:rPr lang="en-US" sz="1400" dirty="0"/>
                        <a:t> yang </a:t>
                      </a:r>
                      <a:r>
                        <a:rPr lang="en-US" sz="1400" dirty="0" err="1"/>
                        <a:t>diberi</a:t>
                      </a:r>
                      <a:r>
                        <a:rPr lang="en-US" sz="1400" dirty="0"/>
                        <a:t> </a:t>
                      </a:r>
                      <a:r>
                        <a:rPr lang="en-US" sz="1400" dirty="0" err="1"/>
                        <a:t>wewenang</a:t>
                      </a:r>
                      <a:r>
                        <a:rPr lang="en-US" sz="1400" dirty="0"/>
                        <a:t> </a:t>
                      </a:r>
                      <a:r>
                        <a:rPr lang="en-US" sz="1400" dirty="0" err="1"/>
                        <a:t>khusus</a:t>
                      </a:r>
                      <a:r>
                        <a:rPr lang="en-US" sz="1400" dirty="0"/>
                        <a:t> oleh </a:t>
                      </a:r>
                      <a:r>
                        <a:rPr lang="en-US" sz="1400" dirty="0" err="1"/>
                        <a:t>Undang-Undang</a:t>
                      </a:r>
                      <a:endParaRPr lang="en-US" sz="1400" dirty="0"/>
                    </a:p>
                    <a:p>
                      <a:pPr algn="just"/>
                      <a:r>
                        <a:rPr lang="en-US" sz="1400" dirty="0"/>
                        <a:t>(Pasal 6 </a:t>
                      </a:r>
                      <a:r>
                        <a:rPr lang="en-US" sz="1400" dirty="0" err="1"/>
                        <a:t>ayat</a:t>
                      </a:r>
                      <a:r>
                        <a:rPr lang="en-US" sz="1400" dirty="0"/>
                        <a:t> (1) </a:t>
                      </a:r>
                      <a:r>
                        <a:rPr lang="en-US" sz="1400" dirty="0" err="1"/>
                        <a:t>huruf</a:t>
                      </a:r>
                      <a:r>
                        <a:rPr lang="en-US" sz="1400" dirty="0"/>
                        <a:t> b KUHAP)</a:t>
                      </a:r>
                    </a:p>
                  </a:txBody>
                  <a:tcPr/>
                </a:tc>
                <a:tc>
                  <a:txBody>
                    <a:bodyPr/>
                    <a:lstStyle/>
                    <a:p>
                      <a:pPr algn="just"/>
                      <a:r>
                        <a:rPr lang="en-US" sz="1400" dirty="0"/>
                        <a:t>Di </a:t>
                      </a:r>
                      <a:r>
                        <a:rPr lang="en-US" sz="1400" dirty="0" err="1"/>
                        <a:t>bidang</a:t>
                      </a:r>
                      <a:r>
                        <a:rPr lang="en-US" sz="1400" dirty="0"/>
                        <a:t> </a:t>
                      </a:r>
                      <a:r>
                        <a:rPr lang="en-US" sz="1400" dirty="0" err="1"/>
                        <a:t>pidana</a:t>
                      </a:r>
                      <a:r>
                        <a:rPr lang="en-US" sz="1400" dirty="0"/>
                        <a:t>, </a:t>
                      </a:r>
                      <a:r>
                        <a:rPr lang="en-US" sz="1400" dirty="0" err="1"/>
                        <a:t>kejaksaan</a:t>
                      </a:r>
                      <a:r>
                        <a:rPr lang="en-US" sz="1400" dirty="0"/>
                        <a:t> </a:t>
                      </a:r>
                      <a:r>
                        <a:rPr lang="en-US" sz="1400" dirty="0" err="1"/>
                        <a:t>mempunyai</a:t>
                      </a:r>
                      <a:r>
                        <a:rPr lang="en-US" sz="1400" dirty="0"/>
                        <a:t> </a:t>
                      </a:r>
                      <a:r>
                        <a:rPr lang="en-US" sz="1400" dirty="0" err="1"/>
                        <a:t>tugas</a:t>
                      </a:r>
                      <a:r>
                        <a:rPr lang="en-US" sz="1400" dirty="0"/>
                        <a:t> dan </a:t>
                      </a:r>
                      <a:r>
                        <a:rPr lang="en-US" sz="1400" dirty="0" err="1"/>
                        <a:t>wewenang</a:t>
                      </a:r>
                      <a:r>
                        <a:rPr lang="en-US" sz="1400" dirty="0"/>
                        <a:t> </a:t>
                      </a:r>
                      <a:r>
                        <a:rPr lang="en-US" sz="1400" dirty="0" err="1"/>
                        <a:t>melakukan</a:t>
                      </a:r>
                      <a:r>
                        <a:rPr lang="en-US" sz="1400" dirty="0"/>
                        <a:t> </a:t>
                      </a:r>
                      <a:r>
                        <a:rPr lang="en-US" sz="1400" dirty="0" err="1"/>
                        <a:t>penyidikan</a:t>
                      </a:r>
                      <a:r>
                        <a:rPr lang="en-US" sz="1400" dirty="0"/>
                        <a:t> </a:t>
                      </a:r>
                      <a:r>
                        <a:rPr lang="en-US" sz="1400" dirty="0" err="1"/>
                        <a:t>terhadap</a:t>
                      </a:r>
                      <a:r>
                        <a:rPr lang="en-US" sz="1400" dirty="0"/>
                        <a:t> </a:t>
                      </a:r>
                      <a:r>
                        <a:rPr lang="en-US" sz="1400" dirty="0" err="1"/>
                        <a:t>tindak</a:t>
                      </a:r>
                      <a:r>
                        <a:rPr lang="en-US" sz="1400" dirty="0"/>
                        <a:t> </a:t>
                      </a:r>
                      <a:r>
                        <a:rPr lang="en-US" sz="1400" dirty="0" err="1"/>
                        <a:t>pidana</a:t>
                      </a:r>
                      <a:r>
                        <a:rPr lang="en-US" sz="1400" dirty="0"/>
                        <a:t> </a:t>
                      </a:r>
                      <a:r>
                        <a:rPr lang="en-US" sz="1400" dirty="0" err="1"/>
                        <a:t>tertentu</a:t>
                      </a:r>
                      <a:r>
                        <a:rPr lang="en-US" sz="1400" dirty="0"/>
                        <a:t> </a:t>
                      </a:r>
                      <a:r>
                        <a:rPr lang="en-US" sz="1400" dirty="0" err="1"/>
                        <a:t>berdasarkan</a:t>
                      </a:r>
                      <a:r>
                        <a:rPr lang="en-US" sz="1400" dirty="0"/>
                        <a:t> </a:t>
                      </a:r>
                      <a:r>
                        <a:rPr lang="en-US" sz="1400" dirty="0" err="1"/>
                        <a:t>undang-undang</a:t>
                      </a:r>
                      <a:endParaRPr lang="en-US" sz="1400" dirty="0"/>
                    </a:p>
                    <a:p>
                      <a:pPr algn="just"/>
                      <a:r>
                        <a:rPr lang="en-US" sz="1400" dirty="0"/>
                        <a:t>(Pasal 30 </a:t>
                      </a:r>
                      <a:r>
                        <a:rPr lang="en-US" sz="1400" dirty="0" err="1"/>
                        <a:t>ayat</a:t>
                      </a:r>
                      <a:r>
                        <a:rPr lang="en-US" sz="1400" dirty="0"/>
                        <a:t> 1 </a:t>
                      </a:r>
                      <a:r>
                        <a:rPr lang="en-US" sz="1400" dirty="0" err="1"/>
                        <a:t>huruf</a:t>
                      </a:r>
                      <a:r>
                        <a:rPr lang="en-US" sz="1400" dirty="0"/>
                        <a:t> D UU No. 16 </a:t>
                      </a:r>
                      <a:r>
                        <a:rPr lang="en-US" sz="1400" dirty="0" err="1"/>
                        <a:t>Tahun</a:t>
                      </a:r>
                      <a:r>
                        <a:rPr lang="en-US" sz="1400" dirty="0"/>
                        <a:t> 2004)</a:t>
                      </a:r>
                    </a:p>
                  </a:txBody>
                  <a:tcPr/>
                </a:tc>
                <a:tc>
                  <a:txBody>
                    <a:bodyPr/>
                    <a:lstStyle/>
                    <a:p>
                      <a:pPr algn="just"/>
                      <a:r>
                        <a:rPr lang="en-US" sz="1400" dirty="0" err="1"/>
                        <a:t>Penyidik</a:t>
                      </a:r>
                      <a:r>
                        <a:rPr lang="en-US" sz="1400" dirty="0"/>
                        <a:t> </a:t>
                      </a:r>
                      <a:r>
                        <a:rPr lang="en-US" sz="1400" dirty="0" err="1"/>
                        <a:t>adalah</a:t>
                      </a:r>
                      <a:r>
                        <a:rPr lang="en-US" sz="1400" dirty="0"/>
                        <a:t> </a:t>
                      </a:r>
                      <a:r>
                        <a:rPr lang="en-US" sz="1400" dirty="0" err="1"/>
                        <a:t>pejabat</a:t>
                      </a:r>
                      <a:r>
                        <a:rPr lang="en-US" sz="1400" dirty="0"/>
                        <a:t> </a:t>
                      </a:r>
                      <a:r>
                        <a:rPr lang="en-US" sz="1400" dirty="0" err="1"/>
                        <a:t>polisi</a:t>
                      </a:r>
                      <a:r>
                        <a:rPr lang="en-US" sz="1400" dirty="0"/>
                        <a:t> negara </a:t>
                      </a:r>
                      <a:r>
                        <a:rPr lang="en-US" sz="1400" dirty="0" err="1"/>
                        <a:t>Republik</a:t>
                      </a:r>
                      <a:r>
                        <a:rPr lang="en-US" sz="1400" dirty="0"/>
                        <a:t> Negara</a:t>
                      </a:r>
                    </a:p>
                    <a:p>
                      <a:pPr algn="just"/>
                      <a:r>
                        <a:rPr lang="en-US" sz="1400" dirty="0"/>
                        <a:t>(Pasal 6 </a:t>
                      </a:r>
                      <a:r>
                        <a:rPr lang="en-US" sz="1400" dirty="0" err="1"/>
                        <a:t>ayat</a:t>
                      </a:r>
                      <a:r>
                        <a:rPr lang="en-US" sz="1400" dirty="0"/>
                        <a:t> (1) </a:t>
                      </a:r>
                      <a:r>
                        <a:rPr lang="en-US" sz="1400" dirty="0" err="1"/>
                        <a:t>huruf</a:t>
                      </a:r>
                      <a:r>
                        <a:rPr lang="en-US" sz="1400" dirty="0"/>
                        <a:t> a KUHAP</a:t>
                      </a:r>
                      <a:endParaRPr lang="en-ID" sz="1400" dirty="0"/>
                    </a:p>
                  </a:txBody>
                  <a:tcPr/>
                </a:tc>
                <a:extLst>
                  <a:ext uri="{0D108BD9-81ED-4DB2-BD59-A6C34878D82A}">
                    <a16:rowId xmlns:a16="http://schemas.microsoft.com/office/drawing/2014/main" val="3207723689"/>
                  </a:ext>
                </a:extLst>
              </a:tr>
            </a:tbl>
          </a:graphicData>
        </a:graphic>
      </p:graphicFrame>
    </p:spTree>
    <p:extLst>
      <p:ext uri="{BB962C8B-B14F-4D97-AF65-F5344CB8AC3E}">
        <p14:creationId xmlns:p14="http://schemas.microsoft.com/office/powerpoint/2010/main" val="134761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409E-FA18-9DDB-0607-9E52142CA783}"/>
              </a:ext>
            </a:extLst>
          </p:cNvPr>
          <p:cNvSpPr>
            <a:spLocks noGrp="1"/>
          </p:cNvSpPr>
          <p:nvPr>
            <p:ph type="title"/>
          </p:nvPr>
        </p:nvSpPr>
        <p:spPr/>
        <p:txBody>
          <a:bodyPr/>
          <a:lstStyle/>
          <a:p>
            <a:r>
              <a:rPr lang="en-US" dirty="0" err="1"/>
              <a:t>Penyelidikan</a:t>
            </a:r>
            <a:r>
              <a:rPr lang="en-US" dirty="0"/>
              <a:t> dan </a:t>
            </a:r>
            <a:r>
              <a:rPr lang="en-US" dirty="0" err="1"/>
              <a:t>Penyidikan</a:t>
            </a:r>
            <a:r>
              <a:rPr lang="en-US" dirty="0"/>
              <a:t> </a:t>
            </a:r>
            <a:endParaRPr lang="en-ID" dirty="0"/>
          </a:p>
        </p:txBody>
      </p:sp>
      <p:sp>
        <p:nvSpPr>
          <p:cNvPr id="4" name="Rectangle 3">
            <a:extLst>
              <a:ext uri="{FF2B5EF4-FFF2-40B4-BE49-F238E27FC236}">
                <a16:creationId xmlns:a16="http://schemas.microsoft.com/office/drawing/2014/main" id="{EF05C065-7440-B2B1-2C20-F1A7E781AD18}"/>
              </a:ext>
            </a:extLst>
          </p:cNvPr>
          <p:cNvSpPr/>
          <p:nvPr/>
        </p:nvSpPr>
        <p:spPr>
          <a:xfrm>
            <a:off x="197395" y="909597"/>
            <a:ext cx="8638491" cy="523220"/>
          </a:xfrm>
          <a:prstGeom prst="rect">
            <a:avLst/>
          </a:prstGeom>
          <a:noFill/>
        </p:spPr>
        <p:txBody>
          <a:bodyPr wrap="square" lIns="91440" tIns="45720" rIns="91440" bIns="45720">
            <a:spAutoFit/>
          </a:bodyPr>
          <a:lstStyle/>
          <a:p>
            <a:pPr algn="just"/>
            <a:r>
              <a:rPr lang="en-US" sz="1400" b="0" cap="none" spc="0" dirty="0">
                <a:ln w="0"/>
                <a:solidFill>
                  <a:schemeClr val="tx1"/>
                </a:solidFill>
                <a:effectLst>
                  <a:outerShdw blurRad="38100" dist="19050" dir="2700000" algn="tl" rotWithShape="0">
                    <a:schemeClr val="dk1">
                      <a:alpha val="40000"/>
                    </a:schemeClr>
                  </a:outerShdw>
                </a:effectLst>
              </a:rPr>
              <a:t>*</a:t>
            </a:r>
            <a:r>
              <a:rPr lang="en-US" sz="1400" b="0" cap="none" spc="0" dirty="0" err="1">
                <a:ln w="0"/>
                <a:solidFill>
                  <a:schemeClr val="tx1"/>
                </a:solidFill>
                <a:effectLst>
                  <a:outerShdw blurRad="38100" dist="19050" dir="2700000" algn="tl" rotWithShape="0">
                    <a:schemeClr val="dk1">
                      <a:alpha val="40000"/>
                    </a:schemeClr>
                  </a:outerShdw>
                </a:effectLst>
              </a:rPr>
              <a:t>Meskipun</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secara</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eksplisit</a:t>
            </a:r>
            <a:r>
              <a:rPr lang="en-US" sz="1400" dirty="0">
                <a:ln w="0"/>
                <a:effectLst>
                  <a:outerShdw blurRad="38100" dist="19050" dir="2700000" algn="tl" rotWithShape="0">
                    <a:schemeClr val="dk1">
                      <a:alpha val="40000"/>
                    </a:schemeClr>
                  </a:outerShdw>
                </a:effectLst>
              </a:rPr>
              <a:t> </a:t>
            </a:r>
            <a:r>
              <a:rPr lang="en-US" sz="1400" b="0" cap="none" spc="0" dirty="0">
                <a:ln w="0"/>
                <a:solidFill>
                  <a:schemeClr val="tx1"/>
                </a:solidFill>
                <a:effectLst>
                  <a:outerShdw blurRad="38100" dist="19050" dir="2700000" algn="tl" rotWithShape="0">
                    <a:schemeClr val="dk1">
                      <a:alpha val="40000"/>
                    </a:schemeClr>
                  </a:outerShdw>
                </a:effectLst>
              </a:rPr>
              <a:t>DJBC </a:t>
            </a:r>
            <a:r>
              <a:rPr lang="en-US" sz="1400" b="0" cap="none" spc="0" dirty="0" err="1">
                <a:ln w="0"/>
                <a:solidFill>
                  <a:schemeClr val="tx1"/>
                </a:solidFill>
                <a:effectLst>
                  <a:outerShdw blurRad="38100" dist="19050" dir="2700000" algn="tl" rotWithShape="0">
                    <a:schemeClr val="dk1">
                      <a:alpha val="40000"/>
                    </a:schemeClr>
                  </a:outerShdw>
                </a:effectLst>
              </a:rPr>
              <a:t>tidak</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mengatur</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kewenangan</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penyelidikan</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terdapat</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sejumlah</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ketentuan</a:t>
            </a:r>
            <a:r>
              <a:rPr lang="en-US" sz="1400" b="0" cap="none" spc="0" dirty="0">
                <a:ln w="0"/>
                <a:solidFill>
                  <a:schemeClr val="tx1"/>
                </a:solidFill>
                <a:effectLst>
                  <a:outerShdw blurRad="38100" dist="19050" dir="2700000" algn="tl" rotWithShape="0">
                    <a:schemeClr val="dk1">
                      <a:alpha val="40000"/>
                    </a:schemeClr>
                  </a:outerShdw>
                </a:effectLst>
              </a:rPr>
              <a:t> yang </a:t>
            </a:r>
            <a:r>
              <a:rPr lang="en-US" sz="1400" b="0" cap="none" spc="0" dirty="0" err="1">
                <a:ln w="0"/>
                <a:solidFill>
                  <a:schemeClr val="tx1"/>
                </a:solidFill>
                <a:effectLst>
                  <a:outerShdw blurRad="38100" dist="19050" dir="2700000" algn="tl" rotWithShape="0">
                    <a:schemeClr val="dk1">
                      <a:alpha val="40000"/>
                    </a:schemeClr>
                  </a:outerShdw>
                </a:effectLst>
              </a:rPr>
              <a:t>secara</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substansi</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mempunyai</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tujuan</a:t>
            </a:r>
            <a:r>
              <a:rPr lang="en-US" sz="1400" b="0" cap="none" spc="0" dirty="0">
                <a:ln w="0"/>
                <a:solidFill>
                  <a:schemeClr val="tx1"/>
                </a:solidFill>
                <a:effectLst>
                  <a:outerShdw blurRad="38100" dist="19050" dir="2700000" algn="tl" rotWithShape="0">
                    <a:schemeClr val="dk1">
                      <a:alpha val="40000"/>
                    </a:schemeClr>
                  </a:outerShdw>
                </a:effectLst>
              </a:rPr>
              <a:t> yang </a:t>
            </a:r>
            <a:r>
              <a:rPr lang="en-US" sz="1400" b="0" cap="none" spc="0" dirty="0" err="1">
                <a:ln w="0"/>
                <a:solidFill>
                  <a:schemeClr val="tx1"/>
                </a:solidFill>
                <a:effectLst>
                  <a:outerShdw blurRad="38100" dist="19050" dir="2700000" algn="tl" rotWithShape="0">
                    <a:schemeClr val="dk1">
                      <a:alpha val="40000"/>
                    </a:schemeClr>
                  </a:outerShdw>
                </a:effectLst>
              </a:rPr>
              <a:t>sama</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dengan</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penyelidikan</a:t>
            </a:r>
            <a:r>
              <a:rPr lang="en-US" sz="1400" b="0" cap="none" spc="0" dirty="0">
                <a:ln w="0"/>
                <a:solidFill>
                  <a:schemeClr val="tx1"/>
                </a:solidFill>
                <a:effectLst>
                  <a:outerShdw blurRad="38100" dist="19050" dir="2700000" algn="tl" rotWithShape="0">
                    <a:schemeClr val="dk1">
                      <a:alpha val="40000"/>
                    </a:schemeClr>
                  </a:outerShdw>
                </a:effectLst>
              </a:rPr>
              <a:t>.</a:t>
            </a:r>
          </a:p>
        </p:txBody>
      </p:sp>
      <p:graphicFrame>
        <p:nvGraphicFramePr>
          <p:cNvPr id="5" name="Table 4">
            <a:extLst>
              <a:ext uri="{FF2B5EF4-FFF2-40B4-BE49-F238E27FC236}">
                <a16:creationId xmlns:a16="http://schemas.microsoft.com/office/drawing/2014/main" id="{CE357834-3674-2D04-476D-9FD50733F958}"/>
              </a:ext>
            </a:extLst>
          </p:cNvPr>
          <p:cNvGraphicFramePr>
            <a:graphicFrameLocks noGrp="1"/>
          </p:cNvGraphicFramePr>
          <p:nvPr>
            <p:extLst>
              <p:ext uri="{D42A27DB-BD31-4B8C-83A1-F6EECF244321}">
                <p14:modId xmlns:p14="http://schemas.microsoft.com/office/powerpoint/2010/main" val="233995393"/>
              </p:ext>
            </p:extLst>
          </p:nvPr>
        </p:nvGraphicFramePr>
        <p:xfrm>
          <a:off x="300477" y="1546517"/>
          <a:ext cx="11674272" cy="2565400"/>
        </p:xfrm>
        <a:graphic>
          <a:graphicData uri="http://schemas.openxmlformats.org/drawingml/2006/table">
            <a:tbl>
              <a:tblPr firstRow="1" bandRow="1">
                <a:tableStyleId>{5C22544A-7EE6-4342-B048-85BDC9FD1C3A}</a:tableStyleId>
              </a:tblPr>
              <a:tblGrid>
                <a:gridCol w="3697591">
                  <a:extLst>
                    <a:ext uri="{9D8B030D-6E8A-4147-A177-3AD203B41FA5}">
                      <a16:colId xmlns:a16="http://schemas.microsoft.com/office/drawing/2014/main" val="4181327193"/>
                    </a:ext>
                  </a:extLst>
                </a:gridCol>
                <a:gridCol w="7976681">
                  <a:extLst>
                    <a:ext uri="{9D8B030D-6E8A-4147-A177-3AD203B41FA5}">
                      <a16:colId xmlns:a16="http://schemas.microsoft.com/office/drawing/2014/main" val="1438282537"/>
                    </a:ext>
                  </a:extLst>
                </a:gridCol>
              </a:tblGrid>
              <a:tr h="370840">
                <a:tc>
                  <a:txBody>
                    <a:bodyPr/>
                    <a:lstStyle/>
                    <a:p>
                      <a:r>
                        <a:rPr lang="en-US" dirty="0" err="1"/>
                        <a:t>Ketentuan</a:t>
                      </a:r>
                      <a:endParaRPr lang="en-ID" dirty="0"/>
                    </a:p>
                  </a:txBody>
                  <a:tcPr/>
                </a:tc>
                <a:tc>
                  <a:txBody>
                    <a:bodyPr/>
                    <a:lstStyle/>
                    <a:p>
                      <a:r>
                        <a:rPr lang="en-US" dirty="0" err="1"/>
                        <a:t>Uraian</a:t>
                      </a:r>
                      <a:endParaRPr lang="en-ID" dirty="0"/>
                    </a:p>
                  </a:txBody>
                  <a:tcPr/>
                </a:tc>
                <a:extLst>
                  <a:ext uri="{0D108BD9-81ED-4DB2-BD59-A6C34878D82A}">
                    <a16:rowId xmlns:a16="http://schemas.microsoft.com/office/drawing/2014/main" val="520982412"/>
                  </a:ext>
                </a:extLst>
              </a:tr>
              <a:tr h="370840">
                <a:tc>
                  <a:txBody>
                    <a:bodyPr/>
                    <a:lstStyle/>
                    <a:p>
                      <a:pPr algn="just"/>
                      <a:r>
                        <a:rPr lang="en-US" sz="1200" dirty="0" err="1"/>
                        <a:t>Penjelasan</a:t>
                      </a:r>
                      <a:r>
                        <a:rPr lang="en-US" sz="1200" dirty="0"/>
                        <a:t> Pasal 74 </a:t>
                      </a:r>
                      <a:r>
                        <a:rPr lang="en-US" sz="1200" dirty="0" err="1"/>
                        <a:t>ayat</a:t>
                      </a:r>
                      <a:r>
                        <a:rPr lang="en-US" sz="1200" dirty="0"/>
                        <a:t> (1) UU No 10 </a:t>
                      </a:r>
                      <a:r>
                        <a:rPr lang="en-US" sz="1200" dirty="0" err="1"/>
                        <a:t>tahun</a:t>
                      </a:r>
                      <a:r>
                        <a:rPr lang="en-US" sz="1200" dirty="0"/>
                        <a:t> 1995 </a:t>
                      </a:r>
                      <a:r>
                        <a:rPr lang="en-US" sz="1200" dirty="0" err="1"/>
                        <a:t>sebagaimana</a:t>
                      </a:r>
                      <a:r>
                        <a:rPr lang="en-US" sz="1200" dirty="0"/>
                        <a:t> </a:t>
                      </a:r>
                      <a:r>
                        <a:rPr lang="en-US" sz="1200" dirty="0" err="1"/>
                        <a:t>telah</a:t>
                      </a:r>
                      <a:r>
                        <a:rPr lang="en-US" sz="1200" dirty="0"/>
                        <a:t> </a:t>
                      </a:r>
                      <a:r>
                        <a:rPr lang="en-US" sz="1200" dirty="0" err="1"/>
                        <a:t>diubah</a:t>
                      </a:r>
                      <a:r>
                        <a:rPr lang="en-US" sz="1200" dirty="0"/>
                        <a:t> </a:t>
                      </a:r>
                      <a:r>
                        <a:rPr lang="en-US" sz="1200" dirty="0" err="1"/>
                        <a:t>dengan</a:t>
                      </a:r>
                      <a:r>
                        <a:rPr lang="en-US" sz="1200" dirty="0"/>
                        <a:t> UU No 17 </a:t>
                      </a:r>
                      <a:r>
                        <a:rPr lang="en-US" sz="1200" dirty="0" err="1"/>
                        <a:t>tahun</a:t>
                      </a:r>
                      <a:r>
                        <a:rPr lang="en-US" sz="1200" dirty="0"/>
                        <a:t> 2006 </a:t>
                      </a:r>
                      <a:r>
                        <a:rPr lang="en-US" sz="1200" dirty="0" err="1"/>
                        <a:t>tentang</a:t>
                      </a:r>
                      <a:r>
                        <a:rPr lang="en-US" sz="1200" dirty="0"/>
                        <a:t> </a:t>
                      </a:r>
                      <a:r>
                        <a:rPr lang="en-US" sz="1200" dirty="0" err="1"/>
                        <a:t>Kepabeanan</a:t>
                      </a:r>
                      <a:endParaRPr lang="en-ID" sz="1200" dirty="0"/>
                    </a:p>
                  </a:txBody>
                  <a:tcPr/>
                </a:tc>
                <a:tc>
                  <a:txBody>
                    <a:bodyPr/>
                    <a:lstStyle/>
                    <a:p>
                      <a:pPr algn="just"/>
                      <a:r>
                        <a:rPr lang="en-ID" sz="1200" dirty="0" err="1"/>
                        <a:t>Dalam</a:t>
                      </a:r>
                      <a:r>
                        <a:rPr lang="en-ID" sz="1200" dirty="0"/>
                        <a:t> </a:t>
                      </a:r>
                      <a:r>
                        <a:rPr lang="en-ID" sz="1200" dirty="0" err="1"/>
                        <a:t>ayat</a:t>
                      </a:r>
                      <a:r>
                        <a:rPr lang="en-ID" sz="1200" dirty="0"/>
                        <a:t> </a:t>
                      </a:r>
                      <a:r>
                        <a:rPr lang="en-ID" sz="1200" dirty="0" err="1"/>
                        <a:t>ini</a:t>
                      </a:r>
                      <a:r>
                        <a:rPr lang="en-ID" sz="1200" dirty="0"/>
                        <a:t> </a:t>
                      </a:r>
                      <a:r>
                        <a:rPr lang="en-ID" sz="1200" dirty="0" err="1"/>
                        <a:t>secara</a:t>
                      </a:r>
                      <a:r>
                        <a:rPr lang="en-ID" sz="1200" dirty="0"/>
                        <a:t> </a:t>
                      </a:r>
                      <a:r>
                        <a:rPr lang="en-ID" sz="1200" dirty="0" err="1"/>
                        <a:t>tegas</a:t>
                      </a:r>
                      <a:r>
                        <a:rPr lang="en-ID" sz="1200" dirty="0"/>
                        <a:t> </a:t>
                      </a:r>
                      <a:r>
                        <a:rPr lang="en-ID" sz="1200" dirty="0" err="1"/>
                        <a:t>ditetapkan</a:t>
                      </a:r>
                      <a:r>
                        <a:rPr lang="en-ID" sz="1200" dirty="0"/>
                        <a:t> </a:t>
                      </a:r>
                      <a:r>
                        <a:rPr lang="en-ID" sz="1200" dirty="0" err="1"/>
                        <a:t>bahwa</a:t>
                      </a:r>
                      <a:r>
                        <a:rPr lang="en-ID" sz="1200" dirty="0"/>
                        <a:t> </a:t>
                      </a:r>
                      <a:r>
                        <a:rPr lang="en-ID" sz="1200" dirty="0" err="1"/>
                        <a:t>Pejabat</a:t>
                      </a:r>
                      <a:r>
                        <a:rPr lang="en-ID" sz="1200" dirty="0"/>
                        <a:t> Bea dan </a:t>
                      </a:r>
                      <a:r>
                        <a:rPr lang="en-ID" sz="1200" dirty="0" err="1"/>
                        <a:t>Cukai</a:t>
                      </a:r>
                      <a:r>
                        <a:rPr lang="en-ID" sz="1200" dirty="0"/>
                        <a:t> </a:t>
                      </a:r>
                      <a:r>
                        <a:rPr lang="en-ID" sz="1200" dirty="0" err="1"/>
                        <a:t>untuk</a:t>
                      </a:r>
                      <a:r>
                        <a:rPr lang="en-ID" sz="1200" dirty="0"/>
                        <a:t> </a:t>
                      </a:r>
                      <a:r>
                        <a:rPr lang="en-ID" sz="1200" dirty="0" err="1"/>
                        <a:t>menyelesaikan</a:t>
                      </a:r>
                      <a:r>
                        <a:rPr lang="en-ID" sz="1200" dirty="0"/>
                        <a:t> </a:t>
                      </a:r>
                      <a:r>
                        <a:rPr lang="en-ID" sz="1200" dirty="0" err="1"/>
                        <a:t>pekerjaan</a:t>
                      </a:r>
                      <a:r>
                        <a:rPr lang="en-ID" sz="1200" dirty="0"/>
                        <a:t> yang </a:t>
                      </a:r>
                      <a:r>
                        <a:rPr lang="en-ID" sz="1200" dirty="0" err="1"/>
                        <a:t>termasuk</a:t>
                      </a:r>
                      <a:r>
                        <a:rPr lang="en-ID" sz="1200" dirty="0"/>
                        <a:t> </a:t>
                      </a:r>
                      <a:r>
                        <a:rPr lang="en-ID" sz="1200" dirty="0" err="1"/>
                        <a:t>wewenangnya</a:t>
                      </a:r>
                      <a:r>
                        <a:rPr lang="en-ID" sz="1200" dirty="0"/>
                        <a:t> </a:t>
                      </a:r>
                      <a:r>
                        <a:rPr lang="en-ID" sz="1200" dirty="0" err="1"/>
                        <a:t>dalam</a:t>
                      </a:r>
                      <a:r>
                        <a:rPr lang="en-ID" sz="1200" dirty="0"/>
                        <a:t> </a:t>
                      </a:r>
                      <a:r>
                        <a:rPr lang="en-ID" sz="1200" dirty="0" err="1"/>
                        <a:t>rangka</a:t>
                      </a:r>
                      <a:r>
                        <a:rPr lang="en-ID" sz="1200" dirty="0"/>
                        <a:t> </a:t>
                      </a:r>
                      <a:r>
                        <a:rPr lang="en-ID" sz="1200" dirty="0" err="1"/>
                        <a:t>mengamankan</a:t>
                      </a:r>
                      <a:r>
                        <a:rPr lang="en-ID" sz="1200" dirty="0"/>
                        <a:t> </a:t>
                      </a:r>
                      <a:r>
                        <a:rPr lang="en-ID" sz="1200" dirty="0" err="1"/>
                        <a:t>hak-hak</a:t>
                      </a:r>
                      <a:r>
                        <a:rPr lang="en-ID" sz="1200" dirty="0"/>
                        <a:t> negara, </a:t>
                      </a:r>
                      <a:r>
                        <a:rPr lang="en-ID" sz="1200" dirty="0" err="1"/>
                        <a:t>dapat</a:t>
                      </a:r>
                      <a:r>
                        <a:rPr lang="en-ID" sz="1200" dirty="0"/>
                        <a:t> </a:t>
                      </a:r>
                      <a:r>
                        <a:rPr lang="en-ID" sz="1200" dirty="0" err="1"/>
                        <a:t>menggunakan</a:t>
                      </a:r>
                      <a:r>
                        <a:rPr lang="en-ID" sz="1200" dirty="0"/>
                        <a:t> </a:t>
                      </a:r>
                      <a:r>
                        <a:rPr lang="en-ID" sz="1200" dirty="0" err="1"/>
                        <a:t>segala</a:t>
                      </a:r>
                      <a:r>
                        <a:rPr lang="en-ID" sz="1200" dirty="0"/>
                        <a:t> </a:t>
                      </a:r>
                      <a:r>
                        <a:rPr lang="en-ID" sz="1200" dirty="0" err="1"/>
                        <a:t>upaya</a:t>
                      </a:r>
                      <a:r>
                        <a:rPr lang="en-ID" sz="1200" dirty="0"/>
                        <a:t> </a:t>
                      </a:r>
                      <a:r>
                        <a:rPr lang="en-ID" sz="1200" dirty="0" err="1"/>
                        <a:t>terhadap</a:t>
                      </a:r>
                      <a:r>
                        <a:rPr lang="en-ID" sz="1200" dirty="0"/>
                        <a:t> orang </a:t>
                      </a:r>
                      <a:r>
                        <a:rPr lang="en-ID" sz="1200" dirty="0" err="1"/>
                        <a:t>atau</a:t>
                      </a:r>
                      <a:r>
                        <a:rPr lang="en-ID" sz="1200" dirty="0"/>
                        <a:t> </a:t>
                      </a:r>
                      <a:r>
                        <a:rPr lang="en-ID" sz="1200" dirty="0" err="1"/>
                        <a:t>barang</a:t>
                      </a:r>
                      <a:r>
                        <a:rPr lang="en-ID" sz="1200" dirty="0"/>
                        <a:t>, </a:t>
                      </a:r>
                      <a:r>
                        <a:rPr lang="en-ID" sz="1200" dirty="0" err="1"/>
                        <a:t>termasuk</a:t>
                      </a:r>
                      <a:r>
                        <a:rPr lang="en-ID" sz="1200" dirty="0"/>
                        <a:t> di </a:t>
                      </a:r>
                      <a:r>
                        <a:rPr lang="en-ID" sz="1200" dirty="0" err="1"/>
                        <a:t>dalamnya</a:t>
                      </a:r>
                      <a:r>
                        <a:rPr lang="en-ID" sz="1200" dirty="0"/>
                        <a:t> </a:t>
                      </a:r>
                      <a:r>
                        <a:rPr lang="en-ID" sz="1200" dirty="0" err="1"/>
                        <a:t>binatang</a:t>
                      </a:r>
                      <a:r>
                        <a:rPr lang="en-ID" sz="1200" dirty="0"/>
                        <a:t> </a:t>
                      </a:r>
                      <a:r>
                        <a:rPr lang="en-ID" sz="1200" dirty="0" err="1"/>
                        <a:t>untuk</a:t>
                      </a:r>
                      <a:r>
                        <a:rPr lang="en-ID" sz="1200" dirty="0"/>
                        <a:t> </a:t>
                      </a:r>
                      <a:r>
                        <a:rPr lang="en-ID" sz="1200" dirty="0" err="1"/>
                        <a:t>dipenuhinya</a:t>
                      </a:r>
                      <a:r>
                        <a:rPr lang="en-ID" sz="1200" dirty="0"/>
                        <a:t> </a:t>
                      </a:r>
                      <a:r>
                        <a:rPr lang="en-ID" sz="1200" dirty="0" err="1"/>
                        <a:t>ketentuan</a:t>
                      </a:r>
                      <a:r>
                        <a:rPr lang="en-ID" sz="1200" dirty="0"/>
                        <a:t> </a:t>
                      </a:r>
                      <a:r>
                        <a:rPr lang="en-ID" sz="1200" dirty="0" err="1"/>
                        <a:t>dalam</a:t>
                      </a:r>
                      <a:r>
                        <a:rPr lang="en-ID" sz="1200" dirty="0"/>
                        <a:t> </a:t>
                      </a:r>
                      <a:r>
                        <a:rPr lang="en-ID" sz="1200" dirty="0" err="1"/>
                        <a:t>Undang-undang</a:t>
                      </a:r>
                      <a:r>
                        <a:rPr lang="en-ID" sz="1200" dirty="0"/>
                        <a:t> </a:t>
                      </a:r>
                      <a:r>
                        <a:rPr lang="en-ID" sz="1200" dirty="0" err="1"/>
                        <a:t>ini</a:t>
                      </a:r>
                      <a:r>
                        <a:rPr lang="en-ID" sz="1200" dirty="0"/>
                        <a:t>. Jika </a:t>
                      </a:r>
                      <a:r>
                        <a:rPr lang="en-ID" sz="1200" dirty="0" err="1"/>
                        <a:t>perlu</a:t>
                      </a:r>
                      <a:r>
                        <a:rPr lang="en-ID" sz="1200" dirty="0"/>
                        <a:t> </a:t>
                      </a:r>
                      <a:r>
                        <a:rPr lang="en-ID" sz="1200" dirty="0" err="1"/>
                        <a:t>dapat</a:t>
                      </a:r>
                      <a:r>
                        <a:rPr lang="en-ID" sz="1200" dirty="0"/>
                        <a:t> </a:t>
                      </a:r>
                      <a:r>
                        <a:rPr lang="en-ID" sz="1200" dirty="0" err="1"/>
                        <a:t>digunakan</a:t>
                      </a:r>
                      <a:r>
                        <a:rPr lang="en-ID" sz="1200" dirty="0"/>
                        <a:t> </a:t>
                      </a:r>
                      <a:r>
                        <a:rPr lang="en-ID" sz="1200" dirty="0" err="1"/>
                        <a:t>berbagai</a:t>
                      </a:r>
                      <a:r>
                        <a:rPr lang="en-ID" sz="1200" dirty="0"/>
                        <a:t> </a:t>
                      </a:r>
                      <a:r>
                        <a:rPr lang="en-ID" sz="1200" dirty="0" err="1"/>
                        <a:t>upaya</a:t>
                      </a:r>
                      <a:r>
                        <a:rPr lang="en-ID" sz="1200" dirty="0"/>
                        <a:t> </a:t>
                      </a:r>
                      <a:r>
                        <a:rPr lang="en-ID" sz="1200" dirty="0" err="1"/>
                        <a:t>untuk</a:t>
                      </a:r>
                      <a:r>
                        <a:rPr lang="en-ID" sz="1200" dirty="0"/>
                        <a:t> </a:t>
                      </a:r>
                      <a:r>
                        <a:rPr lang="en-ID" sz="1200" dirty="0" err="1"/>
                        <a:t>mencari</a:t>
                      </a:r>
                      <a:r>
                        <a:rPr lang="en-ID" sz="1200" dirty="0"/>
                        <a:t> dan </a:t>
                      </a:r>
                      <a:r>
                        <a:rPr lang="en-ID" sz="1200" dirty="0" err="1"/>
                        <a:t>menemukan</a:t>
                      </a:r>
                      <a:r>
                        <a:rPr lang="en-ID" sz="1200" dirty="0"/>
                        <a:t> </a:t>
                      </a:r>
                      <a:r>
                        <a:rPr lang="en-ID" sz="1200" dirty="0" err="1"/>
                        <a:t>suatu</a:t>
                      </a:r>
                      <a:r>
                        <a:rPr lang="en-ID" sz="1200" dirty="0"/>
                        <a:t> </a:t>
                      </a:r>
                      <a:r>
                        <a:rPr lang="en-ID" sz="1200" dirty="0" err="1"/>
                        <a:t>peristiwa</a:t>
                      </a:r>
                      <a:r>
                        <a:rPr lang="en-ID" sz="1200" dirty="0"/>
                        <a:t> di </a:t>
                      </a:r>
                      <a:r>
                        <a:rPr lang="en-ID" sz="1200" dirty="0" err="1"/>
                        <a:t>bidang</a:t>
                      </a:r>
                      <a:r>
                        <a:rPr lang="en-ID" sz="1200" dirty="0"/>
                        <a:t> </a:t>
                      </a:r>
                      <a:r>
                        <a:rPr lang="en-ID" sz="1200" dirty="0" err="1"/>
                        <a:t>Kepabeanan</a:t>
                      </a:r>
                      <a:r>
                        <a:rPr lang="en-ID" sz="1200" dirty="0"/>
                        <a:t> yang </a:t>
                      </a:r>
                      <a:r>
                        <a:rPr lang="en-ID" sz="1200" dirty="0" err="1"/>
                        <a:t>diduga</a:t>
                      </a:r>
                      <a:r>
                        <a:rPr lang="en-ID" sz="1200" dirty="0"/>
                        <a:t> </a:t>
                      </a:r>
                      <a:r>
                        <a:rPr lang="en-ID" sz="1200" dirty="0" err="1"/>
                        <a:t>sebagai</a:t>
                      </a:r>
                      <a:r>
                        <a:rPr lang="en-ID" sz="1200" dirty="0"/>
                        <a:t> </a:t>
                      </a:r>
                      <a:r>
                        <a:rPr lang="en-ID" sz="1200" dirty="0" err="1"/>
                        <a:t>tindak</a:t>
                      </a:r>
                      <a:r>
                        <a:rPr lang="en-ID" sz="1200" dirty="0"/>
                        <a:t> </a:t>
                      </a:r>
                      <a:r>
                        <a:rPr lang="en-ID" sz="1200" dirty="0" err="1"/>
                        <a:t>pidana</a:t>
                      </a:r>
                      <a:r>
                        <a:rPr lang="en-ID" sz="1200" dirty="0"/>
                        <a:t> </a:t>
                      </a:r>
                      <a:r>
                        <a:rPr lang="en-ID" sz="1200" dirty="0" err="1"/>
                        <a:t>Kepabeanan</a:t>
                      </a:r>
                      <a:r>
                        <a:rPr lang="en-ID" sz="1200" dirty="0"/>
                        <a:t> </a:t>
                      </a:r>
                      <a:r>
                        <a:rPr lang="en-ID" sz="1200" dirty="0" err="1"/>
                        <a:t>guna</a:t>
                      </a:r>
                      <a:r>
                        <a:rPr lang="en-ID" sz="1200" dirty="0"/>
                        <a:t> </a:t>
                      </a:r>
                      <a:r>
                        <a:rPr lang="en-ID" sz="1200" dirty="0" err="1"/>
                        <a:t>menentukan</a:t>
                      </a:r>
                      <a:r>
                        <a:rPr lang="en-ID" sz="1200" dirty="0"/>
                        <a:t> </a:t>
                      </a:r>
                      <a:r>
                        <a:rPr lang="en-ID" sz="1200" dirty="0" err="1"/>
                        <a:t>dapat</a:t>
                      </a:r>
                      <a:r>
                        <a:rPr lang="en-ID" sz="1200" dirty="0"/>
                        <a:t> </a:t>
                      </a:r>
                      <a:r>
                        <a:rPr lang="en-ID" sz="1200" dirty="0" err="1"/>
                        <a:t>atau</a:t>
                      </a:r>
                      <a:r>
                        <a:rPr lang="en-ID" sz="1200" dirty="0"/>
                        <a:t> </a:t>
                      </a:r>
                      <a:r>
                        <a:rPr lang="en-ID" sz="1200" dirty="0" err="1"/>
                        <a:t>tidaknya</a:t>
                      </a:r>
                      <a:r>
                        <a:rPr lang="en-ID" sz="1200" dirty="0"/>
                        <a:t> </a:t>
                      </a:r>
                      <a:r>
                        <a:rPr lang="en-ID" sz="1200" dirty="0" err="1"/>
                        <a:t>dilakukan</a:t>
                      </a:r>
                      <a:r>
                        <a:rPr lang="en-ID" sz="1200" dirty="0"/>
                        <a:t> </a:t>
                      </a:r>
                      <a:r>
                        <a:rPr lang="en-ID" sz="1200" dirty="0" err="1"/>
                        <a:t>penyidikan</a:t>
                      </a:r>
                      <a:r>
                        <a:rPr lang="en-ID" sz="1200" dirty="0"/>
                        <a:t> </a:t>
                      </a:r>
                      <a:r>
                        <a:rPr lang="en-ID" sz="1200" dirty="0" err="1"/>
                        <a:t>menurut</a:t>
                      </a:r>
                      <a:r>
                        <a:rPr lang="en-ID" sz="1200" dirty="0"/>
                        <a:t> </a:t>
                      </a:r>
                      <a:r>
                        <a:rPr lang="en-ID" sz="1200" dirty="0" err="1"/>
                        <a:t>Undang-undang</a:t>
                      </a:r>
                      <a:r>
                        <a:rPr lang="en-ID" sz="1200" dirty="0"/>
                        <a:t> </a:t>
                      </a:r>
                      <a:r>
                        <a:rPr lang="en-ID" sz="1200" dirty="0" err="1"/>
                        <a:t>ini</a:t>
                      </a:r>
                      <a:r>
                        <a:rPr lang="en-ID" sz="1200" dirty="0"/>
                        <a:t>.</a:t>
                      </a:r>
                    </a:p>
                  </a:txBody>
                  <a:tcPr/>
                </a:tc>
                <a:extLst>
                  <a:ext uri="{0D108BD9-81ED-4DB2-BD59-A6C34878D82A}">
                    <a16:rowId xmlns:a16="http://schemas.microsoft.com/office/drawing/2014/main" val="922326372"/>
                  </a:ext>
                </a:extLst>
              </a:tr>
              <a:tr h="741680">
                <a:tc>
                  <a:txBody>
                    <a:bodyPr/>
                    <a:lstStyle/>
                    <a:p>
                      <a:pPr algn="just"/>
                      <a:r>
                        <a:rPr lang="en-US" sz="1200" dirty="0"/>
                        <a:t>Pasal 1 </a:t>
                      </a:r>
                      <a:r>
                        <a:rPr lang="en-US" sz="1200" dirty="0" err="1"/>
                        <a:t>angka</a:t>
                      </a:r>
                      <a:r>
                        <a:rPr lang="en-US" sz="1200" dirty="0"/>
                        <a:t> 2 PMK </a:t>
                      </a:r>
                      <a:r>
                        <a:rPr lang="en-US" sz="1200" dirty="0" err="1"/>
                        <a:t>Nomor</a:t>
                      </a:r>
                      <a:r>
                        <a:rPr lang="en-US" sz="1200" dirty="0"/>
                        <a:t> 237/PMK.04/2022 </a:t>
                      </a:r>
                      <a:r>
                        <a:rPr lang="en-US" sz="1200" dirty="0" err="1"/>
                        <a:t>tentang</a:t>
                      </a:r>
                      <a:r>
                        <a:rPr lang="en-US" sz="1200" dirty="0"/>
                        <a:t> </a:t>
                      </a:r>
                      <a:r>
                        <a:rPr lang="en-US" sz="1200" dirty="0" err="1"/>
                        <a:t>Penelitian</a:t>
                      </a:r>
                      <a:r>
                        <a:rPr lang="en-US" sz="1200" dirty="0"/>
                        <a:t> </a:t>
                      </a:r>
                      <a:r>
                        <a:rPr lang="en-US" sz="1200" dirty="0" err="1"/>
                        <a:t>Dugaan</a:t>
                      </a:r>
                      <a:r>
                        <a:rPr lang="en-US" sz="1200" dirty="0"/>
                        <a:t> </a:t>
                      </a:r>
                      <a:r>
                        <a:rPr lang="en-US" sz="1200" dirty="0" err="1"/>
                        <a:t>Pelanggaran</a:t>
                      </a:r>
                      <a:r>
                        <a:rPr lang="en-US" sz="1200" dirty="0"/>
                        <a:t> di </a:t>
                      </a:r>
                      <a:r>
                        <a:rPr lang="en-US" sz="1200" dirty="0" err="1"/>
                        <a:t>Bidang</a:t>
                      </a:r>
                      <a:r>
                        <a:rPr lang="en-US" sz="1200" dirty="0"/>
                        <a:t> </a:t>
                      </a:r>
                      <a:r>
                        <a:rPr lang="en-US" sz="1200" dirty="0" err="1"/>
                        <a:t>Cukai</a:t>
                      </a:r>
                      <a:endParaRPr lang="en-ID" sz="1200" dirty="0"/>
                    </a:p>
                  </a:txBody>
                  <a:tcPr/>
                </a:tc>
                <a:tc>
                  <a:txBody>
                    <a:bodyPr/>
                    <a:lstStyle/>
                    <a:p>
                      <a:pPr algn="just"/>
                      <a:r>
                        <a:rPr lang="en-US" sz="1200" dirty="0" err="1"/>
                        <a:t>Penelitian</a:t>
                      </a:r>
                      <a:r>
                        <a:rPr lang="en-US" sz="1200" dirty="0"/>
                        <a:t> </a:t>
                      </a:r>
                      <a:r>
                        <a:rPr lang="en-US" sz="1200" dirty="0" err="1"/>
                        <a:t>Dugaan</a:t>
                      </a:r>
                      <a:r>
                        <a:rPr lang="en-US" sz="1200" dirty="0"/>
                        <a:t> </a:t>
                      </a:r>
                      <a:r>
                        <a:rPr lang="en-US" sz="1200" dirty="0" err="1"/>
                        <a:t>Pelanggaran</a:t>
                      </a:r>
                      <a:r>
                        <a:rPr lang="en-US" sz="1200" dirty="0"/>
                        <a:t> di </a:t>
                      </a:r>
                      <a:r>
                        <a:rPr lang="en-US" sz="1200" dirty="0" err="1"/>
                        <a:t>Bidang</a:t>
                      </a:r>
                      <a:r>
                        <a:rPr lang="en-US" sz="1200" dirty="0"/>
                        <a:t> </a:t>
                      </a:r>
                      <a:r>
                        <a:rPr lang="en-US" sz="1200" dirty="0" err="1"/>
                        <a:t>Cukai</a:t>
                      </a:r>
                      <a:r>
                        <a:rPr lang="en-US" sz="1200" dirty="0"/>
                        <a:t> yang </a:t>
                      </a:r>
                      <a:r>
                        <a:rPr lang="en-US" sz="1200" dirty="0" err="1"/>
                        <a:t>selanjutnya</a:t>
                      </a:r>
                      <a:r>
                        <a:rPr lang="en-US" sz="1200" dirty="0"/>
                        <a:t> </a:t>
                      </a:r>
                      <a:r>
                        <a:rPr lang="en-US" sz="1200" dirty="0" err="1"/>
                        <a:t>disebut</a:t>
                      </a:r>
                      <a:r>
                        <a:rPr lang="en-US" sz="1200" dirty="0"/>
                        <a:t> </a:t>
                      </a:r>
                      <a:r>
                        <a:rPr lang="en-US" sz="1200" dirty="0" err="1"/>
                        <a:t>Penelitian</a:t>
                      </a:r>
                      <a:r>
                        <a:rPr lang="en-US" sz="1200" dirty="0"/>
                        <a:t> </a:t>
                      </a:r>
                      <a:r>
                        <a:rPr lang="en-US" sz="1200" dirty="0" err="1"/>
                        <a:t>Dugaan</a:t>
                      </a:r>
                      <a:r>
                        <a:rPr lang="en-US" sz="1200" dirty="0"/>
                        <a:t> </a:t>
                      </a:r>
                      <a:r>
                        <a:rPr lang="en-US" sz="1200" dirty="0" err="1"/>
                        <a:t>Pelanggaran</a:t>
                      </a:r>
                      <a:r>
                        <a:rPr lang="en-US" sz="1200" dirty="0"/>
                        <a:t> </a:t>
                      </a:r>
                      <a:r>
                        <a:rPr lang="en-US" sz="1200" dirty="0" err="1"/>
                        <a:t>adalah</a:t>
                      </a:r>
                      <a:r>
                        <a:rPr lang="en-US" sz="1200" dirty="0"/>
                        <a:t> </a:t>
                      </a:r>
                      <a:r>
                        <a:rPr lang="en-US" sz="1200" dirty="0" err="1"/>
                        <a:t>segala</a:t>
                      </a:r>
                      <a:r>
                        <a:rPr lang="en-US" sz="1200" dirty="0"/>
                        <a:t> </a:t>
                      </a:r>
                      <a:r>
                        <a:rPr lang="en-US" sz="1200" dirty="0" err="1"/>
                        <a:t>upaya</a:t>
                      </a:r>
                      <a:r>
                        <a:rPr lang="en-US" sz="1200" dirty="0"/>
                        <a:t> yang </a:t>
                      </a:r>
                      <a:r>
                        <a:rPr lang="en-US" sz="1200" dirty="0" err="1"/>
                        <a:t>dilakukan</a:t>
                      </a:r>
                      <a:r>
                        <a:rPr lang="en-US" sz="1200" dirty="0"/>
                        <a:t> oleh </a:t>
                      </a:r>
                      <a:r>
                        <a:rPr lang="en-US" sz="1200" dirty="0" err="1"/>
                        <a:t>pejabat</a:t>
                      </a:r>
                      <a:r>
                        <a:rPr lang="en-US" sz="1200" dirty="0"/>
                        <a:t> </a:t>
                      </a:r>
                      <a:r>
                        <a:rPr lang="en-US" sz="1200" dirty="0" err="1"/>
                        <a:t>bea</a:t>
                      </a:r>
                      <a:r>
                        <a:rPr lang="en-US" sz="1200" dirty="0"/>
                        <a:t> dan </a:t>
                      </a:r>
                      <a:r>
                        <a:rPr lang="en-US" sz="1200" dirty="0" err="1"/>
                        <a:t>cukai</a:t>
                      </a:r>
                      <a:r>
                        <a:rPr lang="en-US" sz="1200" dirty="0"/>
                        <a:t> </a:t>
                      </a:r>
                      <a:r>
                        <a:rPr lang="en-US" sz="1200" dirty="0" err="1"/>
                        <a:t>terhadap</a:t>
                      </a:r>
                      <a:r>
                        <a:rPr lang="en-US" sz="1200" dirty="0"/>
                        <a:t> orang, </a:t>
                      </a:r>
                      <a:r>
                        <a:rPr lang="en-US" sz="1200" dirty="0" err="1"/>
                        <a:t>tempat</a:t>
                      </a:r>
                      <a:r>
                        <a:rPr lang="en-US" sz="1200" dirty="0"/>
                        <a:t>, </a:t>
                      </a:r>
                      <a:r>
                        <a:rPr lang="en-US" sz="1200" dirty="0" err="1"/>
                        <a:t>barang</a:t>
                      </a:r>
                      <a:r>
                        <a:rPr lang="en-US" sz="1200" dirty="0"/>
                        <a:t>, dan </a:t>
                      </a:r>
                      <a:r>
                        <a:rPr lang="en-US" sz="1200" dirty="0" err="1"/>
                        <a:t>sarana</a:t>
                      </a:r>
                      <a:r>
                        <a:rPr lang="en-US" sz="1200" dirty="0"/>
                        <a:t> </a:t>
                      </a:r>
                      <a:r>
                        <a:rPr lang="en-US" sz="1200" dirty="0" err="1"/>
                        <a:t>pengangkut</a:t>
                      </a:r>
                      <a:r>
                        <a:rPr lang="en-US" sz="1200" dirty="0"/>
                        <a:t> </a:t>
                      </a:r>
                      <a:r>
                        <a:rPr lang="en-US" sz="1200" dirty="0" err="1"/>
                        <a:t>seperti</a:t>
                      </a:r>
                      <a:r>
                        <a:rPr lang="en-US" sz="1200" dirty="0"/>
                        <a:t> </a:t>
                      </a:r>
                      <a:r>
                        <a:rPr lang="en-US" sz="1200" dirty="0" err="1"/>
                        <a:t>meminta</a:t>
                      </a:r>
                      <a:r>
                        <a:rPr lang="en-US" sz="1200" dirty="0"/>
                        <a:t> </a:t>
                      </a:r>
                      <a:r>
                        <a:rPr lang="en-US" sz="1200" dirty="0" err="1"/>
                        <a:t>keterangan</a:t>
                      </a:r>
                      <a:r>
                        <a:rPr lang="en-US" sz="1200" dirty="0"/>
                        <a:t> </a:t>
                      </a:r>
                      <a:r>
                        <a:rPr lang="en-US" sz="1200" dirty="0" err="1"/>
                        <a:t>dari</a:t>
                      </a:r>
                      <a:r>
                        <a:rPr lang="en-US" sz="1200" dirty="0"/>
                        <a:t> </a:t>
                      </a:r>
                      <a:r>
                        <a:rPr lang="en-US" sz="1200" dirty="0" err="1"/>
                        <a:t>pihak-pihak</a:t>
                      </a:r>
                      <a:r>
                        <a:rPr lang="en-US" sz="1200" dirty="0"/>
                        <a:t> </a:t>
                      </a:r>
                      <a:r>
                        <a:rPr lang="en-US" sz="1200" dirty="0" err="1"/>
                        <a:t>terkait</a:t>
                      </a:r>
                      <a:r>
                        <a:rPr lang="en-US" sz="1200" dirty="0"/>
                        <a:t>, </a:t>
                      </a:r>
                      <a:r>
                        <a:rPr lang="en-US" sz="1200" dirty="0" err="1"/>
                        <a:t>memeriksa</a:t>
                      </a:r>
                      <a:r>
                        <a:rPr lang="en-US" sz="1200" dirty="0"/>
                        <a:t> </a:t>
                      </a:r>
                      <a:r>
                        <a:rPr lang="en-US" sz="1200" dirty="0" err="1"/>
                        <a:t>barang</a:t>
                      </a:r>
                      <a:r>
                        <a:rPr lang="en-US" sz="1200" dirty="0"/>
                        <a:t>, </a:t>
                      </a:r>
                      <a:r>
                        <a:rPr lang="en-US" sz="1200" dirty="0" err="1"/>
                        <a:t>memeriksa</a:t>
                      </a:r>
                      <a:r>
                        <a:rPr lang="en-US" sz="1200" dirty="0"/>
                        <a:t> </a:t>
                      </a:r>
                      <a:r>
                        <a:rPr lang="en-US" sz="1200" dirty="0" err="1"/>
                        <a:t>tempat</a:t>
                      </a:r>
                      <a:r>
                        <a:rPr lang="en-US" sz="1200" dirty="0"/>
                        <a:t>/</a:t>
                      </a:r>
                      <a:r>
                        <a:rPr lang="en-US" sz="1200" dirty="0" err="1"/>
                        <a:t>bangunan</a:t>
                      </a:r>
                      <a:r>
                        <a:rPr lang="en-US" sz="1200" dirty="0"/>
                        <a:t>, </a:t>
                      </a:r>
                      <a:r>
                        <a:rPr lang="en-US" sz="1200" dirty="0" err="1"/>
                        <a:t>memeriksa</a:t>
                      </a:r>
                      <a:r>
                        <a:rPr lang="en-US" sz="1200" dirty="0"/>
                        <a:t> </a:t>
                      </a:r>
                      <a:r>
                        <a:rPr lang="en-US" sz="1200" dirty="0" err="1"/>
                        <a:t>sarana</a:t>
                      </a:r>
                      <a:r>
                        <a:rPr lang="en-US" sz="1200" dirty="0"/>
                        <a:t> </a:t>
                      </a:r>
                      <a:r>
                        <a:rPr lang="en-US" sz="1200" dirty="0" err="1"/>
                        <a:t>pengangkut</a:t>
                      </a:r>
                      <a:r>
                        <a:rPr lang="en-US" sz="1200" dirty="0"/>
                        <a:t>, </a:t>
                      </a:r>
                      <a:r>
                        <a:rPr lang="en-US" sz="1200" dirty="0" err="1"/>
                        <a:t>memeriksa</a:t>
                      </a:r>
                      <a:r>
                        <a:rPr lang="en-US" sz="1200" dirty="0"/>
                        <a:t> </a:t>
                      </a:r>
                      <a:r>
                        <a:rPr lang="en-US" sz="1200" dirty="0" err="1"/>
                        <a:t>pembukuan</a:t>
                      </a:r>
                      <a:r>
                        <a:rPr lang="en-US" sz="1200" dirty="0"/>
                        <a:t> dan </a:t>
                      </a:r>
                      <a:r>
                        <a:rPr lang="en-US" sz="1200" dirty="0" err="1"/>
                        <a:t>pencatatan</a:t>
                      </a:r>
                      <a:r>
                        <a:rPr lang="en-US" sz="1200" dirty="0"/>
                        <a:t>, dan/ </a:t>
                      </a:r>
                      <a:r>
                        <a:rPr lang="en-US" sz="1200" dirty="0" err="1"/>
                        <a:t>atau</a:t>
                      </a:r>
                      <a:r>
                        <a:rPr lang="en-US" sz="1200" dirty="0"/>
                        <a:t> </a:t>
                      </a:r>
                      <a:r>
                        <a:rPr lang="en-US" sz="1200" dirty="0" err="1"/>
                        <a:t>tindakan</a:t>
                      </a:r>
                      <a:r>
                        <a:rPr lang="en-US" sz="1200" dirty="0"/>
                        <a:t> </a:t>
                      </a:r>
                      <a:r>
                        <a:rPr lang="en-US" sz="1200" dirty="0" err="1"/>
                        <a:t>lainnya</a:t>
                      </a:r>
                      <a:r>
                        <a:rPr lang="en-US" sz="1200" dirty="0"/>
                        <a:t> </a:t>
                      </a:r>
                      <a:r>
                        <a:rPr lang="en-US" sz="1200" dirty="0" err="1"/>
                        <a:t>berdasarkan</a:t>
                      </a:r>
                      <a:r>
                        <a:rPr lang="en-US" sz="1200" dirty="0"/>
                        <a:t> </a:t>
                      </a:r>
                      <a:r>
                        <a:rPr lang="en-US" sz="1200" dirty="0" err="1"/>
                        <a:t>peraturan</a:t>
                      </a:r>
                      <a:r>
                        <a:rPr lang="en-US" sz="1200" dirty="0"/>
                        <a:t> </a:t>
                      </a:r>
                      <a:r>
                        <a:rPr lang="en-US" sz="1200" dirty="0" err="1"/>
                        <a:t>perundang-undangan</a:t>
                      </a:r>
                      <a:r>
                        <a:rPr lang="en-US" sz="1200" dirty="0"/>
                        <a:t> </a:t>
                      </a:r>
                      <a:r>
                        <a:rPr lang="en-US" sz="1200" dirty="0" err="1"/>
                        <a:t>dalam</a:t>
                      </a:r>
                      <a:r>
                        <a:rPr lang="en-US" sz="1200" dirty="0"/>
                        <a:t> </a:t>
                      </a:r>
                      <a:r>
                        <a:rPr lang="en-US" sz="1200" dirty="0" err="1"/>
                        <a:t>rangka</a:t>
                      </a:r>
                      <a:r>
                        <a:rPr lang="en-US" sz="1200" dirty="0"/>
                        <a:t> </a:t>
                      </a:r>
                      <a:r>
                        <a:rPr lang="en-US" sz="1200" dirty="0" err="1"/>
                        <a:t>mencari</a:t>
                      </a:r>
                      <a:r>
                        <a:rPr lang="en-US" sz="1200" dirty="0"/>
                        <a:t> dan </a:t>
                      </a:r>
                      <a:r>
                        <a:rPr lang="en-US" sz="1200" dirty="0" err="1"/>
                        <a:t>mengumpulkan</a:t>
                      </a:r>
                      <a:r>
                        <a:rPr lang="en-US" sz="1200" dirty="0"/>
                        <a:t> </a:t>
                      </a:r>
                      <a:r>
                        <a:rPr lang="en-US" sz="1200" dirty="0" err="1"/>
                        <a:t>bahan</a:t>
                      </a:r>
                      <a:r>
                        <a:rPr lang="en-US" sz="1200" dirty="0"/>
                        <a:t> dan </a:t>
                      </a:r>
                      <a:r>
                        <a:rPr lang="en-US" sz="1200" dirty="0" err="1"/>
                        <a:t>keterangan</a:t>
                      </a:r>
                      <a:r>
                        <a:rPr lang="en-US" sz="1200" dirty="0"/>
                        <a:t> </a:t>
                      </a:r>
                      <a:r>
                        <a:rPr lang="en-US" sz="1200" dirty="0" err="1"/>
                        <a:t>untuk</a:t>
                      </a:r>
                      <a:r>
                        <a:rPr lang="en-US" sz="1200" dirty="0"/>
                        <a:t> </a:t>
                      </a:r>
                      <a:r>
                        <a:rPr lang="en-US" sz="1200" dirty="0" err="1"/>
                        <a:t>menentukan</a:t>
                      </a:r>
                      <a:r>
                        <a:rPr lang="en-US" sz="1200" dirty="0"/>
                        <a:t> </a:t>
                      </a:r>
                      <a:r>
                        <a:rPr lang="en-US" sz="1200" dirty="0" err="1"/>
                        <a:t>terjadi</a:t>
                      </a:r>
                      <a:r>
                        <a:rPr lang="en-US" sz="1200" dirty="0"/>
                        <a:t> </a:t>
                      </a:r>
                      <a:r>
                        <a:rPr lang="en-US" sz="1200" dirty="0" err="1"/>
                        <a:t>atau</a:t>
                      </a:r>
                      <a:r>
                        <a:rPr lang="en-US" sz="1200" dirty="0"/>
                        <a:t> </a:t>
                      </a:r>
                      <a:r>
                        <a:rPr lang="en-US" sz="1200" dirty="0" err="1"/>
                        <a:t>tidaknya</a:t>
                      </a:r>
                      <a:r>
                        <a:rPr lang="en-US" sz="1200" dirty="0"/>
                        <a:t> </a:t>
                      </a:r>
                      <a:r>
                        <a:rPr lang="en-US" sz="1200" dirty="0" err="1"/>
                        <a:t>pelanggaran</a:t>
                      </a:r>
                      <a:r>
                        <a:rPr lang="en-US" sz="1200" dirty="0"/>
                        <a:t> di </a:t>
                      </a:r>
                      <a:r>
                        <a:rPr lang="en-US" sz="1200" dirty="0" err="1"/>
                        <a:t>bidang</a:t>
                      </a:r>
                      <a:r>
                        <a:rPr lang="en-US" sz="1200" dirty="0"/>
                        <a:t> </a:t>
                      </a:r>
                      <a:r>
                        <a:rPr lang="en-US" sz="1200" dirty="0" err="1"/>
                        <a:t>cukai</a:t>
                      </a:r>
                      <a:r>
                        <a:rPr lang="en-US" sz="1200" dirty="0"/>
                        <a:t> </a:t>
                      </a:r>
                      <a:r>
                        <a:rPr lang="en-US" sz="1200" dirty="0" err="1"/>
                        <a:t>baik</a:t>
                      </a:r>
                      <a:r>
                        <a:rPr lang="en-US" sz="1200" dirty="0"/>
                        <a:t> </a:t>
                      </a:r>
                      <a:r>
                        <a:rPr lang="en-US" sz="1200" dirty="0" err="1"/>
                        <a:t>administratif</a:t>
                      </a:r>
                      <a:r>
                        <a:rPr lang="en-US" sz="1200" dirty="0"/>
                        <a:t> </a:t>
                      </a:r>
                      <a:r>
                        <a:rPr lang="en-US" sz="1200" dirty="0" err="1"/>
                        <a:t>maupun</a:t>
                      </a:r>
                      <a:r>
                        <a:rPr lang="en-US" sz="1200" dirty="0"/>
                        <a:t> </a:t>
                      </a:r>
                      <a:r>
                        <a:rPr lang="en-US" sz="1200" dirty="0" err="1"/>
                        <a:t>pidana</a:t>
                      </a:r>
                      <a:endParaRPr lang="en-ID" sz="1200" dirty="0"/>
                    </a:p>
                  </a:txBody>
                  <a:tcPr/>
                </a:tc>
                <a:extLst>
                  <a:ext uri="{0D108BD9-81ED-4DB2-BD59-A6C34878D82A}">
                    <a16:rowId xmlns:a16="http://schemas.microsoft.com/office/drawing/2014/main" val="1561958551"/>
                  </a:ext>
                </a:extLst>
              </a:tr>
            </a:tbl>
          </a:graphicData>
        </a:graphic>
      </p:graphicFrame>
    </p:spTree>
    <p:extLst>
      <p:ext uri="{BB962C8B-B14F-4D97-AF65-F5344CB8AC3E}">
        <p14:creationId xmlns:p14="http://schemas.microsoft.com/office/powerpoint/2010/main" val="179360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986762" y="2370171"/>
            <a:ext cx="8762770" cy="125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id-ID" sz="4000" b="1" i="1" dirty="0">
                <a:solidFill>
                  <a:srgbClr val="002060"/>
                </a:solidFill>
                <a:latin typeface="Calibri" panose="020F0502020204030204" pitchFamily="34" charset="0"/>
              </a:rPr>
              <a:t>WEWENANG PPNS DJBC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id-ID"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05015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26919" y="58428"/>
            <a:ext cx="10370415" cy="796925"/>
          </a:xfrm>
        </p:spPr>
        <p:txBody>
          <a:bodyPr>
            <a:noAutofit/>
          </a:bodyPr>
          <a:lstStyle/>
          <a:p>
            <a:r>
              <a:rPr lang="en-US" sz="2400" b="1" dirty="0"/>
              <a:t>KEWENANGAN PPNS DJBC DALAM UU KEPABEANAN DAN CUKAI</a:t>
            </a:r>
          </a:p>
        </p:txBody>
      </p:sp>
      <p:graphicFrame>
        <p:nvGraphicFramePr>
          <p:cNvPr id="2" name="Diagram 1">
            <a:extLst>
              <a:ext uri="{FF2B5EF4-FFF2-40B4-BE49-F238E27FC236}">
                <a16:creationId xmlns:a16="http://schemas.microsoft.com/office/drawing/2014/main" id="{E86D328B-B960-4C99-998D-3EDCF5909018}"/>
              </a:ext>
            </a:extLst>
          </p:cNvPr>
          <p:cNvGraphicFramePr/>
          <p:nvPr>
            <p:extLst>
              <p:ext uri="{D42A27DB-BD31-4B8C-83A1-F6EECF244321}">
                <p14:modId xmlns:p14="http://schemas.microsoft.com/office/powerpoint/2010/main" val="3267003180"/>
              </p:ext>
            </p:extLst>
          </p:nvPr>
        </p:nvGraphicFramePr>
        <p:xfrm>
          <a:off x="1090396" y="906881"/>
          <a:ext cx="100112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D23A5A3-6803-4DA3-A0FC-5EA866476FC8}"/>
              </a:ext>
            </a:extLst>
          </p:cNvPr>
          <p:cNvSpPr txBox="1">
            <a:spLocks noChangeArrowheads="1"/>
          </p:cNvSpPr>
          <p:nvPr/>
        </p:nvSpPr>
        <p:spPr bwMode="auto">
          <a:xfrm>
            <a:off x="1291585" y="1165958"/>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a.</a:t>
            </a:r>
          </a:p>
        </p:txBody>
      </p:sp>
      <p:sp>
        <p:nvSpPr>
          <p:cNvPr id="5" name="TextBox 4">
            <a:extLst>
              <a:ext uri="{FF2B5EF4-FFF2-40B4-BE49-F238E27FC236}">
                <a16:creationId xmlns:a16="http://schemas.microsoft.com/office/drawing/2014/main" id="{E30E1773-BF2F-422C-8AEE-E73137EDBEDF}"/>
              </a:ext>
            </a:extLst>
          </p:cNvPr>
          <p:cNvSpPr txBox="1">
            <a:spLocks noChangeArrowheads="1"/>
          </p:cNvSpPr>
          <p:nvPr/>
        </p:nvSpPr>
        <p:spPr bwMode="auto">
          <a:xfrm>
            <a:off x="1758310" y="1937483"/>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b.</a:t>
            </a:r>
          </a:p>
        </p:txBody>
      </p:sp>
      <p:sp>
        <p:nvSpPr>
          <p:cNvPr id="6" name="TextBox 5">
            <a:extLst>
              <a:ext uri="{FF2B5EF4-FFF2-40B4-BE49-F238E27FC236}">
                <a16:creationId xmlns:a16="http://schemas.microsoft.com/office/drawing/2014/main" id="{953074D9-AB58-4FF0-9FEF-1D0638D4A936}"/>
              </a:ext>
            </a:extLst>
          </p:cNvPr>
          <p:cNvSpPr txBox="1">
            <a:spLocks noChangeArrowheads="1"/>
          </p:cNvSpPr>
          <p:nvPr/>
        </p:nvSpPr>
        <p:spPr bwMode="auto">
          <a:xfrm>
            <a:off x="1981506" y="2649275"/>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c.</a:t>
            </a:r>
          </a:p>
        </p:txBody>
      </p:sp>
      <p:sp>
        <p:nvSpPr>
          <p:cNvPr id="7" name="TextBox 6">
            <a:extLst>
              <a:ext uri="{FF2B5EF4-FFF2-40B4-BE49-F238E27FC236}">
                <a16:creationId xmlns:a16="http://schemas.microsoft.com/office/drawing/2014/main" id="{7EDA9CFB-2406-4716-9487-5D97C835891A}"/>
              </a:ext>
            </a:extLst>
          </p:cNvPr>
          <p:cNvSpPr txBox="1">
            <a:spLocks noChangeArrowheads="1"/>
          </p:cNvSpPr>
          <p:nvPr/>
        </p:nvSpPr>
        <p:spPr bwMode="auto">
          <a:xfrm>
            <a:off x="2067078" y="3408506"/>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d.</a:t>
            </a:r>
          </a:p>
        </p:txBody>
      </p:sp>
      <p:sp>
        <p:nvSpPr>
          <p:cNvPr id="8" name="TextBox 7">
            <a:extLst>
              <a:ext uri="{FF2B5EF4-FFF2-40B4-BE49-F238E27FC236}">
                <a16:creationId xmlns:a16="http://schemas.microsoft.com/office/drawing/2014/main" id="{1AE8D47F-3096-44C3-B4CE-4FC6BE9D92C4}"/>
              </a:ext>
            </a:extLst>
          </p:cNvPr>
          <p:cNvSpPr txBox="1">
            <a:spLocks noChangeArrowheads="1"/>
          </p:cNvSpPr>
          <p:nvPr/>
        </p:nvSpPr>
        <p:spPr bwMode="auto">
          <a:xfrm>
            <a:off x="2004677" y="4151902"/>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e.</a:t>
            </a:r>
          </a:p>
        </p:txBody>
      </p:sp>
      <p:sp>
        <p:nvSpPr>
          <p:cNvPr id="9" name="TextBox 8">
            <a:extLst>
              <a:ext uri="{FF2B5EF4-FFF2-40B4-BE49-F238E27FC236}">
                <a16:creationId xmlns:a16="http://schemas.microsoft.com/office/drawing/2014/main" id="{AB1533D7-5FAA-48DD-86E4-590C66C85A2A}"/>
              </a:ext>
            </a:extLst>
          </p:cNvPr>
          <p:cNvSpPr txBox="1">
            <a:spLocks noChangeArrowheads="1"/>
          </p:cNvSpPr>
          <p:nvPr/>
        </p:nvSpPr>
        <p:spPr bwMode="auto">
          <a:xfrm>
            <a:off x="1701160" y="4895602"/>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f.</a:t>
            </a:r>
          </a:p>
        </p:txBody>
      </p:sp>
      <p:sp>
        <p:nvSpPr>
          <p:cNvPr id="10" name="TextBox 9">
            <a:extLst>
              <a:ext uri="{FF2B5EF4-FFF2-40B4-BE49-F238E27FC236}">
                <a16:creationId xmlns:a16="http://schemas.microsoft.com/office/drawing/2014/main" id="{11B17010-F3B9-41FD-87ED-EEFC2178A551}"/>
              </a:ext>
            </a:extLst>
          </p:cNvPr>
          <p:cNvSpPr txBox="1">
            <a:spLocks noChangeArrowheads="1"/>
          </p:cNvSpPr>
          <p:nvPr/>
        </p:nvSpPr>
        <p:spPr bwMode="auto">
          <a:xfrm>
            <a:off x="1289754" y="5589109"/>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g.</a:t>
            </a:r>
          </a:p>
        </p:txBody>
      </p:sp>
    </p:spTree>
    <p:extLst>
      <p:ext uri="{BB962C8B-B14F-4D97-AF65-F5344CB8AC3E}">
        <p14:creationId xmlns:p14="http://schemas.microsoft.com/office/powerpoint/2010/main" val="35711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26919" y="58428"/>
            <a:ext cx="10370415" cy="796925"/>
          </a:xfrm>
        </p:spPr>
        <p:txBody>
          <a:bodyPr>
            <a:noAutofit/>
          </a:bodyPr>
          <a:lstStyle/>
          <a:p>
            <a:r>
              <a:rPr lang="en-US" sz="2400" b="1" dirty="0"/>
              <a:t>KEWENANGAN PPNS DJBC DALAM UU KEPABEANAN DAN CUKAI</a:t>
            </a:r>
          </a:p>
        </p:txBody>
      </p:sp>
      <p:graphicFrame>
        <p:nvGraphicFramePr>
          <p:cNvPr id="2" name="Diagram 1">
            <a:extLst>
              <a:ext uri="{FF2B5EF4-FFF2-40B4-BE49-F238E27FC236}">
                <a16:creationId xmlns:a16="http://schemas.microsoft.com/office/drawing/2014/main" id="{E86D328B-B960-4C99-998D-3EDCF5909018}"/>
              </a:ext>
            </a:extLst>
          </p:cNvPr>
          <p:cNvGraphicFramePr/>
          <p:nvPr>
            <p:extLst>
              <p:ext uri="{D42A27DB-BD31-4B8C-83A1-F6EECF244321}">
                <p14:modId xmlns:p14="http://schemas.microsoft.com/office/powerpoint/2010/main" val="3645814855"/>
              </p:ext>
            </p:extLst>
          </p:nvPr>
        </p:nvGraphicFramePr>
        <p:xfrm>
          <a:off x="998139" y="881479"/>
          <a:ext cx="1019572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A706CC1-DB7A-4441-A77D-7F8E41422394}"/>
              </a:ext>
            </a:extLst>
          </p:cNvPr>
          <p:cNvSpPr txBox="1">
            <a:spLocks noChangeArrowheads="1"/>
          </p:cNvSpPr>
          <p:nvPr/>
        </p:nvSpPr>
        <p:spPr bwMode="auto">
          <a:xfrm>
            <a:off x="1215385" y="1152277"/>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h.</a:t>
            </a:r>
          </a:p>
        </p:txBody>
      </p:sp>
      <p:sp>
        <p:nvSpPr>
          <p:cNvPr id="5" name="TextBox 4">
            <a:extLst>
              <a:ext uri="{FF2B5EF4-FFF2-40B4-BE49-F238E27FC236}">
                <a16:creationId xmlns:a16="http://schemas.microsoft.com/office/drawing/2014/main" id="{EB47A8E3-CF55-4A44-B896-D4356BCDD417}"/>
              </a:ext>
            </a:extLst>
          </p:cNvPr>
          <p:cNvSpPr txBox="1">
            <a:spLocks noChangeArrowheads="1"/>
          </p:cNvSpPr>
          <p:nvPr/>
        </p:nvSpPr>
        <p:spPr bwMode="auto">
          <a:xfrm>
            <a:off x="1605910" y="1904752"/>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err="1">
                <a:solidFill>
                  <a:srgbClr val="333F50"/>
                </a:solidFill>
              </a:rPr>
              <a:t>i</a:t>
            </a:r>
            <a:r>
              <a:rPr lang="en-US" altLang="en-US" sz="2000" b="1" dirty="0">
                <a:solidFill>
                  <a:srgbClr val="333F50"/>
                </a:solidFill>
              </a:rPr>
              <a:t>.</a:t>
            </a:r>
          </a:p>
        </p:txBody>
      </p:sp>
      <p:sp>
        <p:nvSpPr>
          <p:cNvPr id="6" name="TextBox 5">
            <a:extLst>
              <a:ext uri="{FF2B5EF4-FFF2-40B4-BE49-F238E27FC236}">
                <a16:creationId xmlns:a16="http://schemas.microsoft.com/office/drawing/2014/main" id="{D77F1B4C-9C33-4924-B2A2-59832B0B94A2}"/>
              </a:ext>
            </a:extLst>
          </p:cNvPr>
          <p:cNvSpPr txBox="1">
            <a:spLocks noChangeArrowheads="1"/>
          </p:cNvSpPr>
          <p:nvPr/>
        </p:nvSpPr>
        <p:spPr bwMode="auto">
          <a:xfrm>
            <a:off x="1876578" y="2605315"/>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j.</a:t>
            </a:r>
          </a:p>
        </p:txBody>
      </p:sp>
      <p:sp>
        <p:nvSpPr>
          <p:cNvPr id="7" name="TextBox 6">
            <a:extLst>
              <a:ext uri="{FF2B5EF4-FFF2-40B4-BE49-F238E27FC236}">
                <a16:creationId xmlns:a16="http://schemas.microsoft.com/office/drawing/2014/main" id="{2CCEB628-F7E4-40A6-8042-30080DDFE969}"/>
              </a:ext>
            </a:extLst>
          </p:cNvPr>
          <p:cNvSpPr txBox="1">
            <a:spLocks noChangeArrowheads="1"/>
          </p:cNvSpPr>
          <p:nvPr/>
        </p:nvSpPr>
        <p:spPr bwMode="auto">
          <a:xfrm>
            <a:off x="1991031" y="3390757"/>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k.</a:t>
            </a:r>
          </a:p>
        </p:txBody>
      </p:sp>
      <p:sp>
        <p:nvSpPr>
          <p:cNvPr id="8" name="TextBox 7">
            <a:extLst>
              <a:ext uri="{FF2B5EF4-FFF2-40B4-BE49-F238E27FC236}">
                <a16:creationId xmlns:a16="http://schemas.microsoft.com/office/drawing/2014/main" id="{550E0564-E068-481E-8E3C-C1D38CEFE8CA}"/>
              </a:ext>
            </a:extLst>
          </p:cNvPr>
          <p:cNvSpPr txBox="1">
            <a:spLocks noChangeArrowheads="1"/>
          </p:cNvSpPr>
          <p:nvPr/>
        </p:nvSpPr>
        <p:spPr bwMode="auto">
          <a:xfrm>
            <a:off x="1876578" y="4131024"/>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l.</a:t>
            </a:r>
          </a:p>
        </p:txBody>
      </p:sp>
      <p:sp>
        <p:nvSpPr>
          <p:cNvPr id="9" name="TextBox 8">
            <a:extLst>
              <a:ext uri="{FF2B5EF4-FFF2-40B4-BE49-F238E27FC236}">
                <a16:creationId xmlns:a16="http://schemas.microsoft.com/office/drawing/2014/main" id="{8E5387A7-CB58-4EFB-9BCA-C9BE3B50A741}"/>
              </a:ext>
            </a:extLst>
          </p:cNvPr>
          <p:cNvSpPr txBox="1">
            <a:spLocks noChangeArrowheads="1"/>
          </p:cNvSpPr>
          <p:nvPr/>
        </p:nvSpPr>
        <p:spPr bwMode="auto">
          <a:xfrm>
            <a:off x="1689957" y="4842716"/>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m.</a:t>
            </a:r>
          </a:p>
        </p:txBody>
      </p:sp>
      <p:sp>
        <p:nvSpPr>
          <p:cNvPr id="10" name="TextBox 9">
            <a:extLst>
              <a:ext uri="{FF2B5EF4-FFF2-40B4-BE49-F238E27FC236}">
                <a16:creationId xmlns:a16="http://schemas.microsoft.com/office/drawing/2014/main" id="{A4901017-83B4-4875-8192-00D8113EF35E}"/>
              </a:ext>
            </a:extLst>
          </p:cNvPr>
          <p:cNvSpPr txBox="1">
            <a:spLocks noChangeArrowheads="1"/>
          </p:cNvSpPr>
          <p:nvPr/>
        </p:nvSpPr>
        <p:spPr bwMode="auto">
          <a:xfrm>
            <a:off x="1205860" y="5576659"/>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n.</a:t>
            </a:r>
          </a:p>
        </p:txBody>
      </p:sp>
    </p:spTree>
    <p:extLst>
      <p:ext uri="{BB962C8B-B14F-4D97-AF65-F5344CB8AC3E}">
        <p14:creationId xmlns:p14="http://schemas.microsoft.com/office/powerpoint/2010/main" val="207337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792208" y="2088069"/>
            <a:ext cx="8762770" cy="125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id-ID" sz="4000" b="1" i="1" dirty="0">
                <a:solidFill>
                  <a:srgbClr val="002060"/>
                </a:solidFill>
                <a:latin typeface="Calibri" panose="020F0502020204030204" pitchFamily="34" charset="0"/>
              </a:rPr>
              <a:t>DASAR HUKUM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altLang="id-ID" sz="4000" b="1" i="1" u="none" strike="noStrike" kern="1200" cap="none" spc="0" normalizeH="0" baseline="0" noProof="0" dirty="0">
                <a:ln>
                  <a:noFill/>
                </a:ln>
                <a:solidFill>
                  <a:srgbClr val="002060"/>
                </a:solidFill>
                <a:effectLst/>
                <a:uLnTx/>
                <a:uFillTx/>
                <a:latin typeface="Calibri" panose="020F0502020204030204" pitchFamily="34" charset="0"/>
                <a:ea typeface="+mn-ea"/>
                <a:cs typeface="Arial" panose="020B0604020202020204" pitchFamily="34" charset="0"/>
              </a:rPr>
              <a:t>WEWENANG PPNS DJBC</a:t>
            </a:r>
            <a:endParaRPr kumimoji="0" lang="en-US" altLang="id-ID"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449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26919" y="58428"/>
            <a:ext cx="10370415" cy="796925"/>
          </a:xfrm>
        </p:spPr>
        <p:txBody>
          <a:bodyPr>
            <a:noAutofit/>
          </a:bodyPr>
          <a:lstStyle/>
          <a:p>
            <a:r>
              <a:rPr lang="en-US" sz="2400" b="1" dirty="0"/>
              <a:t>KEWENANGAN PPNS DJBC DALAM UU KEPABEANAN DAN CUKAI</a:t>
            </a:r>
          </a:p>
        </p:txBody>
      </p:sp>
      <p:graphicFrame>
        <p:nvGraphicFramePr>
          <p:cNvPr id="2" name="Diagram 1">
            <a:extLst>
              <a:ext uri="{FF2B5EF4-FFF2-40B4-BE49-F238E27FC236}">
                <a16:creationId xmlns:a16="http://schemas.microsoft.com/office/drawing/2014/main" id="{E86D328B-B960-4C99-998D-3EDCF5909018}"/>
              </a:ext>
            </a:extLst>
          </p:cNvPr>
          <p:cNvGraphicFramePr/>
          <p:nvPr>
            <p:extLst>
              <p:ext uri="{D42A27DB-BD31-4B8C-83A1-F6EECF244321}">
                <p14:modId xmlns:p14="http://schemas.microsoft.com/office/powerpoint/2010/main" val="2282609771"/>
              </p:ext>
            </p:extLst>
          </p:nvPr>
        </p:nvGraphicFramePr>
        <p:xfrm>
          <a:off x="548479" y="897448"/>
          <a:ext cx="11095042" cy="18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27">
            <a:extLst>
              <a:ext uri="{FF2B5EF4-FFF2-40B4-BE49-F238E27FC236}">
                <a16:creationId xmlns:a16="http://schemas.microsoft.com/office/drawing/2014/main" id="{AB2AC865-E559-4611-B8DE-BBC802C6CBCB}"/>
              </a:ext>
            </a:extLst>
          </p:cNvPr>
          <p:cNvSpPr/>
          <p:nvPr/>
        </p:nvSpPr>
        <p:spPr>
          <a:xfrm>
            <a:off x="269231" y="3843011"/>
            <a:ext cx="2692400" cy="927100"/>
          </a:xfrm>
          <a:prstGeom prst="roundRect">
            <a:avLst/>
          </a:prstGeom>
          <a:solidFill>
            <a:schemeClr val="accent3">
              <a:lumMod val="60000"/>
              <a:lumOff val="4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1">
                    <a:lumMod val="75000"/>
                    <a:lumOff val="25000"/>
                  </a:schemeClr>
                </a:solidFill>
                <a:latin typeface="Segoe UI Black" panose="020B0A02040204020203" pitchFamily="34" charset="0"/>
                <a:ea typeface="Segoe UI Black" panose="020B0A02040204020203" pitchFamily="34" charset="0"/>
              </a:rPr>
              <a:t>Tindakan Lain </a:t>
            </a:r>
            <a:r>
              <a:rPr lang="en-US" b="1" dirty="0" err="1">
                <a:solidFill>
                  <a:schemeClr val="tx1">
                    <a:lumMod val="75000"/>
                    <a:lumOff val="25000"/>
                  </a:schemeClr>
                </a:solidFill>
                <a:latin typeface="Segoe UI Black" panose="020B0A02040204020203" pitchFamily="34" charset="0"/>
                <a:ea typeface="Segoe UI Black" panose="020B0A02040204020203" pitchFamily="34" charset="0"/>
              </a:rPr>
              <a:t>dalam</a:t>
            </a:r>
            <a:r>
              <a:rPr lang="en-US" b="1" dirty="0">
                <a:solidFill>
                  <a:schemeClr val="tx1">
                    <a:lumMod val="75000"/>
                    <a:lumOff val="25000"/>
                  </a:schemeClr>
                </a:solidFill>
                <a:latin typeface="Segoe UI Black" panose="020B0A02040204020203" pitchFamily="34" charset="0"/>
                <a:ea typeface="Segoe UI Black" panose="020B0A02040204020203" pitchFamily="34" charset="0"/>
              </a:rPr>
              <a:t> </a:t>
            </a:r>
            <a:r>
              <a:rPr lang="en-US" b="1" dirty="0" err="1">
                <a:solidFill>
                  <a:schemeClr val="tx1">
                    <a:lumMod val="75000"/>
                    <a:lumOff val="25000"/>
                  </a:schemeClr>
                </a:solidFill>
                <a:latin typeface="Segoe UI Black" panose="020B0A02040204020203" pitchFamily="34" charset="0"/>
                <a:ea typeface="Segoe UI Black" panose="020B0A02040204020203" pitchFamily="34" charset="0"/>
              </a:rPr>
              <a:t>Rangka</a:t>
            </a:r>
            <a:r>
              <a:rPr lang="en-US" b="1" dirty="0">
                <a:solidFill>
                  <a:schemeClr val="tx1">
                    <a:lumMod val="75000"/>
                    <a:lumOff val="25000"/>
                  </a:schemeClr>
                </a:solidFill>
                <a:latin typeface="Segoe UI Black" panose="020B0A02040204020203" pitchFamily="34" charset="0"/>
                <a:ea typeface="Segoe UI Black" panose="020B0A02040204020203" pitchFamily="34" charset="0"/>
              </a:rPr>
              <a:t> Penyidikan</a:t>
            </a:r>
          </a:p>
        </p:txBody>
      </p:sp>
      <p:sp>
        <p:nvSpPr>
          <p:cNvPr id="4" name="Rectangle 3">
            <a:extLst>
              <a:ext uri="{FF2B5EF4-FFF2-40B4-BE49-F238E27FC236}">
                <a16:creationId xmlns:a16="http://schemas.microsoft.com/office/drawing/2014/main" id="{3471D533-30B3-4949-AE43-C399316FA5FC}"/>
              </a:ext>
            </a:extLst>
          </p:cNvPr>
          <p:cNvSpPr/>
          <p:nvPr/>
        </p:nvSpPr>
        <p:spPr bwMode="auto">
          <a:xfrm>
            <a:off x="4508500" y="2941311"/>
            <a:ext cx="5754120" cy="3619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400" b="1" dirty="0" err="1"/>
              <a:t>melakukan</a:t>
            </a:r>
            <a:r>
              <a:rPr lang="en-US" sz="1400" b="1" dirty="0"/>
              <a:t> </a:t>
            </a:r>
            <a:r>
              <a:rPr lang="en-US" sz="1400" b="1" dirty="0" err="1"/>
              <a:t>olah</a:t>
            </a:r>
            <a:r>
              <a:rPr lang="en-US" sz="1400" b="1" dirty="0"/>
              <a:t> </a:t>
            </a:r>
            <a:r>
              <a:rPr lang="en-US" sz="1400" b="1" dirty="0" err="1"/>
              <a:t>tempat</a:t>
            </a:r>
            <a:r>
              <a:rPr lang="en-US" sz="1400" b="1" dirty="0"/>
              <a:t> </a:t>
            </a:r>
            <a:r>
              <a:rPr lang="en-US" sz="1400" b="1" dirty="0" err="1"/>
              <a:t>kejadian</a:t>
            </a:r>
            <a:r>
              <a:rPr lang="en-US" sz="1400" b="1" dirty="0"/>
              <a:t> </a:t>
            </a:r>
            <a:r>
              <a:rPr lang="en-US" sz="1400" b="1" dirty="0" err="1"/>
              <a:t>perkara</a:t>
            </a:r>
            <a:r>
              <a:rPr lang="en-US" sz="1400" b="1" dirty="0"/>
              <a:t>;</a:t>
            </a:r>
          </a:p>
        </p:txBody>
      </p:sp>
      <p:sp>
        <p:nvSpPr>
          <p:cNvPr id="9" name="Rectangle 8">
            <a:extLst>
              <a:ext uri="{FF2B5EF4-FFF2-40B4-BE49-F238E27FC236}">
                <a16:creationId xmlns:a16="http://schemas.microsoft.com/office/drawing/2014/main" id="{84804F6C-7FAD-4F67-B439-3502432E6317}"/>
              </a:ext>
            </a:extLst>
          </p:cNvPr>
          <p:cNvSpPr/>
          <p:nvPr/>
        </p:nvSpPr>
        <p:spPr bwMode="auto">
          <a:xfrm>
            <a:off x="4508500" y="3485185"/>
            <a:ext cx="5754120" cy="3619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marL="0" indent="0" algn="ctr">
              <a:spcAft>
                <a:spcPts val="600"/>
              </a:spcAft>
              <a:buNone/>
            </a:pPr>
            <a:r>
              <a:rPr lang="en-US" sz="1400" b="1" dirty="0" err="1"/>
              <a:t>melakukan</a:t>
            </a:r>
            <a:r>
              <a:rPr lang="en-US" sz="1400" b="1" dirty="0"/>
              <a:t> </a:t>
            </a:r>
            <a:r>
              <a:rPr lang="en-US" sz="1400" b="1" dirty="0" err="1"/>
              <a:t>rekonstruksi</a:t>
            </a:r>
            <a:r>
              <a:rPr lang="en-US" sz="1400" b="1" dirty="0"/>
              <a:t>;</a:t>
            </a:r>
          </a:p>
        </p:txBody>
      </p:sp>
      <p:sp>
        <p:nvSpPr>
          <p:cNvPr id="10" name="Rectangle 9">
            <a:extLst>
              <a:ext uri="{FF2B5EF4-FFF2-40B4-BE49-F238E27FC236}">
                <a16:creationId xmlns:a16="http://schemas.microsoft.com/office/drawing/2014/main" id="{B36C3C39-EFBD-4B9E-AA73-068A00D9E106}"/>
              </a:ext>
            </a:extLst>
          </p:cNvPr>
          <p:cNvSpPr/>
          <p:nvPr/>
        </p:nvSpPr>
        <p:spPr bwMode="auto">
          <a:xfrm>
            <a:off x="4508500" y="3993184"/>
            <a:ext cx="5754120" cy="3619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marL="0" indent="0" algn="ctr">
              <a:spcAft>
                <a:spcPts val="600"/>
              </a:spcAft>
              <a:buNone/>
            </a:pPr>
            <a:r>
              <a:rPr lang="en-US" sz="1400" b="1" dirty="0" err="1"/>
              <a:t>menggunakan</a:t>
            </a:r>
            <a:r>
              <a:rPr lang="en-US" sz="1400" b="1" dirty="0"/>
              <a:t> </a:t>
            </a:r>
            <a:r>
              <a:rPr lang="en-US" sz="1400" b="1" dirty="0" err="1"/>
              <a:t>informasi</a:t>
            </a:r>
            <a:r>
              <a:rPr lang="en-US" sz="1400" b="1" dirty="0"/>
              <a:t> </a:t>
            </a:r>
            <a:r>
              <a:rPr lang="en-US" sz="1400" b="1" dirty="0" err="1"/>
              <a:t>transaksi</a:t>
            </a:r>
            <a:r>
              <a:rPr lang="en-US" sz="1400" b="1" dirty="0"/>
              <a:t> </a:t>
            </a:r>
            <a:r>
              <a:rPr lang="en-US" sz="1400" b="1" dirty="0" err="1"/>
              <a:t>keuangan</a:t>
            </a:r>
            <a:r>
              <a:rPr lang="en-US" sz="1400" b="1" dirty="0"/>
              <a:t>;</a:t>
            </a:r>
          </a:p>
        </p:txBody>
      </p:sp>
      <p:sp>
        <p:nvSpPr>
          <p:cNvPr id="11" name="Rectangle 10">
            <a:extLst>
              <a:ext uri="{FF2B5EF4-FFF2-40B4-BE49-F238E27FC236}">
                <a16:creationId xmlns:a16="http://schemas.microsoft.com/office/drawing/2014/main" id="{ADCCAF92-6798-4BA3-9E75-BBFC31591EF7}"/>
              </a:ext>
            </a:extLst>
          </p:cNvPr>
          <p:cNvSpPr/>
          <p:nvPr/>
        </p:nvSpPr>
        <p:spPr bwMode="auto">
          <a:xfrm>
            <a:off x="4508500" y="4537058"/>
            <a:ext cx="5754120" cy="3619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marL="0" indent="0" algn="ctr">
              <a:spcAft>
                <a:spcPts val="600"/>
              </a:spcAft>
              <a:buNone/>
            </a:pPr>
            <a:r>
              <a:rPr lang="en-US" sz="1400" b="1" dirty="0" err="1"/>
              <a:t>penelusuran</a:t>
            </a:r>
            <a:r>
              <a:rPr lang="en-US" sz="1400" b="1" dirty="0"/>
              <a:t> </a:t>
            </a:r>
            <a:r>
              <a:rPr lang="en-US" sz="1400" b="1" dirty="0" err="1"/>
              <a:t>harta</a:t>
            </a:r>
            <a:r>
              <a:rPr lang="en-US" sz="1400" b="1" dirty="0"/>
              <a:t> </a:t>
            </a:r>
            <a:r>
              <a:rPr lang="en-US" sz="1400" b="1" dirty="0" err="1"/>
              <a:t>kekayaan</a:t>
            </a:r>
            <a:r>
              <a:rPr lang="en-US" sz="1400" b="1" dirty="0"/>
              <a:t> (asset tracing); </a:t>
            </a:r>
          </a:p>
        </p:txBody>
      </p:sp>
      <p:sp>
        <p:nvSpPr>
          <p:cNvPr id="12" name="Rectangle 11">
            <a:extLst>
              <a:ext uri="{FF2B5EF4-FFF2-40B4-BE49-F238E27FC236}">
                <a16:creationId xmlns:a16="http://schemas.microsoft.com/office/drawing/2014/main" id="{346E0047-9762-43EB-B5EE-92BCE48A412A}"/>
              </a:ext>
            </a:extLst>
          </p:cNvPr>
          <p:cNvSpPr/>
          <p:nvPr/>
        </p:nvSpPr>
        <p:spPr bwMode="auto">
          <a:xfrm>
            <a:off x="4508500" y="5107125"/>
            <a:ext cx="5754120" cy="3619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marL="0" indent="0">
              <a:spcAft>
                <a:spcPts val="600"/>
              </a:spcAft>
              <a:buNone/>
            </a:pPr>
            <a:r>
              <a:rPr lang="en-US" sz="1400" b="1" dirty="0" err="1"/>
              <a:t>pemblokiran</a:t>
            </a:r>
            <a:r>
              <a:rPr lang="en-US" sz="1400" b="1" dirty="0"/>
              <a:t> </a:t>
            </a:r>
            <a:r>
              <a:rPr lang="en-US" sz="1400" b="1" dirty="0" err="1"/>
              <a:t>terhadap</a:t>
            </a:r>
            <a:r>
              <a:rPr lang="en-US" sz="1400" b="1" dirty="0"/>
              <a:t> </a:t>
            </a:r>
            <a:r>
              <a:rPr lang="en-US" sz="1400" b="1" dirty="0" err="1"/>
              <a:t>harta</a:t>
            </a:r>
            <a:r>
              <a:rPr lang="en-US" sz="1400" b="1" dirty="0"/>
              <a:t> </a:t>
            </a:r>
            <a:r>
              <a:rPr lang="en-US" sz="1400" b="1" dirty="0" err="1"/>
              <a:t>kekayaan</a:t>
            </a:r>
            <a:r>
              <a:rPr lang="en-US" sz="1400" b="1" dirty="0"/>
              <a:t> yang </a:t>
            </a:r>
            <a:r>
              <a:rPr lang="en-US" sz="1400" b="1" dirty="0" err="1"/>
              <a:t>berasal</a:t>
            </a:r>
            <a:r>
              <a:rPr lang="en-US" sz="1400" b="1" dirty="0"/>
              <a:t> </a:t>
            </a:r>
            <a:r>
              <a:rPr lang="en-US" sz="1400" b="1" dirty="0" err="1"/>
              <a:t>dari</a:t>
            </a:r>
            <a:r>
              <a:rPr lang="en-US" sz="1400" b="1" dirty="0"/>
              <a:t> </a:t>
            </a:r>
            <a:r>
              <a:rPr lang="en-US" sz="1400" b="1" dirty="0" err="1"/>
              <a:t>Tindak</a:t>
            </a:r>
            <a:r>
              <a:rPr lang="en-US" sz="1400" b="1" dirty="0"/>
              <a:t> </a:t>
            </a:r>
            <a:r>
              <a:rPr lang="en-US" sz="1400" b="1" dirty="0" err="1"/>
              <a:t>Pidana</a:t>
            </a:r>
            <a:r>
              <a:rPr lang="en-US" sz="1400" b="1" dirty="0"/>
              <a:t>; dan</a:t>
            </a:r>
          </a:p>
        </p:txBody>
      </p:sp>
      <p:sp>
        <p:nvSpPr>
          <p:cNvPr id="14" name="Rectangle 13">
            <a:extLst>
              <a:ext uri="{FF2B5EF4-FFF2-40B4-BE49-F238E27FC236}">
                <a16:creationId xmlns:a16="http://schemas.microsoft.com/office/drawing/2014/main" id="{ACD0E16D-FDBB-4089-A358-FF835710362F}"/>
              </a:ext>
            </a:extLst>
          </p:cNvPr>
          <p:cNvSpPr/>
          <p:nvPr/>
        </p:nvSpPr>
        <p:spPr bwMode="auto">
          <a:xfrm>
            <a:off x="4508500" y="5619733"/>
            <a:ext cx="5754120" cy="3619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400" b="1" dirty="0" err="1"/>
              <a:t>melakukan</a:t>
            </a:r>
            <a:r>
              <a:rPr lang="en-US" sz="1400" b="1" dirty="0"/>
              <a:t> </a:t>
            </a:r>
            <a:r>
              <a:rPr lang="en-US" sz="1400" b="1" dirty="0" err="1"/>
              <a:t>forensik</a:t>
            </a:r>
            <a:r>
              <a:rPr lang="en-US" sz="1400" b="1" dirty="0"/>
              <a:t> digital.</a:t>
            </a:r>
          </a:p>
        </p:txBody>
      </p:sp>
      <p:cxnSp>
        <p:nvCxnSpPr>
          <p:cNvPr id="15" name="Straight Arrow Connector 14">
            <a:extLst>
              <a:ext uri="{FF2B5EF4-FFF2-40B4-BE49-F238E27FC236}">
                <a16:creationId xmlns:a16="http://schemas.microsoft.com/office/drawing/2014/main" id="{F3DB59B6-2C29-41A6-9CF5-412A175A2697}"/>
              </a:ext>
            </a:extLst>
          </p:cNvPr>
          <p:cNvCxnSpPr>
            <a:stCxn id="7" idx="3"/>
            <a:endCxn id="4" idx="1"/>
          </p:cNvCxnSpPr>
          <p:nvPr/>
        </p:nvCxnSpPr>
        <p:spPr>
          <a:xfrm flipV="1">
            <a:off x="2961631" y="3122286"/>
            <a:ext cx="1546869" cy="1184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CE354B7-F242-4F02-8699-1BB3407E4B81}"/>
              </a:ext>
            </a:extLst>
          </p:cNvPr>
          <p:cNvCxnSpPr>
            <a:cxnSpLocks/>
            <a:stCxn id="7" idx="3"/>
            <a:endCxn id="9" idx="1"/>
          </p:cNvCxnSpPr>
          <p:nvPr/>
        </p:nvCxnSpPr>
        <p:spPr>
          <a:xfrm flipV="1">
            <a:off x="2961631" y="3666160"/>
            <a:ext cx="1546869" cy="64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6BF843-111C-4EBE-AA63-3A7C0D981AB6}"/>
              </a:ext>
            </a:extLst>
          </p:cNvPr>
          <p:cNvCxnSpPr>
            <a:cxnSpLocks/>
            <a:stCxn id="7" idx="3"/>
            <a:endCxn id="10" idx="1"/>
          </p:cNvCxnSpPr>
          <p:nvPr/>
        </p:nvCxnSpPr>
        <p:spPr>
          <a:xfrm flipV="1">
            <a:off x="2961631" y="4174159"/>
            <a:ext cx="1546869" cy="132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7EDF86B-BF46-4402-AD9C-BC8A419A8139}"/>
              </a:ext>
            </a:extLst>
          </p:cNvPr>
          <p:cNvCxnSpPr>
            <a:cxnSpLocks/>
            <a:stCxn id="7" idx="3"/>
            <a:endCxn id="11" idx="1"/>
          </p:cNvCxnSpPr>
          <p:nvPr/>
        </p:nvCxnSpPr>
        <p:spPr>
          <a:xfrm>
            <a:off x="2961631" y="4306561"/>
            <a:ext cx="1546869" cy="411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4954F92-183D-4414-B729-33BBA6F3C6EB}"/>
              </a:ext>
            </a:extLst>
          </p:cNvPr>
          <p:cNvCxnSpPr>
            <a:cxnSpLocks/>
            <a:stCxn id="7" idx="3"/>
            <a:endCxn id="12" idx="1"/>
          </p:cNvCxnSpPr>
          <p:nvPr/>
        </p:nvCxnSpPr>
        <p:spPr>
          <a:xfrm>
            <a:off x="2961631" y="4306561"/>
            <a:ext cx="1546869" cy="981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F0F1121-0489-4F29-8DA7-6FD043786B37}"/>
              </a:ext>
            </a:extLst>
          </p:cNvPr>
          <p:cNvCxnSpPr>
            <a:cxnSpLocks/>
            <a:stCxn id="7" idx="3"/>
            <a:endCxn id="14" idx="1"/>
          </p:cNvCxnSpPr>
          <p:nvPr/>
        </p:nvCxnSpPr>
        <p:spPr>
          <a:xfrm>
            <a:off x="2961631" y="4306561"/>
            <a:ext cx="1546869" cy="1494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D4BBCE-FE91-4677-881B-BD2C08E12966}"/>
              </a:ext>
            </a:extLst>
          </p:cNvPr>
          <p:cNvSpPr txBox="1">
            <a:spLocks noChangeArrowheads="1"/>
          </p:cNvSpPr>
          <p:nvPr/>
        </p:nvSpPr>
        <p:spPr bwMode="auto">
          <a:xfrm>
            <a:off x="739135" y="1214209"/>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o.</a:t>
            </a:r>
          </a:p>
        </p:txBody>
      </p:sp>
      <p:sp>
        <p:nvSpPr>
          <p:cNvPr id="18" name="TextBox 17">
            <a:extLst>
              <a:ext uri="{FF2B5EF4-FFF2-40B4-BE49-F238E27FC236}">
                <a16:creationId xmlns:a16="http://schemas.microsoft.com/office/drawing/2014/main" id="{DAB296E9-755B-404A-8D53-F2794D182499}"/>
              </a:ext>
            </a:extLst>
          </p:cNvPr>
          <p:cNvSpPr txBox="1">
            <a:spLocks noChangeArrowheads="1"/>
          </p:cNvSpPr>
          <p:nvPr/>
        </p:nvSpPr>
        <p:spPr bwMode="auto">
          <a:xfrm>
            <a:off x="737304" y="2013431"/>
            <a:ext cx="30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b="1" dirty="0">
                <a:solidFill>
                  <a:srgbClr val="333F50"/>
                </a:solidFill>
              </a:rPr>
              <a:t>p.</a:t>
            </a:r>
          </a:p>
        </p:txBody>
      </p:sp>
    </p:spTree>
    <p:extLst>
      <p:ext uri="{BB962C8B-B14F-4D97-AF65-F5344CB8AC3E}">
        <p14:creationId xmlns:p14="http://schemas.microsoft.com/office/powerpoint/2010/main" val="330627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247461" y="2389626"/>
            <a:ext cx="8762770" cy="125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id-ID" sz="4000" b="1" i="1" dirty="0">
                <a:solidFill>
                  <a:srgbClr val="002060"/>
                </a:solidFill>
                <a:latin typeface="Calibri" panose="020F0502020204030204" pitchFamily="34" charset="0"/>
              </a:rPr>
              <a:t>UPAYA PAKSA PPNS DJBC </a:t>
            </a:r>
            <a:endParaRPr kumimoji="0" lang="en-US" altLang="id-ID"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377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Autofit/>
          </a:bodyPr>
          <a:lstStyle/>
          <a:p>
            <a:r>
              <a:rPr lang="en-US" dirty="0"/>
              <a:t>Upaya </a:t>
            </a:r>
            <a:r>
              <a:rPr lang="en-US" dirty="0" err="1"/>
              <a:t>Paksa</a:t>
            </a:r>
            <a:endParaRPr lang="en-US" dirty="0"/>
          </a:p>
        </p:txBody>
      </p:sp>
      <p:sp>
        <p:nvSpPr>
          <p:cNvPr id="5" name="Rectangle 4">
            <a:extLst>
              <a:ext uri="{FF2B5EF4-FFF2-40B4-BE49-F238E27FC236}">
                <a16:creationId xmlns:a16="http://schemas.microsoft.com/office/drawing/2014/main" id="{7F24406D-030E-9824-7325-9CC7DB107D59}"/>
              </a:ext>
            </a:extLst>
          </p:cNvPr>
          <p:cNvSpPr/>
          <p:nvPr/>
        </p:nvSpPr>
        <p:spPr>
          <a:xfrm>
            <a:off x="397494" y="1043608"/>
            <a:ext cx="4723857"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 </a:t>
            </a:r>
            <a:r>
              <a:rPr lang="en-US" sz="2000" b="0" cap="none" spc="0" dirty="0" err="1">
                <a:ln w="0"/>
                <a:solidFill>
                  <a:schemeClr val="tx1"/>
                </a:solidFill>
                <a:effectLst>
                  <a:outerShdw blurRad="38100" dist="19050" dir="2700000" algn="tl" rotWithShape="0">
                    <a:schemeClr val="dk1">
                      <a:alpha val="40000"/>
                    </a:schemeClr>
                  </a:outerShdw>
                </a:effectLst>
              </a:rPr>
              <a:t>Beberapa</a:t>
            </a:r>
            <a:r>
              <a:rPr lang="en-US" sz="2000" b="0" cap="none" spc="0" dirty="0">
                <a:ln w="0"/>
                <a:solidFill>
                  <a:schemeClr val="tx1"/>
                </a:solidFill>
                <a:effectLst>
                  <a:outerShdw blurRad="38100" dist="19050" dir="2700000" algn="tl" rotWithShape="0">
                    <a:schemeClr val="dk1">
                      <a:alpha val="40000"/>
                    </a:schemeClr>
                  </a:outerShdw>
                </a:effectLst>
              </a:rPr>
              <a:t> </a:t>
            </a:r>
            <a:r>
              <a:rPr lang="en-US" sz="2000" b="0" cap="none" spc="0" dirty="0" err="1">
                <a:ln w="0"/>
                <a:solidFill>
                  <a:schemeClr val="tx1"/>
                </a:solidFill>
                <a:effectLst>
                  <a:outerShdw blurRad="38100" dist="19050" dir="2700000" algn="tl" rotWithShape="0">
                    <a:schemeClr val="dk1">
                      <a:alpha val="40000"/>
                    </a:schemeClr>
                  </a:outerShdw>
                </a:effectLst>
              </a:rPr>
              <a:t>pengertian</a:t>
            </a:r>
            <a:r>
              <a:rPr lang="en-US" sz="2000" b="0" cap="none" spc="0" dirty="0">
                <a:ln w="0"/>
                <a:solidFill>
                  <a:schemeClr val="tx1"/>
                </a:solidFill>
                <a:effectLst>
                  <a:outerShdw blurRad="38100" dist="19050" dir="2700000" algn="tl" rotWithShape="0">
                    <a:schemeClr val="dk1">
                      <a:alpha val="40000"/>
                    </a:schemeClr>
                  </a:outerShdw>
                </a:effectLst>
              </a:rPr>
              <a:t>/</a:t>
            </a:r>
            <a:r>
              <a:rPr lang="en-US" sz="2000" b="0" cap="none" spc="0" dirty="0" err="1">
                <a:ln w="0"/>
                <a:solidFill>
                  <a:schemeClr val="tx1"/>
                </a:solidFill>
                <a:effectLst>
                  <a:outerShdw blurRad="38100" dist="19050" dir="2700000" algn="tl" rotWithShape="0">
                    <a:schemeClr val="dk1">
                      <a:alpha val="40000"/>
                    </a:schemeClr>
                  </a:outerShdw>
                </a:effectLst>
              </a:rPr>
              <a:t>definisi</a:t>
            </a:r>
            <a:r>
              <a:rPr lang="en-US" sz="2000" b="0" cap="none" spc="0" dirty="0">
                <a:ln w="0"/>
                <a:solidFill>
                  <a:schemeClr val="tx1"/>
                </a:solidFill>
                <a:effectLst>
                  <a:outerShdw blurRad="38100" dist="19050" dir="2700000" algn="tl" rotWithShape="0">
                    <a:schemeClr val="dk1">
                      <a:alpha val="40000"/>
                    </a:schemeClr>
                  </a:outerShdw>
                </a:effectLst>
              </a:rPr>
              <a:t> Upaya </a:t>
            </a:r>
            <a:r>
              <a:rPr lang="en-US" sz="2000" b="0" cap="none" spc="0" dirty="0" err="1">
                <a:ln w="0"/>
                <a:solidFill>
                  <a:schemeClr val="tx1"/>
                </a:solidFill>
                <a:effectLst>
                  <a:outerShdw blurRad="38100" dist="19050" dir="2700000" algn="tl" rotWithShape="0">
                    <a:schemeClr val="dk1">
                      <a:alpha val="40000"/>
                    </a:schemeClr>
                  </a:outerShdw>
                </a:effectLst>
              </a:rPr>
              <a:t>Paksa</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2C0C9E8E-64DB-68B5-F2C7-75DA258516F2}"/>
              </a:ext>
            </a:extLst>
          </p:cNvPr>
          <p:cNvSpPr txBox="1"/>
          <p:nvPr/>
        </p:nvSpPr>
        <p:spPr>
          <a:xfrm>
            <a:off x="945204" y="1520701"/>
            <a:ext cx="10301592" cy="1477328"/>
          </a:xfrm>
          <a:prstGeom prst="rect">
            <a:avLst/>
          </a:prstGeom>
          <a:noFill/>
        </p:spPr>
        <p:txBody>
          <a:bodyPr wrap="square">
            <a:spAutoFit/>
          </a:bodyPr>
          <a:lstStyle/>
          <a:p>
            <a:pPr algn="just"/>
            <a:r>
              <a:rPr lang="en-ID" dirty="0"/>
              <a:t>Nikolas </a:t>
            </a:r>
            <a:r>
              <a:rPr lang="en-ID" dirty="0" err="1"/>
              <a:t>Simanjuntak</a:t>
            </a:r>
            <a:r>
              <a:rPr lang="en-ID" dirty="0"/>
              <a:t> </a:t>
            </a:r>
            <a:r>
              <a:rPr lang="en-ID" dirty="0" err="1"/>
              <a:t>menyebutkan</a:t>
            </a:r>
            <a:r>
              <a:rPr lang="en-ID" dirty="0"/>
              <a:t> </a:t>
            </a:r>
            <a:r>
              <a:rPr lang="en-ID" dirty="0" err="1"/>
              <a:t>bahwa</a:t>
            </a:r>
            <a:r>
              <a:rPr lang="en-ID" dirty="0"/>
              <a:t> </a:t>
            </a:r>
            <a:r>
              <a:rPr lang="en-ID" dirty="0" err="1"/>
              <a:t>upaya</a:t>
            </a:r>
            <a:r>
              <a:rPr lang="en-ID" dirty="0"/>
              <a:t> </a:t>
            </a:r>
            <a:r>
              <a:rPr lang="en-ID" dirty="0" err="1"/>
              <a:t>paksa</a:t>
            </a:r>
            <a:r>
              <a:rPr lang="en-ID" dirty="0"/>
              <a:t> </a:t>
            </a:r>
            <a:r>
              <a:rPr lang="en-ID" dirty="0" err="1"/>
              <a:t>adalah</a:t>
            </a:r>
            <a:r>
              <a:rPr lang="en-ID" dirty="0"/>
              <a:t> </a:t>
            </a:r>
            <a:r>
              <a:rPr lang="en-ID" dirty="0" err="1"/>
              <a:t>serangkaian</a:t>
            </a:r>
            <a:r>
              <a:rPr lang="en-ID" dirty="0"/>
              <a:t> </a:t>
            </a:r>
            <a:r>
              <a:rPr lang="en-ID" dirty="0" err="1"/>
              <a:t>tindakan</a:t>
            </a:r>
            <a:r>
              <a:rPr lang="en-ID" dirty="0"/>
              <a:t> </a:t>
            </a:r>
            <a:r>
              <a:rPr lang="en-ID" dirty="0" err="1"/>
              <a:t>penyidik</a:t>
            </a:r>
            <a:r>
              <a:rPr lang="en-ID" dirty="0"/>
              <a:t> </a:t>
            </a:r>
            <a:r>
              <a:rPr lang="en-ID" dirty="0" err="1"/>
              <a:t>untuk</a:t>
            </a:r>
            <a:r>
              <a:rPr lang="en-ID" dirty="0"/>
              <a:t> </a:t>
            </a:r>
            <a:r>
              <a:rPr lang="en-ID" dirty="0" err="1"/>
              <a:t>melaksanakan</a:t>
            </a:r>
            <a:r>
              <a:rPr lang="en-ID" dirty="0"/>
              <a:t> </a:t>
            </a:r>
            <a:r>
              <a:rPr lang="en-ID" dirty="0" err="1"/>
              <a:t>penyidikan</a:t>
            </a:r>
            <a:r>
              <a:rPr lang="en-ID" dirty="0"/>
              <a:t>, </a:t>
            </a:r>
            <a:r>
              <a:rPr lang="en-ID" dirty="0" err="1"/>
              <a:t>yaitu</a:t>
            </a:r>
            <a:r>
              <a:rPr lang="en-ID" dirty="0"/>
              <a:t> </a:t>
            </a:r>
            <a:r>
              <a:rPr lang="en-ID" dirty="0" err="1"/>
              <a:t>dalam</a:t>
            </a:r>
            <a:r>
              <a:rPr lang="en-ID" dirty="0"/>
              <a:t> </a:t>
            </a:r>
            <a:r>
              <a:rPr lang="en-ID" dirty="0" err="1"/>
              <a:t>hal</a:t>
            </a:r>
            <a:r>
              <a:rPr lang="en-ID" dirty="0"/>
              <a:t> </a:t>
            </a:r>
            <a:r>
              <a:rPr lang="en-ID" dirty="0" err="1"/>
              <a:t>melakukan</a:t>
            </a:r>
            <a:r>
              <a:rPr lang="en-ID" dirty="0"/>
              <a:t> </a:t>
            </a:r>
            <a:r>
              <a:rPr lang="en-ID" dirty="0" err="1"/>
              <a:t>penangkapan</a:t>
            </a:r>
            <a:r>
              <a:rPr lang="en-ID" dirty="0"/>
              <a:t>, </a:t>
            </a:r>
            <a:r>
              <a:rPr lang="en-ID" dirty="0" err="1"/>
              <a:t>penahanan</a:t>
            </a:r>
            <a:r>
              <a:rPr lang="en-ID" dirty="0"/>
              <a:t>, </a:t>
            </a:r>
            <a:r>
              <a:rPr lang="en-ID" dirty="0" err="1"/>
              <a:t>penggeledahan</a:t>
            </a:r>
            <a:r>
              <a:rPr lang="en-ID" dirty="0"/>
              <a:t>, </a:t>
            </a:r>
            <a:r>
              <a:rPr lang="en-ID" dirty="0" err="1"/>
              <a:t>penyitaan</a:t>
            </a:r>
            <a:r>
              <a:rPr lang="en-ID" dirty="0"/>
              <a:t>, dan </a:t>
            </a:r>
            <a:r>
              <a:rPr lang="en-ID" dirty="0" err="1"/>
              <a:t>pemeriksaan</a:t>
            </a:r>
            <a:r>
              <a:rPr lang="en-ID" dirty="0"/>
              <a:t> </a:t>
            </a:r>
            <a:r>
              <a:rPr lang="en-ID" dirty="0" err="1"/>
              <a:t>surat</a:t>
            </a:r>
            <a:r>
              <a:rPr lang="en-ID" dirty="0"/>
              <a:t>. D</a:t>
            </a:r>
            <a:r>
              <a:rPr lang="sv-SE" dirty="0"/>
              <a:t>alam hal keadaan normal, bilamana tindakan itu dilakukan tanpa dasar ketentuan peraturan perundang-undangan, maka hal tersebut dapat dikualifikasikan sebagai pelanggaran hak asasi manusia.</a:t>
            </a:r>
            <a:endParaRPr lang="en-ID" dirty="0"/>
          </a:p>
        </p:txBody>
      </p:sp>
      <p:sp>
        <p:nvSpPr>
          <p:cNvPr id="10" name="TextBox 9">
            <a:extLst>
              <a:ext uri="{FF2B5EF4-FFF2-40B4-BE49-F238E27FC236}">
                <a16:creationId xmlns:a16="http://schemas.microsoft.com/office/drawing/2014/main" id="{C9895468-C656-F6E3-68A2-C99EA1E4CA3C}"/>
              </a:ext>
            </a:extLst>
          </p:cNvPr>
          <p:cNvSpPr txBox="1"/>
          <p:nvPr/>
        </p:nvSpPr>
        <p:spPr>
          <a:xfrm>
            <a:off x="945204" y="2936512"/>
            <a:ext cx="7052553" cy="276999"/>
          </a:xfrm>
          <a:prstGeom prst="rect">
            <a:avLst/>
          </a:prstGeom>
          <a:noFill/>
        </p:spPr>
        <p:txBody>
          <a:bodyPr wrap="square">
            <a:spAutoFit/>
          </a:bodyPr>
          <a:lstStyle/>
          <a:p>
            <a:r>
              <a:rPr lang="en-ID" sz="1200" dirty="0"/>
              <a:t>(Nikolas </a:t>
            </a:r>
            <a:r>
              <a:rPr lang="en-ID" sz="1200" dirty="0" err="1"/>
              <a:t>Simanjuntak</a:t>
            </a:r>
            <a:r>
              <a:rPr lang="en-ID" sz="1200" dirty="0"/>
              <a:t>, Acara </a:t>
            </a:r>
            <a:r>
              <a:rPr lang="en-ID" sz="1200" dirty="0" err="1"/>
              <a:t>Pidana</a:t>
            </a:r>
            <a:r>
              <a:rPr lang="en-ID" sz="1200" dirty="0"/>
              <a:t> Indonesia </a:t>
            </a:r>
            <a:r>
              <a:rPr lang="en-ID" sz="1200" dirty="0" err="1"/>
              <a:t>Dalam</a:t>
            </a:r>
            <a:r>
              <a:rPr lang="en-ID" sz="1200" dirty="0"/>
              <a:t> </a:t>
            </a:r>
            <a:r>
              <a:rPr lang="en-ID" sz="1200" dirty="0" err="1"/>
              <a:t>Sirkus</a:t>
            </a:r>
            <a:r>
              <a:rPr lang="en-ID" sz="1200" dirty="0"/>
              <a:t> Hukum, </a:t>
            </a:r>
            <a:r>
              <a:rPr lang="en-ID" sz="1200" dirty="0" err="1"/>
              <a:t>Ghalia</a:t>
            </a:r>
            <a:r>
              <a:rPr lang="en-ID" sz="1200" dirty="0"/>
              <a:t> Indonesia, Jakarta, 2009, </a:t>
            </a:r>
            <a:r>
              <a:rPr lang="en-ID" sz="1200" dirty="0" err="1"/>
              <a:t>hal</a:t>
            </a:r>
            <a:r>
              <a:rPr lang="en-ID" sz="1200" dirty="0"/>
              <a:t> 77)</a:t>
            </a:r>
          </a:p>
        </p:txBody>
      </p:sp>
      <p:sp>
        <p:nvSpPr>
          <p:cNvPr id="13" name="TextBox 12">
            <a:extLst>
              <a:ext uri="{FF2B5EF4-FFF2-40B4-BE49-F238E27FC236}">
                <a16:creationId xmlns:a16="http://schemas.microsoft.com/office/drawing/2014/main" id="{42963DF2-4892-C79E-547C-ECA1E7C20E2B}"/>
              </a:ext>
            </a:extLst>
          </p:cNvPr>
          <p:cNvSpPr txBox="1"/>
          <p:nvPr/>
        </p:nvSpPr>
        <p:spPr>
          <a:xfrm>
            <a:off x="945204" y="3414007"/>
            <a:ext cx="10301591" cy="1200329"/>
          </a:xfrm>
          <a:prstGeom prst="rect">
            <a:avLst/>
          </a:prstGeom>
          <a:noFill/>
        </p:spPr>
        <p:txBody>
          <a:bodyPr wrap="square">
            <a:spAutoFit/>
          </a:bodyPr>
          <a:lstStyle/>
          <a:p>
            <a:pPr algn="just"/>
            <a:r>
              <a:rPr lang="en-ID" dirty="0"/>
              <a:t>Upaya </a:t>
            </a:r>
            <a:r>
              <a:rPr lang="en-ID" dirty="0" err="1"/>
              <a:t>paksa</a:t>
            </a:r>
            <a:r>
              <a:rPr lang="en-ID" dirty="0"/>
              <a:t> </a:t>
            </a:r>
            <a:r>
              <a:rPr lang="en-ID" dirty="0" err="1"/>
              <a:t>merupakan</a:t>
            </a:r>
            <a:r>
              <a:rPr lang="en-ID" dirty="0"/>
              <a:t> </a:t>
            </a:r>
            <a:r>
              <a:rPr lang="en-ID" dirty="0" err="1"/>
              <a:t>tindakan</a:t>
            </a:r>
            <a:r>
              <a:rPr lang="en-ID" dirty="0"/>
              <a:t> </a:t>
            </a:r>
            <a:r>
              <a:rPr lang="en-ID" dirty="0" err="1"/>
              <a:t>paksa</a:t>
            </a:r>
            <a:r>
              <a:rPr lang="en-ID" dirty="0"/>
              <a:t> yang </a:t>
            </a:r>
            <a:r>
              <a:rPr lang="en-ID" dirty="0" err="1"/>
              <a:t>dibenarkan</a:t>
            </a:r>
            <a:r>
              <a:rPr lang="en-ID" dirty="0"/>
              <a:t> </a:t>
            </a:r>
            <a:r>
              <a:rPr lang="en-ID" dirty="0" err="1"/>
              <a:t>undang-undang</a:t>
            </a:r>
            <a:r>
              <a:rPr lang="en-ID" dirty="0"/>
              <a:t> demi </a:t>
            </a:r>
            <a:r>
              <a:rPr lang="en-ID" dirty="0" err="1"/>
              <a:t>kepentingan</a:t>
            </a:r>
            <a:r>
              <a:rPr lang="en-ID" dirty="0"/>
              <a:t> </a:t>
            </a:r>
            <a:r>
              <a:rPr lang="en-ID" dirty="0" err="1"/>
              <a:t>pemeriksaan</a:t>
            </a:r>
            <a:r>
              <a:rPr lang="en-ID" dirty="0"/>
              <a:t> </a:t>
            </a:r>
            <a:r>
              <a:rPr lang="en-ID" dirty="0" err="1"/>
              <a:t>tindak</a:t>
            </a:r>
            <a:r>
              <a:rPr lang="en-ID" dirty="0"/>
              <a:t> </a:t>
            </a:r>
            <a:r>
              <a:rPr lang="en-ID" dirty="0" err="1"/>
              <a:t>pidana</a:t>
            </a:r>
            <a:r>
              <a:rPr lang="en-ID" dirty="0"/>
              <a:t> yang </a:t>
            </a:r>
            <a:r>
              <a:rPr lang="en-ID" dirty="0" err="1"/>
              <a:t>disangkakan</a:t>
            </a:r>
            <a:r>
              <a:rPr lang="en-ID" dirty="0"/>
              <a:t> </a:t>
            </a:r>
            <a:r>
              <a:rPr lang="en-ID" dirty="0" err="1"/>
              <a:t>kepada</a:t>
            </a:r>
            <a:r>
              <a:rPr lang="en-ID" dirty="0"/>
              <a:t> </a:t>
            </a:r>
            <a:r>
              <a:rPr lang="en-ID" dirty="0" err="1"/>
              <a:t>tersangka</a:t>
            </a:r>
            <a:r>
              <a:rPr lang="en-ID" dirty="0"/>
              <a:t> </a:t>
            </a:r>
            <a:r>
              <a:rPr lang="en-ID" dirty="0" err="1"/>
              <a:t>atau</a:t>
            </a:r>
            <a:r>
              <a:rPr lang="en-ID" dirty="0"/>
              <a:t> </a:t>
            </a:r>
            <a:r>
              <a:rPr lang="en-ID" dirty="0" err="1"/>
              <a:t>sebagai</a:t>
            </a:r>
            <a:r>
              <a:rPr lang="en-ID" dirty="0"/>
              <a:t> </a:t>
            </a:r>
            <a:r>
              <a:rPr lang="en-ID" dirty="0" err="1"/>
              <a:t>tindakan</a:t>
            </a:r>
            <a:r>
              <a:rPr lang="en-ID" dirty="0"/>
              <a:t> </a:t>
            </a:r>
            <a:r>
              <a:rPr lang="en-ID" dirty="0" err="1"/>
              <a:t>paksa</a:t>
            </a:r>
            <a:r>
              <a:rPr lang="en-ID" dirty="0"/>
              <a:t> yang </a:t>
            </a:r>
            <a:r>
              <a:rPr lang="en-ID" dirty="0" err="1"/>
              <a:t>dibenarkan</a:t>
            </a:r>
            <a:r>
              <a:rPr lang="en-ID" dirty="0"/>
              <a:t> </a:t>
            </a:r>
            <a:r>
              <a:rPr lang="en-ID" dirty="0" err="1"/>
              <a:t>hukum</a:t>
            </a:r>
            <a:r>
              <a:rPr lang="en-ID" dirty="0"/>
              <a:t> dan </a:t>
            </a:r>
            <a:r>
              <a:rPr lang="en-ID" dirty="0" err="1"/>
              <a:t>undang-undang,setiap</a:t>
            </a:r>
            <a:r>
              <a:rPr lang="en-ID" dirty="0"/>
              <a:t> </a:t>
            </a:r>
            <a:r>
              <a:rPr lang="en-ID" dirty="0" err="1"/>
              <a:t>tindakan</a:t>
            </a:r>
            <a:r>
              <a:rPr lang="en-ID" dirty="0"/>
              <a:t> </a:t>
            </a:r>
            <a:r>
              <a:rPr lang="en-ID" dirty="0" err="1"/>
              <a:t>paksa</a:t>
            </a:r>
            <a:r>
              <a:rPr lang="en-ID" dirty="0"/>
              <a:t> </a:t>
            </a:r>
            <a:r>
              <a:rPr lang="en-ID" dirty="0" err="1"/>
              <a:t>dengan</a:t>
            </a:r>
            <a:r>
              <a:rPr lang="en-ID" dirty="0"/>
              <a:t> </a:t>
            </a:r>
            <a:r>
              <a:rPr lang="en-ID" dirty="0" err="1"/>
              <a:t>sendirinya</a:t>
            </a:r>
            <a:r>
              <a:rPr lang="en-ID" dirty="0"/>
              <a:t> </a:t>
            </a:r>
            <a:r>
              <a:rPr lang="en-ID" dirty="0" err="1"/>
              <a:t>merupakan</a:t>
            </a:r>
            <a:r>
              <a:rPr lang="en-ID" dirty="0"/>
              <a:t> </a:t>
            </a:r>
            <a:r>
              <a:rPr lang="en-ID" dirty="0" err="1"/>
              <a:t>perampasan</a:t>
            </a:r>
            <a:r>
              <a:rPr lang="en-ID" dirty="0"/>
              <a:t> </a:t>
            </a:r>
            <a:r>
              <a:rPr lang="en-ID" dirty="0" err="1"/>
              <a:t>kemerdekaan</a:t>
            </a:r>
            <a:r>
              <a:rPr lang="en-ID" dirty="0"/>
              <a:t> dan </a:t>
            </a:r>
            <a:r>
              <a:rPr lang="en-ID" dirty="0" err="1"/>
              <a:t>kebebasan</a:t>
            </a:r>
            <a:r>
              <a:rPr lang="en-ID" dirty="0"/>
              <a:t> </a:t>
            </a:r>
            <a:r>
              <a:rPr lang="en-ID" dirty="0" err="1"/>
              <a:t>serta</a:t>
            </a:r>
            <a:r>
              <a:rPr lang="en-ID" dirty="0"/>
              <a:t> </a:t>
            </a:r>
            <a:r>
              <a:rPr lang="en-ID" dirty="0" err="1"/>
              <a:t>pembatasan</a:t>
            </a:r>
            <a:r>
              <a:rPr lang="en-ID" dirty="0"/>
              <a:t> </a:t>
            </a:r>
            <a:r>
              <a:rPr lang="en-ID" dirty="0" err="1"/>
              <a:t>terhadap</a:t>
            </a:r>
            <a:r>
              <a:rPr lang="en-ID" dirty="0"/>
              <a:t> </a:t>
            </a:r>
            <a:r>
              <a:rPr lang="en-ID" dirty="0" err="1"/>
              <a:t>hak</a:t>
            </a:r>
            <a:r>
              <a:rPr lang="en-ID" dirty="0"/>
              <a:t> </a:t>
            </a:r>
            <a:r>
              <a:rPr lang="en-ID" dirty="0" err="1"/>
              <a:t>asasi</a:t>
            </a:r>
            <a:r>
              <a:rPr lang="en-ID" dirty="0"/>
              <a:t> </a:t>
            </a:r>
            <a:r>
              <a:rPr lang="en-ID" dirty="0" err="1"/>
              <a:t>manusia</a:t>
            </a:r>
            <a:endParaRPr lang="en-ID" dirty="0"/>
          </a:p>
        </p:txBody>
      </p:sp>
      <p:sp>
        <p:nvSpPr>
          <p:cNvPr id="14" name="TextBox 13">
            <a:extLst>
              <a:ext uri="{FF2B5EF4-FFF2-40B4-BE49-F238E27FC236}">
                <a16:creationId xmlns:a16="http://schemas.microsoft.com/office/drawing/2014/main" id="{A896BE33-A115-BF0F-26FF-C4D5D0E5237A}"/>
              </a:ext>
            </a:extLst>
          </p:cNvPr>
          <p:cNvSpPr txBox="1"/>
          <p:nvPr/>
        </p:nvSpPr>
        <p:spPr>
          <a:xfrm>
            <a:off x="945204" y="4629322"/>
            <a:ext cx="9288295" cy="276999"/>
          </a:xfrm>
          <a:prstGeom prst="rect">
            <a:avLst/>
          </a:prstGeom>
          <a:noFill/>
        </p:spPr>
        <p:txBody>
          <a:bodyPr wrap="square">
            <a:spAutoFit/>
          </a:bodyPr>
          <a:lstStyle/>
          <a:p>
            <a:r>
              <a:rPr lang="en-ID" sz="1200" dirty="0"/>
              <a:t>(Prima </a:t>
            </a:r>
            <a:r>
              <a:rPr lang="en-ID" sz="1200" dirty="0" err="1"/>
              <a:t>Harly</a:t>
            </a:r>
            <a:r>
              <a:rPr lang="en-ID" sz="1200" dirty="0"/>
              <a:t> </a:t>
            </a:r>
            <a:r>
              <a:rPr lang="en-ID" sz="1200" dirty="0" err="1"/>
              <a:t>Angkow</a:t>
            </a:r>
            <a:r>
              <a:rPr lang="en-ID" sz="1200" dirty="0"/>
              <a:t>, </a:t>
            </a:r>
            <a:r>
              <a:rPr lang="en-ID" sz="1200" dirty="0" err="1"/>
              <a:t>Pelaksanaan</a:t>
            </a:r>
            <a:r>
              <a:rPr lang="en-ID" sz="1200" dirty="0"/>
              <a:t> Upaya </a:t>
            </a:r>
            <a:r>
              <a:rPr lang="en-ID" sz="1200" dirty="0" err="1"/>
              <a:t>Paksa</a:t>
            </a:r>
            <a:r>
              <a:rPr lang="en-ID" sz="1200" dirty="0"/>
              <a:t> </a:t>
            </a:r>
            <a:r>
              <a:rPr lang="en-ID" sz="1200" dirty="0" err="1"/>
              <a:t>Dalam</a:t>
            </a:r>
            <a:r>
              <a:rPr lang="en-ID" sz="1200" dirty="0"/>
              <a:t> </a:t>
            </a:r>
            <a:r>
              <a:rPr lang="en-ID" sz="1200" dirty="0" err="1"/>
              <a:t>Pemeriksaan</a:t>
            </a:r>
            <a:r>
              <a:rPr lang="en-ID" sz="1200" dirty="0"/>
              <a:t> </a:t>
            </a:r>
            <a:r>
              <a:rPr lang="en-ID" sz="1200" dirty="0" err="1"/>
              <a:t>Tersangka</a:t>
            </a:r>
            <a:r>
              <a:rPr lang="en-ID" sz="1200" dirty="0"/>
              <a:t> </a:t>
            </a:r>
            <a:r>
              <a:rPr lang="en-ID" sz="1200" dirty="0" err="1"/>
              <a:t>Menurut</a:t>
            </a:r>
            <a:r>
              <a:rPr lang="en-ID" sz="1200" dirty="0"/>
              <a:t> KUHAP, Lex et </a:t>
            </a:r>
            <a:r>
              <a:rPr lang="en-ID" sz="1200" dirty="0" err="1"/>
              <a:t>Societatis</a:t>
            </a:r>
            <a:r>
              <a:rPr lang="en-ID" sz="1200" dirty="0"/>
              <a:t>, Vol. I/No.3/Juli/2013, </a:t>
            </a:r>
            <a:r>
              <a:rPr lang="en-ID" sz="1200" dirty="0" err="1"/>
              <a:t>hal</a:t>
            </a:r>
            <a:r>
              <a:rPr lang="en-ID" sz="1200" dirty="0"/>
              <a:t> 50)</a:t>
            </a:r>
          </a:p>
        </p:txBody>
      </p:sp>
    </p:spTree>
    <p:extLst>
      <p:ext uri="{BB962C8B-B14F-4D97-AF65-F5344CB8AC3E}">
        <p14:creationId xmlns:p14="http://schemas.microsoft.com/office/powerpoint/2010/main" val="155253425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Autofit/>
          </a:bodyPr>
          <a:lstStyle/>
          <a:p>
            <a:r>
              <a:rPr lang="en-US" dirty="0"/>
              <a:t>Upaya </a:t>
            </a:r>
            <a:r>
              <a:rPr lang="en-US" dirty="0" err="1"/>
              <a:t>Paksa</a:t>
            </a:r>
            <a:endParaRPr lang="en-US" dirty="0"/>
          </a:p>
        </p:txBody>
      </p:sp>
      <p:graphicFrame>
        <p:nvGraphicFramePr>
          <p:cNvPr id="3" name="Table 2">
            <a:extLst>
              <a:ext uri="{FF2B5EF4-FFF2-40B4-BE49-F238E27FC236}">
                <a16:creationId xmlns:a16="http://schemas.microsoft.com/office/drawing/2014/main" id="{ACF02249-AC29-6166-0913-8C45216C5F74}"/>
              </a:ext>
            </a:extLst>
          </p:cNvPr>
          <p:cNvGraphicFramePr>
            <a:graphicFrameLocks noGrp="1"/>
          </p:cNvGraphicFramePr>
          <p:nvPr/>
        </p:nvGraphicFramePr>
        <p:xfrm>
          <a:off x="457199" y="1043608"/>
          <a:ext cx="11517549" cy="5217160"/>
        </p:xfrm>
        <a:graphic>
          <a:graphicData uri="http://schemas.openxmlformats.org/drawingml/2006/table">
            <a:tbl>
              <a:tblPr firstRow="1" bandRow="1">
                <a:tableStyleId>{F5AB1C69-6EDB-4FF4-983F-18BD219EF322}</a:tableStyleId>
              </a:tblPr>
              <a:tblGrid>
                <a:gridCol w="2616741">
                  <a:extLst>
                    <a:ext uri="{9D8B030D-6E8A-4147-A177-3AD203B41FA5}">
                      <a16:colId xmlns:a16="http://schemas.microsoft.com/office/drawing/2014/main" val="2322497898"/>
                    </a:ext>
                  </a:extLst>
                </a:gridCol>
                <a:gridCol w="8900808">
                  <a:extLst>
                    <a:ext uri="{9D8B030D-6E8A-4147-A177-3AD203B41FA5}">
                      <a16:colId xmlns:a16="http://schemas.microsoft.com/office/drawing/2014/main" val="396076975"/>
                    </a:ext>
                  </a:extLst>
                </a:gridCol>
              </a:tblGrid>
              <a:tr h="370840">
                <a:tc>
                  <a:txBody>
                    <a:bodyPr/>
                    <a:lstStyle/>
                    <a:p>
                      <a:pPr algn="ctr"/>
                      <a:r>
                        <a:rPr lang="en-US" b="1" dirty="0">
                          <a:solidFill>
                            <a:schemeClr val="tx1"/>
                          </a:solidFill>
                        </a:rPr>
                        <a:t>Upaya </a:t>
                      </a:r>
                      <a:r>
                        <a:rPr lang="en-US" b="1" dirty="0" err="1">
                          <a:solidFill>
                            <a:schemeClr val="tx1"/>
                          </a:solidFill>
                        </a:rPr>
                        <a:t>Paksa</a:t>
                      </a:r>
                      <a:endParaRPr lang="en-ID" b="1" dirty="0">
                        <a:solidFill>
                          <a:schemeClr val="tx1"/>
                        </a:solidFill>
                      </a:endParaRPr>
                    </a:p>
                  </a:txBody>
                  <a:tcPr/>
                </a:tc>
                <a:tc>
                  <a:txBody>
                    <a:bodyPr/>
                    <a:lstStyle/>
                    <a:p>
                      <a:pPr algn="ctr"/>
                      <a:r>
                        <a:rPr lang="en-US" b="1" dirty="0" err="1">
                          <a:solidFill>
                            <a:schemeClr val="tx1"/>
                          </a:solidFill>
                        </a:rPr>
                        <a:t>Definisi</a:t>
                      </a:r>
                      <a:endParaRPr lang="en-ID" b="1" dirty="0">
                        <a:solidFill>
                          <a:schemeClr val="tx1"/>
                        </a:solidFill>
                      </a:endParaRPr>
                    </a:p>
                  </a:txBody>
                  <a:tcPr/>
                </a:tc>
                <a:extLst>
                  <a:ext uri="{0D108BD9-81ED-4DB2-BD59-A6C34878D82A}">
                    <a16:rowId xmlns:a16="http://schemas.microsoft.com/office/drawing/2014/main" val="1572673025"/>
                  </a:ext>
                </a:extLst>
              </a:tr>
              <a:tr h="370840">
                <a:tc>
                  <a:txBody>
                    <a:bodyPr/>
                    <a:lstStyle/>
                    <a:p>
                      <a:r>
                        <a:rPr lang="en-US" dirty="0" err="1"/>
                        <a:t>Penangkapan</a:t>
                      </a:r>
                      <a:endParaRPr lang="en-US" dirty="0"/>
                    </a:p>
                    <a:p>
                      <a:r>
                        <a:rPr lang="en-US" dirty="0"/>
                        <a:t>(Pasal 1 </a:t>
                      </a:r>
                      <a:r>
                        <a:rPr lang="en-US" dirty="0" err="1"/>
                        <a:t>angka</a:t>
                      </a:r>
                      <a:r>
                        <a:rPr lang="en-US" dirty="0"/>
                        <a:t> 20 KUHAP)</a:t>
                      </a:r>
                      <a:endParaRPr lang="en-ID" dirty="0"/>
                    </a:p>
                  </a:txBody>
                  <a:tcPr/>
                </a:tc>
                <a:tc>
                  <a:txBody>
                    <a:bodyPr/>
                    <a:lstStyle/>
                    <a:p>
                      <a:r>
                        <a:rPr lang="id-ID" b="1" dirty="0"/>
                        <a:t>Penangkapan</a:t>
                      </a:r>
                      <a:r>
                        <a:rPr lang="id-ID" dirty="0"/>
                        <a:t> adalah suatu tindakan penyidik berupa pengekangan sementara waktu kebebasan tersangka atau terdakwa apabila terdapat cukup bukti guna kepentingan penyidikan atau penuntutan dan atau peradilan dalam hal serta menurut cara yang diatur dalam undang-undang ini</a:t>
                      </a:r>
                      <a:endParaRPr lang="en-ID" dirty="0"/>
                    </a:p>
                  </a:txBody>
                  <a:tcPr/>
                </a:tc>
                <a:extLst>
                  <a:ext uri="{0D108BD9-81ED-4DB2-BD59-A6C34878D82A}">
                    <a16:rowId xmlns:a16="http://schemas.microsoft.com/office/drawing/2014/main" val="134101349"/>
                  </a:ext>
                </a:extLst>
              </a:tr>
              <a:tr h="370840">
                <a:tc>
                  <a:txBody>
                    <a:bodyPr/>
                    <a:lstStyle/>
                    <a:p>
                      <a:r>
                        <a:rPr lang="en-US" dirty="0" err="1"/>
                        <a:t>Penahanan</a:t>
                      </a:r>
                      <a:endParaRPr lang="en-US" dirty="0"/>
                    </a:p>
                    <a:p>
                      <a:r>
                        <a:rPr lang="en-US" dirty="0"/>
                        <a:t>(Pasal 1 </a:t>
                      </a:r>
                      <a:r>
                        <a:rPr lang="en-US" dirty="0" err="1"/>
                        <a:t>angka</a:t>
                      </a:r>
                      <a:r>
                        <a:rPr lang="en-US" dirty="0"/>
                        <a:t> 21 KUHAP)</a:t>
                      </a:r>
                      <a:endParaRPr lang="en-ID" dirty="0"/>
                    </a:p>
                  </a:txBody>
                  <a:tcPr/>
                </a:tc>
                <a:tc>
                  <a:txBody>
                    <a:bodyPr/>
                    <a:lstStyle/>
                    <a:p>
                      <a:r>
                        <a:rPr lang="en-ID" b="1" dirty="0" err="1"/>
                        <a:t>Penahanan</a:t>
                      </a:r>
                      <a:r>
                        <a:rPr lang="en-ID" dirty="0"/>
                        <a:t> </a:t>
                      </a:r>
                      <a:r>
                        <a:rPr lang="en-ID" dirty="0" err="1"/>
                        <a:t>adalah</a:t>
                      </a:r>
                      <a:r>
                        <a:rPr lang="en-ID" dirty="0"/>
                        <a:t> </a:t>
                      </a:r>
                      <a:r>
                        <a:rPr lang="en-ID" dirty="0" err="1"/>
                        <a:t>penempatan</a:t>
                      </a:r>
                      <a:r>
                        <a:rPr lang="en-ID" dirty="0"/>
                        <a:t> </a:t>
                      </a:r>
                      <a:r>
                        <a:rPr lang="en-ID" dirty="0" err="1"/>
                        <a:t>tersangka</a:t>
                      </a:r>
                      <a:r>
                        <a:rPr lang="en-ID" dirty="0"/>
                        <a:t> </a:t>
                      </a:r>
                      <a:r>
                        <a:rPr lang="en-ID" dirty="0" err="1"/>
                        <a:t>atau</a:t>
                      </a:r>
                      <a:r>
                        <a:rPr lang="en-ID" dirty="0"/>
                        <a:t> </a:t>
                      </a:r>
                      <a:r>
                        <a:rPr lang="en-ID" dirty="0" err="1"/>
                        <a:t>terdakwa</a:t>
                      </a:r>
                      <a:r>
                        <a:rPr lang="en-ID" dirty="0"/>
                        <a:t> di </a:t>
                      </a:r>
                      <a:r>
                        <a:rPr lang="en-ID" dirty="0" err="1"/>
                        <a:t>tempat</a:t>
                      </a:r>
                      <a:r>
                        <a:rPr lang="en-ID" dirty="0"/>
                        <a:t> </a:t>
                      </a:r>
                      <a:r>
                        <a:rPr lang="en-ID" dirty="0" err="1"/>
                        <a:t>tertentu</a:t>
                      </a:r>
                      <a:r>
                        <a:rPr lang="en-ID" dirty="0"/>
                        <a:t> oleh </a:t>
                      </a:r>
                      <a:r>
                        <a:rPr lang="en-ID" dirty="0" err="1"/>
                        <a:t>penyidik</a:t>
                      </a:r>
                      <a:r>
                        <a:rPr lang="en-ID" dirty="0"/>
                        <a:t>, </a:t>
                      </a:r>
                      <a:r>
                        <a:rPr lang="en-ID" dirty="0" err="1"/>
                        <a:t>atau</a:t>
                      </a:r>
                      <a:r>
                        <a:rPr lang="en-ID" dirty="0"/>
                        <a:t> </a:t>
                      </a:r>
                      <a:r>
                        <a:rPr lang="en-ID" dirty="0" err="1"/>
                        <a:t>penuntut</a:t>
                      </a:r>
                      <a:r>
                        <a:rPr lang="en-ID" dirty="0"/>
                        <a:t> </a:t>
                      </a:r>
                      <a:r>
                        <a:rPr lang="en-ID" dirty="0" err="1"/>
                        <a:t>umum</a:t>
                      </a:r>
                      <a:r>
                        <a:rPr lang="en-ID" dirty="0"/>
                        <a:t> </a:t>
                      </a:r>
                      <a:r>
                        <a:rPr lang="en-ID" dirty="0" err="1"/>
                        <a:t>atau</a:t>
                      </a:r>
                      <a:r>
                        <a:rPr lang="en-ID" dirty="0"/>
                        <a:t> hakim </a:t>
                      </a:r>
                      <a:r>
                        <a:rPr lang="en-ID" dirty="0" err="1"/>
                        <a:t>dengan</a:t>
                      </a:r>
                      <a:r>
                        <a:rPr lang="en-ID" dirty="0"/>
                        <a:t> </a:t>
                      </a:r>
                      <a:r>
                        <a:rPr lang="en-ID" dirty="0" err="1"/>
                        <a:t>penetapannya</a:t>
                      </a:r>
                      <a:r>
                        <a:rPr lang="en-ID" dirty="0"/>
                        <a:t>, </a:t>
                      </a:r>
                      <a:r>
                        <a:rPr lang="en-ID" dirty="0" err="1"/>
                        <a:t>dalam</a:t>
                      </a:r>
                      <a:r>
                        <a:rPr lang="en-ID" dirty="0"/>
                        <a:t> </a:t>
                      </a:r>
                      <a:r>
                        <a:rPr lang="en-ID" dirty="0" err="1"/>
                        <a:t>hal</a:t>
                      </a:r>
                      <a:r>
                        <a:rPr lang="en-ID" dirty="0"/>
                        <a:t> </a:t>
                      </a:r>
                      <a:r>
                        <a:rPr lang="en-ID" dirty="0" err="1"/>
                        <a:t>serta</a:t>
                      </a:r>
                      <a:r>
                        <a:rPr lang="en-ID" dirty="0"/>
                        <a:t> </a:t>
                      </a:r>
                      <a:r>
                        <a:rPr lang="en-ID" dirty="0" err="1"/>
                        <a:t>menurut</a:t>
                      </a:r>
                      <a:r>
                        <a:rPr lang="en-ID" dirty="0"/>
                        <a:t> </a:t>
                      </a:r>
                      <a:r>
                        <a:rPr lang="en-ID" dirty="0" err="1"/>
                        <a:t>cara</a:t>
                      </a:r>
                      <a:r>
                        <a:rPr lang="en-ID" dirty="0"/>
                        <a:t> yang </a:t>
                      </a:r>
                      <a:r>
                        <a:rPr lang="en-ID" dirty="0" err="1"/>
                        <a:t>diatur</a:t>
                      </a:r>
                      <a:r>
                        <a:rPr lang="en-ID" dirty="0"/>
                        <a:t> </a:t>
                      </a:r>
                      <a:r>
                        <a:rPr lang="en-ID" dirty="0" err="1"/>
                        <a:t>dalam</a:t>
                      </a:r>
                      <a:r>
                        <a:rPr lang="en-ID" dirty="0"/>
                        <a:t> </a:t>
                      </a:r>
                      <a:r>
                        <a:rPr lang="en-ID" dirty="0" err="1"/>
                        <a:t>undang-undang</a:t>
                      </a:r>
                      <a:r>
                        <a:rPr lang="en-ID" dirty="0"/>
                        <a:t> </a:t>
                      </a:r>
                      <a:r>
                        <a:rPr lang="en-ID" dirty="0" err="1"/>
                        <a:t>ini</a:t>
                      </a:r>
                      <a:r>
                        <a:rPr lang="en-ID" dirty="0"/>
                        <a:t>.</a:t>
                      </a:r>
                    </a:p>
                  </a:txBody>
                  <a:tcPr/>
                </a:tc>
                <a:extLst>
                  <a:ext uri="{0D108BD9-81ED-4DB2-BD59-A6C34878D82A}">
                    <a16:rowId xmlns:a16="http://schemas.microsoft.com/office/drawing/2014/main" val="565391185"/>
                  </a:ext>
                </a:extLst>
              </a:tr>
              <a:tr h="370840">
                <a:tc>
                  <a:txBody>
                    <a:bodyPr/>
                    <a:lstStyle/>
                    <a:p>
                      <a:r>
                        <a:rPr lang="en-US" dirty="0" err="1"/>
                        <a:t>Penggeledahan</a:t>
                      </a:r>
                      <a:r>
                        <a:rPr lang="en-US" dirty="0"/>
                        <a:t> </a:t>
                      </a:r>
                      <a:r>
                        <a:rPr lang="en-US" dirty="0" err="1"/>
                        <a:t>Rumah</a:t>
                      </a:r>
                      <a:endParaRPr lang="en-US" dirty="0"/>
                    </a:p>
                    <a:p>
                      <a:r>
                        <a:rPr lang="en-US" dirty="0"/>
                        <a:t>(Pasal 1 </a:t>
                      </a:r>
                      <a:r>
                        <a:rPr lang="en-US" dirty="0" err="1"/>
                        <a:t>angka</a:t>
                      </a:r>
                      <a:r>
                        <a:rPr lang="en-US" dirty="0"/>
                        <a:t> 17 KUHAP)</a:t>
                      </a:r>
                      <a:endParaRPr lang="en-ID" dirty="0"/>
                    </a:p>
                  </a:txBody>
                  <a:tcPr/>
                </a:tc>
                <a:tc>
                  <a:txBody>
                    <a:bodyPr/>
                    <a:lstStyle/>
                    <a:p>
                      <a:r>
                        <a:rPr lang="en-US" b="1" dirty="0" err="1"/>
                        <a:t>Penggeledahan</a:t>
                      </a:r>
                      <a:r>
                        <a:rPr lang="en-US" b="1" dirty="0"/>
                        <a:t> </a:t>
                      </a:r>
                      <a:r>
                        <a:rPr lang="en-US" b="1" dirty="0" err="1"/>
                        <a:t>Rumah</a:t>
                      </a:r>
                      <a:r>
                        <a:rPr lang="en-US" b="1" dirty="0"/>
                        <a:t> </a:t>
                      </a:r>
                      <a:r>
                        <a:rPr lang="en-US" b="0" dirty="0" err="1"/>
                        <a:t>adalah</a:t>
                      </a:r>
                      <a:r>
                        <a:rPr lang="en-US" b="0" dirty="0"/>
                        <a:t> </a:t>
                      </a:r>
                      <a:r>
                        <a:rPr lang="en-US" b="0" dirty="0" err="1"/>
                        <a:t>tindakan</a:t>
                      </a:r>
                      <a:r>
                        <a:rPr lang="en-US" b="0" dirty="0"/>
                        <a:t> </a:t>
                      </a:r>
                      <a:r>
                        <a:rPr lang="en-US" b="0" dirty="0" err="1"/>
                        <a:t>penyidik</a:t>
                      </a:r>
                      <a:r>
                        <a:rPr lang="en-US" b="0" dirty="0"/>
                        <a:t> </a:t>
                      </a:r>
                      <a:r>
                        <a:rPr lang="en-US" b="0" dirty="0" err="1"/>
                        <a:t>untuk</a:t>
                      </a:r>
                      <a:r>
                        <a:rPr lang="en-US" b="0" dirty="0"/>
                        <a:t> </a:t>
                      </a:r>
                      <a:r>
                        <a:rPr lang="en-US" b="0" dirty="0" err="1"/>
                        <a:t>memasuki</a:t>
                      </a:r>
                      <a:r>
                        <a:rPr lang="en-US" b="0" dirty="0"/>
                        <a:t> </a:t>
                      </a:r>
                      <a:r>
                        <a:rPr lang="en-US" b="0" dirty="0" err="1"/>
                        <a:t>rumah</a:t>
                      </a:r>
                      <a:r>
                        <a:rPr lang="en-US" b="0" dirty="0"/>
                        <a:t> </a:t>
                      </a:r>
                      <a:r>
                        <a:rPr lang="en-US" b="0" dirty="0" err="1"/>
                        <a:t>tempat</a:t>
                      </a:r>
                      <a:r>
                        <a:rPr lang="en-US" b="0" dirty="0"/>
                        <a:t> </a:t>
                      </a:r>
                      <a:r>
                        <a:rPr lang="en-US" b="0" dirty="0" err="1"/>
                        <a:t>tinggal</a:t>
                      </a:r>
                      <a:r>
                        <a:rPr lang="en-US" b="0" dirty="0"/>
                        <a:t> dan </a:t>
                      </a:r>
                      <a:r>
                        <a:rPr lang="en-US" b="0" dirty="0" err="1"/>
                        <a:t>tempat</a:t>
                      </a:r>
                      <a:r>
                        <a:rPr lang="en-US" b="0" dirty="0"/>
                        <a:t> </a:t>
                      </a:r>
                      <a:r>
                        <a:rPr lang="en-US" b="0" dirty="0" err="1"/>
                        <a:t>tertutup</a:t>
                      </a:r>
                      <a:r>
                        <a:rPr lang="en-US" b="0" dirty="0"/>
                        <a:t> </a:t>
                      </a:r>
                      <a:r>
                        <a:rPr lang="en-US" b="0" dirty="0" err="1"/>
                        <a:t>lainnya</a:t>
                      </a:r>
                      <a:r>
                        <a:rPr lang="en-US" b="0" dirty="0"/>
                        <a:t> </a:t>
                      </a:r>
                      <a:r>
                        <a:rPr lang="en-US" b="0" dirty="0" err="1"/>
                        <a:t>untuk</a:t>
                      </a:r>
                      <a:r>
                        <a:rPr lang="en-US" b="0" dirty="0"/>
                        <a:t> </a:t>
                      </a:r>
                      <a:r>
                        <a:rPr lang="en-US" b="0" dirty="0" err="1"/>
                        <a:t>melakukan</a:t>
                      </a:r>
                      <a:r>
                        <a:rPr lang="en-US" b="0" dirty="0"/>
                        <a:t> </a:t>
                      </a:r>
                      <a:r>
                        <a:rPr lang="en-US" b="0" dirty="0" err="1"/>
                        <a:t>tindakan</a:t>
                      </a:r>
                      <a:r>
                        <a:rPr lang="en-US" b="0" dirty="0"/>
                        <a:t> </a:t>
                      </a:r>
                      <a:r>
                        <a:rPr lang="en-US" b="0" dirty="0" err="1"/>
                        <a:t>pemeriksaan</a:t>
                      </a:r>
                      <a:r>
                        <a:rPr lang="en-US" b="0" dirty="0"/>
                        <a:t> dan </a:t>
                      </a:r>
                      <a:r>
                        <a:rPr lang="en-US" b="0" dirty="0" err="1"/>
                        <a:t>atau</a:t>
                      </a:r>
                      <a:r>
                        <a:rPr lang="en-US" b="0" dirty="0"/>
                        <a:t> </a:t>
                      </a:r>
                      <a:r>
                        <a:rPr lang="en-US" b="0" dirty="0" err="1"/>
                        <a:t>penyitaan</a:t>
                      </a:r>
                      <a:r>
                        <a:rPr lang="en-US" b="0" dirty="0"/>
                        <a:t> dan </a:t>
                      </a:r>
                      <a:r>
                        <a:rPr lang="en-US" b="0" dirty="0" err="1"/>
                        <a:t>atau</a:t>
                      </a:r>
                      <a:r>
                        <a:rPr lang="en-US" b="0" dirty="0"/>
                        <a:t> </a:t>
                      </a:r>
                      <a:r>
                        <a:rPr lang="en-US" b="0" dirty="0" err="1"/>
                        <a:t>penangkapan</a:t>
                      </a:r>
                      <a:r>
                        <a:rPr lang="en-US" b="0" dirty="0"/>
                        <a:t>  </a:t>
                      </a:r>
                      <a:r>
                        <a:rPr lang="en-US" b="0" dirty="0" err="1"/>
                        <a:t>dalam</a:t>
                      </a:r>
                      <a:r>
                        <a:rPr lang="en-US" b="0" dirty="0"/>
                        <a:t> </a:t>
                      </a:r>
                      <a:r>
                        <a:rPr lang="en-US" b="0" dirty="0" err="1"/>
                        <a:t>hal</a:t>
                      </a:r>
                      <a:r>
                        <a:rPr lang="en-US" b="0" dirty="0"/>
                        <a:t> </a:t>
                      </a:r>
                      <a:r>
                        <a:rPr lang="en-US" b="0" dirty="0" err="1"/>
                        <a:t>menurut</a:t>
                      </a:r>
                      <a:r>
                        <a:rPr lang="en-US" b="0" dirty="0"/>
                        <a:t> </a:t>
                      </a:r>
                      <a:r>
                        <a:rPr lang="en-US" b="0" dirty="0" err="1"/>
                        <a:t>cara</a:t>
                      </a:r>
                      <a:r>
                        <a:rPr lang="en-US" b="0" dirty="0"/>
                        <a:t> yang </a:t>
                      </a:r>
                      <a:r>
                        <a:rPr lang="en-US" b="0" dirty="0" err="1"/>
                        <a:t>diatur</a:t>
                      </a:r>
                      <a:r>
                        <a:rPr lang="en-US" b="0" dirty="0"/>
                        <a:t> </a:t>
                      </a:r>
                      <a:r>
                        <a:rPr lang="en-US" b="0" dirty="0" err="1"/>
                        <a:t>undang-undang</a:t>
                      </a:r>
                      <a:r>
                        <a:rPr lang="en-US" b="0" dirty="0"/>
                        <a:t> </a:t>
                      </a:r>
                      <a:r>
                        <a:rPr lang="en-US" b="0" dirty="0" err="1"/>
                        <a:t>ini</a:t>
                      </a:r>
                      <a:r>
                        <a:rPr lang="en-US" b="0" dirty="0"/>
                        <a:t>.</a:t>
                      </a:r>
                      <a:endParaRPr lang="en-ID" b="1" dirty="0"/>
                    </a:p>
                  </a:txBody>
                  <a:tcPr/>
                </a:tc>
                <a:extLst>
                  <a:ext uri="{0D108BD9-81ED-4DB2-BD59-A6C34878D82A}">
                    <a16:rowId xmlns:a16="http://schemas.microsoft.com/office/drawing/2014/main" val="3286461162"/>
                  </a:ext>
                </a:extLst>
              </a:tr>
              <a:tr h="370840">
                <a:tc>
                  <a:txBody>
                    <a:bodyPr/>
                    <a:lstStyle/>
                    <a:p>
                      <a:r>
                        <a:rPr lang="en-US" dirty="0" err="1"/>
                        <a:t>Penggeledahan</a:t>
                      </a:r>
                      <a:r>
                        <a:rPr lang="en-US" dirty="0"/>
                        <a:t> Badan</a:t>
                      </a:r>
                    </a:p>
                    <a:p>
                      <a:r>
                        <a:rPr lang="en-US" dirty="0"/>
                        <a:t>(Pasal 1 </a:t>
                      </a:r>
                      <a:r>
                        <a:rPr lang="en-US" dirty="0" err="1"/>
                        <a:t>angka</a:t>
                      </a:r>
                      <a:r>
                        <a:rPr lang="en-US" dirty="0"/>
                        <a:t> 18 KUHAP)</a:t>
                      </a:r>
                      <a:endParaRPr lang="en-ID" dirty="0"/>
                    </a:p>
                  </a:txBody>
                  <a:tcPr/>
                </a:tc>
                <a:tc>
                  <a:txBody>
                    <a:bodyPr/>
                    <a:lstStyle/>
                    <a:p>
                      <a:r>
                        <a:rPr lang="en-US" b="1" dirty="0" err="1"/>
                        <a:t>Penggeledahan</a:t>
                      </a:r>
                      <a:r>
                        <a:rPr lang="en-US" b="1" dirty="0"/>
                        <a:t> Badan </a:t>
                      </a:r>
                      <a:r>
                        <a:rPr lang="en-US" b="0" dirty="0" err="1"/>
                        <a:t>adalah</a:t>
                      </a:r>
                      <a:r>
                        <a:rPr lang="en-US" b="0" dirty="0"/>
                        <a:t> </a:t>
                      </a:r>
                      <a:r>
                        <a:rPr lang="en-US" b="0" dirty="0" err="1"/>
                        <a:t>tindakan</a:t>
                      </a:r>
                      <a:r>
                        <a:rPr lang="en-US" b="0" dirty="0"/>
                        <a:t> </a:t>
                      </a:r>
                      <a:r>
                        <a:rPr lang="en-US" b="0" dirty="0" err="1"/>
                        <a:t>penyidik</a:t>
                      </a:r>
                      <a:r>
                        <a:rPr lang="en-US" b="0" dirty="0"/>
                        <a:t> </a:t>
                      </a:r>
                      <a:r>
                        <a:rPr lang="en-US" b="0" dirty="0" err="1"/>
                        <a:t>untuk</a:t>
                      </a:r>
                      <a:r>
                        <a:rPr lang="en-US" b="0" dirty="0"/>
                        <a:t> </a:t>
                      </a:r>
                      <a:r>
                        <a:rPr lang="en-US" b="0" dirty="0" err="1"/>
                        <a:t>mengadakan</a:t>
                      </a:r>
                      <a:r>
                        <a:rPr lang="en-US" b="0" dirty="0"/>
                        <a:t> </a:t>
                      </a:r>
                      <a:r>
                        <a:rPr lang="en-US" b="0" dirty="0" err="1"/>
                        <a:t>pemeriksaan</a:t>
                      </a:r>
                      <a:r>
                        <a:rPr lang="en-US" b="0" dirty="0"/>
                        <a:t> badan dan </a:t>
                      </a:r>
                      <a:r>
                        <a:rPr lang="en-US" b="0" dirty="0" err="1"/>
                        <a:t>atau</a:t>
                      </a:r>
                      <a:r>
                        <a:rPr lang="en-US" b="0" dirty="0"/>
                        <a:t> </a:t>
                      </a:r>
                      <a:r>
                        <a:rPr lang="en-US" b="0" dirty="0" err="1"/>
                        <a:t>pakaian</a:t>
                      </a:r>
                      <a:r>
                        <a:rPr lang="en-US" b="0" dirty="0"/>
                        <a:t> </a:t>
                      </a:r>
                      <a:r>
                        <a:rPr lang="en-US" b="0" dirty="0" err="1"/>
                        <a:t>tersangka</a:t>
                      </a:r>
                      <a:r>
                        <a:rPr lang="en-US" b="0" dirty="0"/>
                        <a:t> </a:t>
                      </a:r>
                      <a:r>
                        <a:rPr lang="en-US" b="0" dirty="0" err="1"/>
                        <a:t>untuk</a:t>
                      </a:r>
                      <a:r>
                        <a:rPr lang="en-US" b="0" dirty="0"/>
                        <a:t> </a:t>
                      </a:r>
                      <a:r>
                        <a:rPr lang="en-US" b="0" dirty="0" err="1"/>
                        <a:t>mencari</a:t>
                      </a:r>
                      <a:r>
                        <a:rPr lang="en-US" b="0" dirty="0"/>
                        <a:t> </a:t>
                      </a:r>
                      <a:r>
                        <a:rPr lang="en-US" b="0" dirty="0" err="1"/>
                        <a:t>benda</a:t>
                      </a:r>
                      <a:r>
                        <a:rPr lang="en-US" b="0" dirty="0"/>
                        <a:t> yang </a:t>
                      </a:r>
                      <a:r>
                        <a:rPr lang="en-US" b="0" dirty="0" err="1"/>
                        <a:t>diduga</a:t>
                      </a:r>
                      <a:r>
                        <a:rPr lang="en-US" b="0" dirty="0"/>
                        <a:t> </a:t>
                      </a:r>
                      <a:r>
                        <a:rPr lang="en-US" b="0" dirty="0" err="1"/>
                        <a:t>keras</a:t>
                      </a:r>
                      <a:r>
                        <a:rPr lang="en-US" b="0" dirty="0"/>
                        <a:t> </a:t>
                      </a:r>
                      <a:r>
                        <a:rPr lang="en-US" b="0" dirty="0" err="1"/>
                        <a:t>ada</a:t>
                      </a:r>
                      <a:r>
                        <a:rPr lang="en-US" b="0" dirty="0"/>
                        <a:t> pada </a:t>
                      </a:r>
                      <a:r>
                        <a:rPr lang="en-US" b="0" dirty="0" err="1"/>
                        <a:t>badannya</a:t>
                      </a:r>
                      <a:r>
                        <a:rPr lang="en-US" b="0" dirty="0"/>
                        <a:t> </a:t>
                      </a:r>
                      <a:r>
                        <a:rPr lang="en-US" b="0" dirty="0" err="1"/>
                        <a:t>atau</a:t>
                      </a:r>
                      <a:r>
                        <a:rPr lang="en-US" b="0" dirty="0"/>
                        <a:t> </a:t>
                      </a:r>
                      <a:r>
                        <a:rPr lang="en-US" b="0" dirty="0" err="1"/>
                        <a:t>dibawanya</a:t>
                      </a:r>
                      <a:r>
                        <a:rPr lang="en-US" b="0" dirty="0"/>
                        <a:t> </a:t>
                      </a:r>
                      <a:r>
                        <a:rPr lang="en-US" b="0" dirty="0" err="1"/>
                        <a:t>serta</a:t>
                      </a:r>
                      <a:r>
                        <a:rPr lang="en-US" b="0" dirty="0"/>
                        <a:t>, </a:t>
                      </a:r>
                      <a:r>
                        <a:rPr lang="en-US" b="0" dirty="0" err="1"/>
                        <a:t>untuk</a:t>
                      </a:r>
                      <a:r>
                        <a:rPr lang="en-US" b="0" dirty="0"/>
                        <a:t> </a:t>
                      </a:r>
                      <a:r>
                        <a:rPr lang="en-US" b="0" dirty="0" err="1"/>
                        <a:t>disita</a:t>
                      </a:r>
                      <a:r>
                        <a:rPr lang="en-US" b="0" dirty="0"/>
                        <a:t>.</a:t>
                      </a:r>
                      <a:endParaRPr lang="en-ID" b="1" dirty="0"/>
                    </a:p>
                  </a:txBody>
                  <a:tcPr/>
                </a:tc>
                <a:extLst>
                  <a:ext uri="{0D108BD9-81ED-4DB2-BD59-A6C34878D82A}">
                    <a16:rowId xmlns:a16="http://schemas.microsoft.com/office/drawing/2014/main" val="307741782"/>
                  </a:ext>
                </a:extLst>
              </a:tr>
              <a:tr h="30421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a:t>Penyitaan</a:t>
                      </a:r>
                      <a:endParaRPr lang="en-US"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(Pasal 1 </a:t>
                      </a:r>
                      <a:r>
                        <a:rPr lang="en-US" dirty="0" err="1"/>
                        <a:t>angka</a:t>
                      </a:r>
                      <a:r>
                        <a:rPr lang="en-US" dirty="0"/>
                        <a:t> 16 KUHAP)</a:t>
                      </a:r>
                      <a:endParaRPr lang="en-ID" dirty="0"/>
                    </a:p>
                    <a:p>
                      <a:endParaRPr lang="en-ID" dirty="0"/>
                    </a:p>
                  </a:txBody>
                  <a:tcPr/>
                </a:tc>
                <a:tc>
                  <a:txBody>
                    <a:bodyPr/>
                    <a:lstStyle/>
                    <a:p>
                      <a:r>
                        <a:rPr lang="en-US" b="1" dirty="0" err="1"/>
                        <a:t>Penyitaan</a:t>
                      </a:r>
                      <a:r>
                        <a:rPr lang="en-US" b="1" dirty="0"/>
                        <a:t> </a:t>
                      </a:r>
                      <a:r>
                        <a:rPr lang="en-US" b="0" dirty="0" err="1"/>
                        <a:t>adalah</a:t>
                      </a:r>
                      <a:r>
                        <a:rPr lang="en-US" b="0" dirty="0"/>
                        <a:t> </a:t>
                      </a:r>
                      <a:r>
                        <a:rPr lang="en-US" b="0" dirty="0" err="1"/>
                        <a:t>serangkaian</a:t>
                      </a:r>
                      <a:r>
                        <a:rPr lang="en-US" b="0" dirty="0"/>
                        <a:t> </a:t>
                      </a:r>
                      <a:r>
                        <a:rPr lang="en-US" b="0" dirty="0" err="1"/>
                        <a:t>tindakan</a:t>
                      </a:r>
                      <a:r>
                        <a:rPr lang="en-US" b="0" dirty="0"/>
                        <a:t> </a:t>
                      </a:r>
                      <a:r>
                        <a:rPr lang="en-US" b="0" dirty="0" err="1"/>
                        <a:t>penyidik</a:t>
                      </a:r>
                      <a:r>
                        <a:rPr lang="en-US" b="0" dirty="0"/>
                        <a:t> </a:t>
                      </a:r>
                      <a:r>
                        <a:rPr lang="en-US" b="0" dirty="0" err="1"/>
                        <a:t>untuk</a:t>
                      </a:r>
                      <a:r>
                        <a:rPr lang="en-US" b="0" dirty="0"/>
                        <a:t> </a:t>
                      </a:r>
                      <a:r>
                        <a:rPr lang="en-US" b="0" dirty="0" err="1"/>
                        <a:t>mengambil</a:t>
                      </a:r>
                      <a:r>
                        <a:rPr lang="en-US" b="0" dirty="0"/>
                        <a:t> </a:t>
                      </a:r>
                      <a:r>
                        <a:rPr lang="en-US" b="0" dirty="0" err="1"/>
                        <a:t>alih</a:t>
                      </a:r>
                      <a:r>
                        <a:rPr lang="en-US" b="0" dirty="0"/>
                        <a:t> dan </a:t>
                      </a:r>
                      <a:r>
                        <a:rPr lang="en-US" b="0" dirty="0" err="1"/>
                        <a:t>atau</a:t>
                      </a:r>
                      <a:r>
                        <a:rPr lang="en-US" b="0" dirty="0"/>
                        <a:t> </a:t>
                      </a:r>
                      <a:r>
                        <a:rPr lang="en-US" b="0" dirty="0" err="1"/>
                        <a:t>menyimpan</a:t>
                      </a:r>
                      <a:r>
                        <a:rPr lang="en-US" b="0" dirty="0"/>
                        <a:t> di </a:t>
                      </a:r>
                      <a:r>
                        <a:rPr lang="en-US" b="0" dirty="0" err="1"/>
                        <a:t>bawah</a:t>
                      </a:r>
                      <a:r>
                        <a:rPr lang="en-US" b="0" dirty="0"/>
                        <a:t> </a:t>
                      </a:r>
                      <a:r>
                        <a:rPr lang="en-US" b="0" dirty="0" err="1"/>
                        <a:t>penguasaannya</a:t>
                      </a:r>
                      <a:r>
                        <a:rPr lang="en-US" b="0" dirty="0"/>
                        <a:t> </a:t>
                      </a:r>
                      <a:r>
                        <a:rPr lang="en-US" b="0" dirty="0" err="1"/>
                        <a:t>benda</a:t>
                      </a:r>
                      <a:r>
                        <a:rPr lang="en-US" b="0" dirty="0"/>
                        <a:t> </a:t>
                      </a:r>
                      <a:r>
                        <a:rPr lang="en-US" b="0" dirty="0" err="1"/>
                        <a:t>bergerak</a:t>
                      </a:r>
                      <a:r>
                        <a:rPr lang="en-US" b="0" dirty="0"/>
                        <a:t> </a:t>
                      </a:r>
                      <a:r>
                        <a:rPr lang="en-US" b="0" dirty="0" err="1"/>
                        <a:t>atau</a:t>
                      </a:r>
                      <a:r>
                        <a:rPr lang="en-US" b="0" dirty="0"/>
                        <a:t> </a:t>
                      </a:r>
                      <a:r>
                        <a:rPr lang="en-US" b="0" dirty="0" err="1"/>
                        <a:t>tidak</a:t>
                      </a:r>
                      <a:r>
                        <a:rPr lang="en-US" b="0" dirty="0"/>
                        <a:t> </a:t>
                      </a:r>
                      <a:r>
                        <a:rPr lang="en-US" b="0" dirty="0" err="1"/>
                        <a:t>bergerak</a:t>
                      </a:r>
                      <a:r>
                        <a:rPr lang="en-US" b="0" dirty="0"/>
                        <a:t>, </a:t>
                      </a:r>
                      <a:r>
                        <a:rPr lang="en-US" b="0" dirty="0" err="1"/>
                        <a:t>berwujud</a:t>
                      </a:r>
                      <a:r>
                        <a:rPr lang="en-US" b="0" dirty="0"/>
                        <a:t> </a:t>
                      </a:r>
                      <a:r>
                        <a:rPr lang="en-US" b="0" dirty="0" err="1"/>
                        <a:t>atau</a:t>
                      </a:r>
                      <a:r>
                        <a:rPr lang="en-US" b="0" dirty="0"/>
                        <a:t> </a:t>
                      </a:r>
                      <a:r>
                        <a:rPr lang="en-US" b="0" dirty="0" err="1"/>
                        <a:t>tidak</a:t>
                      </a:r>
                      <a:r>
                        <a:rPr lang="en-US" b="0" dirty="0"/>
                        <a:t> </a:t>
                      </a:r>
                      <a:r>
                        <a:rPr lang="en-US" b="0" dirty="0" err="1"/>
                        <a:t>berwujud</a:t>
                      </a:r>
                      <a:r>
                        <a:rPr lang="en-US" b="0" dirty="0"/>
                        <a:t> </a:t>
                      </a:r>
                      <a:r>
                        <a:rPr lang="en-US" b="0" dirty="0" err="1"/>
                        <a:t>untuk</a:t>
                      </a:r>
                      <a:r>
                        <a:rPr lang="en-US" b="0" dirty="0"/>
                        <a:t> </a:t>
                      </a:r>
                      <a:r>
                        <a:rPr lang="en-US" b="0" dirty="0" err="1"/>
                        <a:t>kepentingan</a:t>
                      </a:r>
                      <a:r>
                        <a:rPr lang="en-US" b="0" dirty="0"/>
                        <a:t> </a:t>
                      </a:r>
                      <a:r>
                        <a:rPr lang="en-US" b="0" dirty="0" err="1"/>
                        <a:t>pembuktian</a:t>
                      </a:r>
                      <a:r>
                        <a:rPr lang="en-US" b="0" dirty="0"/>
                        <a:t> </a:t>
                      </a:r>
                      <a:r>
                        <a:rPr lang="en-US" b="0" dirty="0" err="1"/>
                        <a:t>dalam</a:t>
                      </a:r>
                      <a:r>
                        <a:rPr lang="en-US" b="0" dirty="0"/>
                        <a:t> </a:t>
                      </a:r>
                      <a:r>
                        <a:rPr lang="en-US" b="0" dirty="0" err="1"/>
                        <a:t>penyidikan</a:t>
                      </a:r>
                      <a:r>
                        <a:rPr lang="en-US" b="0" dirty="0"/>
                        <a:t>, </a:t>
                      </a:r>
                      <a:r>
                        <a:rPr lang="en-US" b="0" dirty="0" err="1"/>
                        <a:t>penuntutan</a:t>
                      </a:r>
                      <a:r>
                        <a:rPr lang="en-US" b="0" dirty="0"/>
                        <a:t> dan </a:t>
                      </a:r>
                      <a:r>
                        <a:rPr lang="en-US" b="0" dirty="0" err="1"/>
                        <a:t>peradilan</a:t>
                      </a:r>
                      <a:endParaRPr lang="en-ID" b="1" dirty="0"/>
                    </a:p>
                  </a:txBody>
                  <a:tcPr/>
                </a:tc>
                <a:extLst>
                  <a:ext uri="{0D108BD9-81ED-4DB2-BD59-A6C34878D82A}">
                    <a16:rowId xmlns:a16="http://schemas.microsoft.com/office/drawing/2014/main" val="4011770960"/>
                  </a:ext>
                </a:extLst>
              </a:tr>
            </a:tbl>
          </a:graphicData>
        </a:graphic>
      </p:graphicFrame>
    </p:spTree>
    <p:extLst>
      <p:ext uri="{BB962C8B-B14F-4D97-AF65-F5344CB8AC3E}">
        <p14:creationId xmlns:p14="http://schemas.microsoft.com/office/powerpoint/2010/main" val="201749300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Autofit/>
          </a:bodyPr>
          <a:lstStyle/>
          <a:p>
            <a:r>
              <a:rPr lang="en-US" dirty="0" err="1"/>
              <a:t>Penangkapan</a:t>
            </a:r>
            <a:endParaRPr lang="en-US" dirty="0"/>
          </a:p>
        </p:txBody>
      </p:sp>
      <p:sp>
        <p:nvSpPr>
          <p:cNvPr id="35" name="Rectangle 34">
            <a:extLst>
              <a:ext uri="{FF2B5EF4-FFF2-40B4-BE49-F238E27FC236}">
                <a16:creationId xmlns:a16="http://schemas.microsoft.com/office/drawing/2014/main" id="{8858195F-DAD0-4222-9439-A052B0088A39}"/>
              </a:ext>
            </a:extLst>
          </p:cNvPr>
          <p:cNvSpPr/>
          <p:nvPr/>
        </p:nvSpPr>
        <p:spPr>
          <a:xfrm>
            <a:off x="1999343" y="3079688"/>
            <a:ext cx="1185738" cy="6655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err="1"/>
              <a:t>Penangkapan</a:t>
            </a:r>
            <a:endParaRPr lang="en-ID" sz="1400" dirty="0"/>
          </a:p>
        </p:txBody>
      </p:sp>
      <p:cxnSp>
        <p:nvCxnSpPr>
          <p:cNvPr id="6" name="Straight Arrow Connector 5">
            <a:extLst>
              <a:ext uri="{FF2B5EF4-FFF2-40B4-BE49-F238E27FC236}">
                <a16:creationId xmlns:a16="http://schemas.microsoft.com/office/drawing/2014/main" id="{32622C4B-4CFD-42A0-9A70-6E2CC5105BFA}"/>
              </a:ext>
            </a:extLst>
          </p:cNvPr>
          <p:cNvCxnSpPr>
            <a:cxnSpLocks/>
            <a:stCxn id="35" idx="3"/>
            <a:endCxn id="41" idx="1"/>
          </p:cNvCxnSpPr>
          <p:nvPr/>
        </p:nvCxnSpPr>
        <p:spPr>
          <a:xfrm>
            <a:off x="3185082" y="3412473"/>
            <a:ext cx="11474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Document 14">
            <a:extLst>
              <a:ext uri="{FF2B5EF4-FFF2-40B4-BE49-F238E27FC236}">
                <a16:creationId xmlns:a16="http://schemas.microsoft.com/office/drawing/2014/main" id="{B6E42766-5D60-4921-B616-A57B9B03961D}"/>
              </a:ext>
            </a:extLst>
          </p:cNvPr>
          <p:cNvSpPr/>
          <p:nvPr/>
        </p:nvSpPr>
        <p:spPr>
          <a:xfrm>
            <a:off x="2434773" y="3551798"/>
            <a:ext cx="891783" cy="719707"/>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Sprint </a:t>
            </a:r>
            <a:r>
              <a:rPr lang="en-US" sz="1200" dirty="0" err="1">
                <a:solidFill>
                  <a:sysClr val="windowText" lastClr="000000"/>
                </a:solidFill>
              </a:rPr>
              <a:t>Kap</a:t>
            </a:r>
            <a:endParaRPr lang="en-ID" sz="1200" dirty="0">
              <a:solidFill>
                <a:sysClr val="windowText" lastClr="000000"/>
              </a:solidFill>
            </a:endParaRPr>
          </a:p>
        </p:txBody>
      </p:sp>
      <p:sp>
        <p:nvSpPr>
          <p:cNvPr id="17" name="TextBox 16">
            <a:extLst>
              <a:ext uri="{FF2B5EF4-FFF2-40B4-BE49-F238E27FC236}">
                <a16:creationId xmlns:a16="http://schemas.microsoft.com/office/drawing/2014/main" id="{AF1E9AB1-0935-47C7-A9EF-2EE21D8DE761}"/>
              </a:ext>
            </a:extLst>
          </p:cNvPr>
          <p:cNvSpPr txBox="1"/>
          <p:nvPr/>
        </p:nvSpPr>
        <p:spPr>
          <a:xfrm>
            <a:off x="1249756" y="4410827"/>
            <a:ext cx="3261815" cy="1754326"/>
          </a:xfrm>
          <a:prstGeom prst="rect">
            <a:avLst/>
          </a:prstGeom>
          <a:noFill/>
        </p:spPr>
        <p:txBody>
          <a:bodyPr wrap="square" rtlCol="0">
            <a:spAutoFit/>
          </a:bodyPr>
          <a:lstStyle/>
          <a:p>
            <a:pPr marL="285750" indent="-285750">
              <a:buFont typeface="Arial" panose="020B0604020202020204" pitchFamily="34" charset="0"/>
              <a:buChar char="•"/>
            </a:pPr>
            <a:r>
              <a:rPr lang="en-US" sz="1200" b="1" dirty="0" err="1"/>
              <a:t>ditandatangani</a:t>
            </a:r>
            <a:r>
              <a:rPr lang="en-US" sz="1200" b="1" dirty="0"/>
              <a:t> oleh </a:t>
            </a:r>
            <a:r>
              <a:rPr lang="en-US" sz="1200" b="1" dirty="0" err="1"/>
              <a:t>Pejabat</a:t>
            </a:r>
            <a:r>
              <a:rPr lang="en-US" sz="1200" b="1" dirty="0"/>
              <a:t> Es III </a:t>
            </a:r>
            <a:r>
              <a:rPr lang="en-US" sz="1200" b="1" dirty="0" err="1"/>
              <a:t>dgn</a:t>
            </a:r>
            <a:r>
              <a:rPr lang="en-US" sz="1200" b="1" dirty="0"/>
              <a:t> </a:t>
            </a:r>
            <a:r>
              <a:rPr lang="en-US" sz="1200" b="1" dirty="0" err="1"/>
              <a:t>tusi</a:t>
            </a:r>
            <a:r>
              <a:rPr lang="en-US" sz="1200" b="1" dirty="0"/>
              <a:t> </a:t>
            </a:r>
            <a:r>
              <a:rPr lang="en-US" sz="1200" b="1" dirty="0" err="1"/>
              <a:t>penyidikan</a:t>
            </a:r>
            <a:r>
              <a:rPr lang="en-US" sz="1200" b="1" dirty="0"/>
              <a:t> (pada </a:t>
            </a:r>
            <a:r>
              <a:rPr lang="en-US" sz="1200" b="1" dirty="0" err="1"/>
              <a:t>Kanpus</a:t>
            </a:r>
            <a:r>
              <a:rPr lang="en-US" sz="1200" b="1" dirty="0"/>
              <a:t>, </a:t>
            </a:r>
            <a:r>
              <a:rPr lang="en-US" sz="1200" b="1" dirty="0" err="1"/>
              <a:t>Kanwil</a:t>
            </a:r>
            <a:r>
              <a:rPr lang="en-US" sz="1200" b="1" dirty="0"/>
              <a:t>, dan KPU)</a:t>
            </a:r>
          </a:p>
          <a:p>
            <a:pPr marL="285750" indent="-285750">
              <a:buFont typeface="Arial" panose="020B0604020202020204" pitchFamily="34" charset="0"/>
              <a:buChar char="•"/>
            </a:pPr>
            <a:r>
              <a:rPr lang="en-US" sz="1200" b="1" dirty="0" err="1"/>
              <a:t>ditandatangani</a:t>
            </a:r>
            <a:r>
              <a:rPr lang="en-US" sz="1200" b="1" dirty="0"/>
              <a:t> oleh </a:t>
            </a:r>
            <a:r>
              <a:rPr lang="en-US" sz="1200" b="1" dirty="0" err="1"/>
              <a:t>Pejabat</a:t>
            </a:r>
            <a:r>
              <a:rPr lang="en-US" sz="1200" b="1" dirty="0"/>
              <a:t> Es IV </a:t>
            </a:r>
            <a:r>
              <a:rPr lang="en-US" sz="1200" b="1" dirty="0" err="1"/>
              <a:t>dgn</a:t>
            </a:r>
            <a:r>
              <a:rPr lang="en-US" sz="1200" b="1" dirty="0"/>
              <a:t> </a:t>
            </a:r>
            <a:r>
              <a:rPr lang="en-US" sz="1200" b="1" dirty="0" err="1"/>
              <a:t>tusi</a:t>
            </a:r>
            <a:r>
              <a:rPr lang="en-US" sz="1200" b="1" dirty="0"/>
              <a:t> </a:t>
            </a:r>
            <a:r>
              <a:rPr lang="en-US" sz="1200" b="1" dirty="0" err="1"/>
              <a:t>penyidikan</a:t>
            </a:r>
            <a:r>
              <a:rPr lang="en-US" sz="1200" b="1" dirty="0"/>
              <a:t> (pada </a:t>
            </a:r>
            <a:r>
              <a:rPr lang="en-US" sz="1200" b="1" dirty="0" err="1"/>
              <a:t>KPPBC</a:t>
            </a:r>
            <a:r>
              <a:rPr lang="en-US" sz="1200" b="1" dirty="0"/>
              <a:t>)</a:t>
            </a:r>
          </a:p>
          <a:p>
            <a:pPr marL="285750" indent="-285750">
              <a:buFont typeface="Arial" panose="020B0604020202020204" pitchFamily="34" charset="0"/>
              <a:buChar char="•"/>
            </a:pPr>
            <a:r>
              <a:rPr lang="en-US" sz="1200" b="1" dirty="0" err="1"/>
              <a:t>ditandatangani</a:t>
            </a:r>
            <a:r>
              <a:rPr lang="en-US" sz="1200" b="1" dirty="0"/>
              <a:t> oleh </a:t>
            </a:r>
            <a:r>
              <a:rPr lang="en-US" sz="1200" b="1" dirty="0" err="1"/>
              <a:t>Penyidik</a:t>
            </a:r>
            <a:r>
              <a:rPr lang="en-US" sz="1200" b="1" dirty="0"/>
              <a:t> </a:t>
            </a:r>
            <a:r>
              <a:rPr lang="en-US" sz="1200" b="1" dirty="0" err="1"/>
              <a:t>dgn</a:t>
            </a:r>
            <a:r>
              <a:rPr lang="en-US" sz="1200" b="1" dirty="0"/>
              <a:t> </a:t>
            </a:r>
            <a:r>
              <a:rPr lang="en-US" sz="1200" b="1" dirty="0" err="1"/>
              <a:t>pangkat</a:t>
            </a:r>
            <a:r>
              <a:rPr lang="en-US" sz="1200" b="1" dirty="0"/>
              <a:t> </a:t>
            </a:r>
            <a:r>
              <a:rPr lang="en-US" sz="1200" b="1" dirty="0" err="1"/>
              <a:t>tertinggi</a:t>
            </a:r>
            <a:r>
              <a:rPr lang="en-US" sz="1200" b="1" dirty="0"/>
              <a:t> (</a:t>
            </a:r>
            <a:r>
              <a:rPr lang="en-US" sz="1200" b="1" dirty="0" err="1"/>
              <a:t>dalam</a:t>
            </a:r>
            <a:r>
              <a:rPr lang="en-US" sz="1200" b="1" dirty="0"/>
              <a:t> </a:t>
            </a:r>
            <a:r>
              <a:rPr lang="en-US" sz="1200" b="1" dirty="0" err="1"/>
              <a:t>hal</a:t>
            </a:r>
            <a:r>
              <a:rPr lang="en-US" sz="1200" b="1" dirty="0"/>
              <a:t> </a:t>
            </a:r>
            <a:r>
              <a:rPr lang="en-US" sz="1200" b="1" dirty="0" err="1"/>
              <a:t>Pejabat</a:t>
            </a:r>
            <a:r>
              <a:rPr lang="en-US" sz="1200" b="1" dirty="0"/>
              <a:t> Es III </a:t>
            </a:r>
            <a:r>
              <a:rPr lang="en-US" sz="1200" b="1" dirty="0" err="1"/>
              <a:t>dgn</a:t>
            </a:r>
            <a:r>
              <a:rPr lang="en-US" sz="1200" b="1" dirty="0"/>
              <a:t> </a:t>
            </a:r>
            <a:r>
              <a:rPr lang="en-US" sz="1200" b="1" dirty="0" err="1"/>
              <a:t>tusi</a:t>
            </a:r>
            <a:r>
              <a:rPr lang="en-US" sz="1200" b="1" dirty="0"/>
              <a:t> </a:t>
            </a:r>
            <a:r>
              <a:rPr lang="en-US" sz="1200" b="1" dirty="0" err="1"/>
              <a:t>penyidikan</a:t>
            </a:r>
            <a:r>
              <a:rPr lang="en-US" sz="1200" b="1" dirty="0"/>
              <a:t> pada </a:t>
            </a:r>
            <a:r>
              <a:rPr lang="en-US" sz="1200" b="1" dirty="0" err="1"/>
              <a:t>Kanpus</a:t>
            </a:r>
            <a:r>
              <a:rPr lang="en-US" sz="1200" b="1" dirty="0"/>
              <a:t>, </a:t>
            </a:r>
            <a:r>
              <a:rPr lang="en-US" sz="1200" b="1" dirty="0" err="1"/>
              <a:t>Kanwil</a:t>
            </a:r>
            <a:r>
              <a:rPr lang="en-US" sz="1200" b="1" dirty="0"/>
              <a:t>, </a:t>
            </a:r>
            <a:r>
              <a:rPr lang="en-US" sz="1200" b="1" dirty="0" err="1"/>
              <a:t>atau</a:t>
            </a:r>
            <a:r>
              <a:rPr lang="en-US" sz="1200" b="1" dirty="0"/>
              <a:t> KPU, </a:t>
            </a:r>
            <a:r>
              <a:rPr lang="en-US" sz="1200" b="1" dirty="0" err="1"/>
              <a:t>atau</a:t>
            </a:r>
            <a:r>
              <a:rPr lang="en-US" sz="1200" b="1" dirty="0"/>
              <a:t> </a:t>
            </a:r>
            <a:r>
              <a:rPr lang="en-US" sz="1200" b="1" dirty="0" err="1"/>
              <a:t>pejabat</a:t>
            </a:r>
            <a:r>
              <a:rPr lang="en-US" sz="1200" b="1" dirty="0"/>
              <a:t> Es IV </a:t>
            </a:r>
            <a:r>
              <a:rPr lang="en-US" sz="1200" b="1" dirty="0" err="1"/>
              <a:t>dgn</a:t>
            </a:r>
            <a:r>
              <a:rPr lang="en-US" sz="1200" b="1" dirty="0"/>
              <a:t> </a:t>
            </a:r>
            <a:r>
              <a:rPr lang="en-US" sz="1200" b="1" dirty="0" err="1"/>
              <a:t>tusi</a:t>
            </a:r>
            <a:r>
              <a:rPr lang="en-US" sz="1200" b="1" dirty="0"/>
              <a:t> </a:t>
            </a:r>
            <a:r>
              <a:rPr lang="en-US" sz="1200" b="1" dirty="0" err="1"/>
              <a:t>penyidikan</a:t>
            </a:r>
            <a:r>
              <a:rPr lang="en-US" sz="1200" b="1" dirty="0"/>
              <a:t> pada </a:t>
            </a:r>
            <a:r>
              <a:rPr lang="en-US" sz="1200" b="1" dirty="0" err="1"/>
              <a:t>KPPBC</a:t>
            </a:r>
            <a:r>
              <a:rPr lang="en-US" sz="1200" b="1" dirty="0"/>
              <a:t> </a:t>
            </a:r>
            <a:r>
              <a:rPr lang="en-US" sz="1200" b="1" dirty="0" err="1"/>
              <a:t>bukan</a:t>
            </a:r>
            <a:r>
              <a:rPr lang="en-US" sz="1200" b="1" dirty="0"/>
              <a:t> </a:t>
            </a:r>
            <a:r>
              <a:rPr lang="en-US" sz="1200" b="1" dirty="0" err="1"/>
              <a:t>Penyidik</a:t>
            </a:r>
            <a:r>
              <a:rPr lang="en-US" sz="1200" b="1" dirty="0"/>
              <a:t>)</a:t>
            </a:r>
          </a:p>
        </p:txBody>
      </p:sp>
      <p:cxnSp>
        <p:nvCxnSpPr>
          <p:cNvPr id="11" name="Straight Arrow Connector 10">
            <a:extLst>
              <a:ext uri="{FF2B5EF4-FFF2-40B4-BE49-F238E27FC236}">
                <a16:creationId xmlns:a16="http://schemas.microsoft.com/office/drawing/2014/main" id="{8FDEBEB6-13C2-4466-9CAE-6A10C12396F3}"/>
              </a:ext>
            </a:extLst>
          </p:cNvPr>
          <p:cNvCxnSpPr>
            <a:cxnSpLocks/>
            <a:stCxn id="30" idx="3"/>
            <a:endCxn id="33" idx="1"/>
          </p:cNvCxnSpPr>
          <p:nvPr/>
        </p:nvCxnSpPr>
        <p:spPr>
          <a:xfrm flipV="1">
            <a:off x="8125446" y="2300496"/>
            <a:ext cx="1082970" cy="11119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FC9E500-F9FC-43FC-B6AD-4C018B3F737B}"/>
              </a:ext>
            </a:extLst>
          </p:cNvPr>
          <p:cNvCxnSpPr>
            <a:cxnSpLocks/>
            <a:stCxn id="30" idx="3"/>
            <a:endCxn id="32" idx="1"/>
          </p:cNvCxnSpPr>
          <p:nvPr/>
        </p:nvCxnSpPr>
        <p:spPr>
          <a:xfrm flipV="1">
            <a:off x="8125446" y="3401064"/>
            <a:ext cx="1082970" cy="114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7FC6A89C-8227-49B3-94D5-4BE633A0B8EE}"/>
              </a:ext>
            </a:extLst>
          </p:cNvPr>
          <p:cNvSpPr/>
          <p:nvPr/>
        </p:nvSpPr>
        <p:spPr>
          <a:xfrm>
            <a:off x="9208416" y="4005784"/>
            <a:ext cx="1519542" cy="1000307"/>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err="1"/>
              <a:t>Kedutaan</a:t>
            </a:r>
            <a:r>
              <a:rPr lang="en-US" sz="1400" dirty="0"/>
              <a:t> </a:t>
            </a:r>
            <a:r>
              <a:rPr lang="en-US" sz="1400" dirty="0" err="1"/>
              <a:t>besar</a:t>
            </a:r>
            <a:r>
              <a:rPr lang="en-US" sz="1400" dirty="0"/>
              <a:t> </a:t>
            </a:r>
            <a:r>
              <a:rPr lang="en-US" sz="1400" dirty="0" err="1"/>
              <a:t>atau</a:t>
            </a:r>
            <a:r>
              <a:rPr lang="en-US" sz="1400" dirty="0"/>
              <a:t> </a:t>
            </a:r>
            <a:r>
              <a:rPr lang="en-US" sz="1400" dirty="0" err="1"/>
              <a:t>konsulat</a:t>
            </a:r>
            <a:r>
              <a:rPr lang="en-US" sz="1400" dirty="0"/>
              <a:t> </a:t>
            </a:r>
            <a:r>
              <a:rPr lang="en-US" sz="1400" dirty="0" err="1"/>
              <a:t>perwakilan</a:t>
            </a:r>
            <a:r>
              <a:rPr lang="en-US" sz="1400" dirty="0"/>
              <a:t> negara </a:t>
            </a:r>
            <a:r>
              <a:rPr lang="en-US" sz="1400" dirty="0" err="1"/>
              <a:t>ybs</a:t>
            </a:r>
            <a:endParaRPr lang="en-ID" sz="1400" dirty="0"/>
          </a:p>
        </p:txBody>
      </p:sp>
      <p:sp>
        <p:nvSpPr>
          <p:cNvPr id="32" name="Rectangle: Rounded Corners 31">
            <a:extLst>
              <a:ext uri="{FF2B5EF4-FFF2-40B4-BE49-F238E27FC236}">
                <a16:creationId xmlns:a16="http://schemas.microsoft.com/office/drawing/2014/main" id="{44A71E78-AA07-4970-A7C6-612102F7F33D}"/>
              </a:ext>
            </a:extLst>
          </p:cNvPr>
          <p:cNvSpPr/>
          <p:nvPr/>
        </p:nvSpPr>
        <p:spPr>
          <a:xfrm>
            <a:off x="9208416" y="2900911"/>
            <a:ext cx="1519542" cy="1000307"/>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err="1"/>
              <a:t>Keluarga</a:t>
            </a:r>
            <a:endParaRPr lang="en-ID" sz="1400" dirty="0"/>
          </a:p>
        </p:txBody>
      </p:sp>
      <p:sp>
        <p:nvSpPr>
          <p:cNvPr id="33" name="Rectangle: Rounded Corners 32">
            <a:extLst>
              <a:ext uri="{FF2B5EF4-FFF2-40B4-BE49-F238E27FC236}">
                <a16:creationId xmlns:a16="http://schemas.microsoft.com/office/drawing/2014/main" id="{9C19020A-0D6A-473F-BCE5-5B192F5CE318}"/>
              </a:ext>
            </a:extLst>
          </p:cNvPr>
          <p:cNvSpPr/>
          <p:nvPr/>
        </p:nvSpPr>
        <p:spPr>
          <a:xfrm>
            <a:off x="9208416" y="1800342"/>
            <a:ext cx="1519542" cy="1000307"/>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Yang </a:t>
            </a:r>
            <a:r>
              <a:rPr lang="en-US" sz="1400" dirty="0" err="1"/>
              <a:t>ditangkap</a:t>
            </a:r>
            <a:endParaRPr lang="en-ID" sz="1400" dirty="0"/>
          </a:p>
        </p:txBody>
      </p:sp>
      <p:cxnSp>
        <p:nvCxnSpPr>
          <p:cNvPr id="29" name="Straight Arrow Connector 28">
            <a:extLst>
              <a:ext uri="{FF2B5EF4-FFF2-40B4-BE49-F238E27FC236}">
                <a16:creationId xmlns:a16="http://schemas.microsoft.com/office/drawing/2014/main" id="{3DB2423B-439C-46BB-B60C-95BF730EAD2E}"/>
              </a:ext>
            </a:extLst>
          </p:cNvPr>
          <p:cNvCxnSpPr>
            <a:cxnSpLocks/>
            <a:stCxn id="30" idx="3"/>
            <a:endCxn id="31" idx="1"/>
          </p:cNvCxnSpPr>
          <p:nvPr/>
        </p:nvCxnSpPr>
        <p:spPr>
          <a:xfrm>
            <a:off x="8125446" y="3412473"/>
            <a:ext cx="1082970" cy="10934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Multidocument 29">
            <a:extLst>
              <a:ext uri="{FF2B5EF4-FFF2-40B4-BE49-F238E27FC236}">
                <a16:creationId xmlns:a16="http://schemas.microsoft.com/office/drawing/2014/main" id="{8D27DF68-51BB-4156-9DD0-1154A36FE4F2}"/>
              </a:ext>
            </a:extLst>
          </p:cNvPr>
          <p:cNvSpPr/>
          <p:nvPr/>
        </p:nvSpPr>
        <p:spPr>
          <a:xfrm>
            <a:off x="6096000" y="2912319"/>
            <a:ext cx="2029446" cy="1000307"/>
          </a:xfrm>
          <a:prstGeom prst="flowChartMulti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71450" indent="-171450">
              <a:buFont typeface="Arial" panose="020B0604020202020204" pitchFamily="34" charset="0"/>
              <a:buChar char="•"/>
            </a:pPr>
            <a:r>
              <a:rPr lang="en-US" sz="1200" dirty="0">
                <a:solidFill>
                  <a:sysClr val="windowText" lastClr="000000"/>
                </a:solidFill>
              </a:rPr>
              <a:t>Surat </a:t>
            </a:r>
            <a:r>
              <a:rPr lang="en-US" sz="1200" dirty="0" err="1">
                <a:solidFill>
                  <a:sysClr val="windowText" lastClr="000000"/>
                </a:solidFill>
              </a:rPr>
              <a:t>Pemberitahuan</a:t>
            </a:r>
            <a:r>
              <a:rPr lang="en-US" sz="1200" dirty="0">
                <a:solidFill>
                  <a:sysClr val="windowText" lastClr="000000"/>
                </a:solidFill>
              </a:rPr>
              <a:t> </a:t>
            </a:r>
            <a:r>
              <a:rPr lang="en-US" sz="1200" dirty="0" err="1">
                <a:solidFill>
                  <a:sysClr val="windowText" lastClr="000000"/>
                </a:solidFill>
              </a:rPr>
              <a:t>Penangkapan</a:t>
            </a:r>
            <a:endParaRPr lang="en-US" sz="1200" dirty="0">
              <a:solidFill>
                <a:sysClr val="windowText" lastClr="000000"/>
              </a:solidFill>
            </a:endParaRPr>
          </a:p>
          <a:p>
            <a:pPr marL="171450" indent="-171450">
              <a:buFont typeface="Arial" panose="020B0604020202020204" pitchFamily="34" charset="0"/>
              <a:buChar char="•"/>
            </a:pPr>
            <a:r>
              <a:rPr lang="en-US" sz="1200" dirty="0">
                <a:solidFill>
                  <a:sysClr val="windowText" lastClr="000000"/>
                </a:solidFill>
              </a:rPr>
              <a:t>Salinan Sprint </a:t>
            </a:r>
            <a:r>
              <a:rPr lang="en-US" sz="1200" dirty="0" err="1">
                <a:solidFill>
                  <a:sysClr val="windowText" lastClr="000000"/>
                </a:solidFill>
              </a:rPr>
              <a:t>Kap</a:t>
            </a:r>
            <a:endParaRPr lang="en-ID" sz="1200" dirty="0">
              <a:solidFill>
                <a:sysClr val="windowText" lastClr="000000"/>
              </a:solidFill>
            </a:endParaRPr>
          </a:p>
        </p:txBody>
      </p:sp>
      <p:sp>
        <p:nvSpPr>
          <p:cNvPr id="41" name="Flowchart: Document 40">
            <a:extLst>
              <a:ext uri="{FF2B5EF4-FFF2-40B4-BE49-F238E27FC236}">
                <a16:creationId xmlns:a16="http://schemas.microsoft.com/office/drawing/2014/main" id="{8B1739AB-3BD0-47FC-B967-420581B20A13}"/>
              </a:ext>
            </a:extLst>
          </p:cNvPr>
          <p:cNvSpPr/>
          <p:nvPr/>
        </p:nvSpPr>
        <p:spPr>
          <a:xfrm>
            <a:off x="4332537" y="3052620"/>
            <a:ext cx="891783" cy="719707"/>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BA </a:t>
            </a:r>
            <a:r>
              <a:rPr lang="en-US" sz="1200" dirty="0" err="1">
                <a:solidFill>
                  <a:sysClr val="windowText" lastClr="000000"/>
                </a:solidFill>
              </a:rPr>
              <a:t>Kap</a:t>
            </a:r>
            <a:endParaRPr lang="en-ID" sz="1200" dirty="0">
              <a:solidFill>
                <a:sysClr val="windowText" lastClr="000000"/>
              </a:solidFill>
            </a:endParaRPr>
          </a:p>
        </p:txBody>
      </p:sp>
      <p:cxnSp>
        <p:nvCxnSpPr>
          <p:cNvPr id="44" name="Straight Arrow Connector 43">
            <a:extLst>
              <a:ext uri="{FF2B5EF4-FFF2-40B4-BE49-F238E27FC236}">
                <a16:creationId xmlns:a16="http://schemas.microsoft.com/office/drawing/2014/main" id="{078198C0-E58D-4AF0-8798-81949B6D210F}"/>
              </a:ext>
            </a:extLst>
          </p:cNvPr>
          <p:cNvCxnSpPr>
            <a:stCxn id="41" idx="3"/>
            <a:endCxn id="30" idx="1"/>
          </p:cNvCxnSpPr>
          <p:nvPr/>
        </p:nvCxnSpPr>
        <p:spPr>
          <a:xfrm flipV="1">
            <a:off x="5224320" y="3412473"/>
            <a:ext cx="871681"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ABBA01F-C147-469E-AFFE-5473A931166C}"/>
              </a:ext>
            </a:extLst>
          </p:cNvPr>
          <p:cNvSpPr txBox="1"/>
          <p:nvPr/>
        </p:nvSpPr>
        <p:spPr>
          <a:xfrm>
            <a:off x="9208416" y="5110657"/>
            <a:ext cx="1519542" cy="646331"/>
          </a:xfrm>
          <a:prstGeom prst="rect">
            <a:avLst/>
          </a:prstGeom>
          <a:noFill/>
        </p:spPr>
        <p:txBody>
          <a:bodyPr wrap="square" rtlCol="0">
            <a:spAutoFit/>
          </a:bodyPr>
          <a:lstStyle/>
          <a:p>
            <a:pPr algn="ctr"/>
            <a:r>
              <a:rPr lang="en-US" sz="1200" dirty="0" err="1"/>
              <a:t>Dalam</a:t>
            </a:r>
            <a:r>
              <a:rPr lang="en-US" sz="1200" dirty="0"/>
              <a:t> </a:t>
            </a:r>
            <a:r>
              <a:rPr lang="en-US" sz="1200" dirty="0" err="1"/>
              <a:t>hal</a:t>
            </a:r>
            <a:r>
              <a:rPr lang="en-US" sz="1200" dirty="0"/>
              <a:t> yang </a:t>
            </a:r>
            <a:r>
              <a:rPr lang="en-US" sz="1200" dirty="0" err="1"/>
              <a:t>ditangkap</a:t>
            </a:r>
            <a:r>
              <a:rPr lang="en-US" sz="1200" dirty="0"/>
              <a:t> </a:t>
            </a:r>
            <a:r>
              <a:rPr lang="en-US" sz="1200" dirty="0" err="1"/>
              <a:t>adalah</a:t>
            </a:r>
            <a:r>
              <a:rPr lang="en-US" sz="1200" dirty="0"/>
              <a:t> </a:t>
            </a:r>
            <a:r>
              <a:rPr lang="en-US" sz="1200" dirty="0" err="1"/>
              <a:t>WNA</a:t>
            </a:r>
            <a:endParaRPr lang="en-ID" sz="1200" dirty="0"/>
          </a:p>
        </p:txBody>
      </p:sp>
      <p:sp>
        <p:nvSpPr>
          <p:cNvPr id="55" name="TextBox 54">
            <a:extLst>
              <a:ext uri="{FF2B5EF4-FFF2-40B4-BE49-F238E27FC236}">
                <a16:creationId xmlns:a16="http://schemas.microsoft.com/office/drawing/2014/main" id="{5FCA0FBD-66F0-4BC2-A881-D11A4545C318}"/>
              </a:ext>
            </a:extLst>
          </p:cNvPr>
          <p:cNvSpPr txBox="1"/>
          <p:nvPr/>
        </p:nvSpPr>
        <p:spPr>
          <a:xfrm>
            <a:off x="1225363" y="3728372"/>
            <a:ext cx="1250223" cy="461665"/>
          </a:xfrm>
          <a:prstGeom prst="rect">
            <a:avLst/>
          </a:prstGeom>
          <a:noFill/>
        </p:spPr>
        <p:txBody>
          <a:bodyPr wrap="square" rtlCol="0">
            <a:spAutoFit/>
          </a:bodyPr>
          <a:lstStyle/>
          <a:p>
            <a:r>
              <a:rPr lang="en-US" sz="1200" dirty="0" err="1"/>
              <a:t>Dilakukan</a:t>
            </a:r>
            <a:r>
              <a:rPr lang="en-US" sz="1200" dirty="0"/>
              <a:t> paling lama 24 jam</a:t>
            </a:r>
            <a:endParaRPr lang="en-ID" sz="1200" dirty="0"/>
          </a:p>
        </p:txBody>
      </p:sp>
      <p:sp>
        <p:nvSpPr>
          <p:cNvPr id="56" name="Rectangle: Diagonal Corners Rounded 55">
            <a:extLst>
              <a:ext uri="{FF2B5EF4-FFF2-40B4-BE49-F238E27FC236}">
                <a16:creationId xmlns:a16="http://schemas.microsoft.com/office/drawing/2014/main" id="{3CC20E91-4FBB-4921-8F5A-19C2E83DCAE5}"/>
              </a:ext>
            </a:extLst>
          </p:cNvPr>
          <p:cNvSpPr/>
          <p:nvPr/>
        </p:nvSpPr>
        <p:spPr>
          <a:xfrm>
            <a:off x="1249755" y="1022157"/>
            <a:ext cx="2695760" cy="750316"/>
          </a:xfrm>
          <a:prstGeom prst="round2DiagRect">
            <a:avLst/>
          </a:prstGeom>
          <a:solidFill>
            <a:srgbClr val="0070C0"/>
          </a:solidFill>
          <a:ln>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dirty="0" err="1">
                <a:solidFill>
                  <a:schemeClr val="bg1"/>
                </a:solidFill>
              </a:rPr>
              <a:t>Penangkapan</a:t>
            </a:r>
            <a:r>
              <a:rPr lang="en-US" sz="1400" b="1" dirty="0">
                <a:solidFill>
                  <a:schemeClr val="bg1"/>
                </a:solidFill>
              </a:rPr>
              <a:t> </a:t>
            </a:r>
            <a:r>
              <a:rPr lang="en-US" sz="1400" b="1" dirty="0" err="1">
                <a:solidFill>
                  <a:schemeClr val="bg1"/>
                </a:solidFill>
              </a:rPr>
              <a:t>dgn</a:t>
            </a:r>
            <a:r>
              <a:rPr lang="en-US" sz="1400" b="1" dirty="0">
                <a:solidFill>
                  <a:schemeClr val="bg1"/>
                </a:solidFill>
              </a:rPr>
              <a:t> </a:t>
            </a:r>
            <a:r>
              <a:rPr lang="en-US" sz="1400" b="1" dirty="0" err="1">
                <a:solidFill>
                  <a:schemeClr val="bg1"/>
                </a:solidFill>
              </a:rPr>
              <a:t>ijin</a:t>
            </a:r>
            <a:r>
              <a:rPr lang="en-US" sz="1400" b="1" dirty="0">
                <a:solidFill>
                  <a:schemeClr val="bg1"/>
                </a:solidFill>
              </a:rPr>
              <a:t> </a:t>
            </a:r>
            <a:r>
              <a:rPr lang="en-US" sz="1400" b="1" dirty="0" err="1">
                <a:solidFill>
                  <a:schemeClr val="bg1"/>
                </a:solidFill>
              </a:rPr>
              <a:t>khusus</a:t>
            </a:r>
            <a:r>
              <a:rPr lang="en-US" sz="1400" b="1" dirty="0">
                <a:solidFill>
                  <a:schemeClr val="bg1"/>
                </a:solidFill>
              </a:rPr>
              <a:t> </a:t>
            </a:r>
            <a:r>
              <a:rPr lang="en-US" sz="1400" b="1" dirty="0" err="1">
                <a:solidFill>
                  <a:schemeClr val="bg1"/>
                </a:solidFill>
              </a:rPr>
              <a:t>dilakukan</a:t>
            </a:r>
            <a:r>
              <a:rPr lang="en-US" sz="1400" b="1" dirty="0">
                <a:solidFill>
                  <a:schemeClr val="bg1"/>
                </a:solidFill>
              </a:rPr>
              <a:t> </a:t>
            </a:r>
            <a:r>
              <a:rPr lang="en-US" sz="1400" b="1" dirty="0" err="1">
                <a:solidFill>
                  <a:schemeClr val="bg1"/>
                </a:solidFill>
              </a:rPr>
              <a:t>berdasarkan</a:t>
            </a:r>
            <a:r>
              <a:rPr lang="en-US" sz="1400" b="1" dirty="0">
                <a:solidFill>
                  <a:schemeClr val="bg1"/>
                </a:solidFill>
              </a:rPr>
              <a:t> </a:t>
            </a:r>
            <a:r>
              <a:rPr lang="en-US" sz="1400" b="1" err="1">
                <a:solidFill>
                  <a:schemeClr val="bg1"/>
                </a:solidFill>
              </a:rPr>
              <a:t>peraturan</a:t>
            </a:r>
            <a:r>
              <a:rPr lang="en-US" sz="1400" b="1">
                <a:solidFill>
                  <a:schemeClr val="bg1"/>
                </a:solidFill>
              </a:rPr>
              <a:t> perundang-undangan</a:t>
            </a:r>
            <a:endParaRPr lang="en-ID" sz="1400" b="1" dirty="0">
              <a:solidFill>
                <a:schemeClr val="bg1"/>
              </a:solidFill>
            </a:endParaRPr>
          </a:p>
        </p:txBody>
      </p:sp>
      <p:cxnSp>
        <p:nvCxnSpPr>
          <p:cNvPr id="57" name="Straight Connector 56">
            <a:extLst>
              <a:ext uri="{FF2B5EF4-FFF2-40B4-BE49-F238E27FC236}">
                <a16:creationId xmlns:a16="http://schemas.microsoft.com/office/drawing/2014/main" id="{6610109D-CC4D-484D-8ADB-0530E544A32C}"/>
              </a:ext>
            </a:extLst>
          </p:cNvPr>
          <p:cNvCxnSpPr>
            <a:cxnSpLocks/>
            <a:stCxn id="35" idx="0"/>
            <a:endCxn id="56" idx="1"/>
          </p:cNvCxnSpPr>
          <p:nvPr/>
        </p:nvCxnSpPr>
        <p:spPr>
          <a:xfrm flipV="1">
            <a:off x="2592213" y="1772474"/>
            <a:ext cx="5423" cy="130721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4C47930-0C30-574A-8A97-F50C8085653B}"/>
              </a:ext>
            </a:extLst>
          </p:cNvPr>
          <p:cNvSpPr/>
          <p:nvPr/>
        </p:nvSpPr>
        <p:spPr>
          <a:xfrm>
            <a:off x="5503131" y="1064530"/>
            <a:ext cx="1185738" cy="6655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err="1"/>
              <a:t>Pemeriksaan</a:t>
            </a:r>
            <a:endParaRPr lang="en-ID" sz="1400" dirty="0"/>
          </a:p>
        </p:txBody>
      </p:sp>
      <p:cxnSp>
        <p:nvCxnSpPr>
          <p:cNvPr id="4" name="Straight Arrow Connector 3">
            <a:extLst>
              <a:ext uri="{FF2B5EF4-FFF2-40B4-BE49-F238E27FC236}">
                <a16:creationId xmlns:a16="http://schemas.microsoft.com/office/drawing/2014/main" id="{C424BDEE-66CC-184A-A393-A3530CCE9145}"/>
              </a:ext>
            </a:extLst>
          </p:cNvPr>
          <p:cNvCxnSpPr>
            <a:endCxn id="20" idx="1"/>
          </p:cNvCxnSpPr>
          <p:nvPr/>
        </p:nvCxnSpPr>
        <p:spPr>
          <a:xfrm flipV="1">
            <a:off x="3185081" y="1397316"/>
            <a:ext cx="2318050" cy="16823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8F3AE5B-DCDF-7248-B466-D672F9C2CB43}"/>
              </a:ext>
            </a:extLst>
          </p:cNvPr>
          <p:cNvSpPr txBox="1"/>
          <p:nvPr/>
        </p:nvSpPr>
        <p:spPr>
          <a:xfrm rot="19387975">
            <a:off x="4423074" y="1390961"/>
            <a:ext cx="1250223" cy="276999"/>
          </a:xfrm>
          <a:prstGeom prst="rect">
            <a:avLst/>
          </a:prstGeom>
          <a:noFill/>
        </p:spPr>
        <p:txBody>
          <a:bodyPr wrap="square" rtlCol="0">
            <a:spAutoFit/>
          </a:bodyPr>
          <a:lstStyle/>
          <a:p>
            <a:r>
              <a:rPr lang="en-US" sz="1200" dirty="0" err="1"/>
              <a:t>Tindak</a:t>
            </a:r>
            <a:r>
              <a:rPr lang="en-US" sz="1200" dirty="0"/>
              <a:t> </a:t>
            </a:r>
            <a:r>
              <a:rPr lang="en-US" sz="1200" dirty="0" err="1"/>
              <a:t>lanjut</a:t>
            </a:r>
            <a:endParaRPr lang="en-ID" sz="1200" dirty="0"/>
          </a:p>
        </p:txBody>
      </p:sp>
    </p:spTree>
    <p:extLst>
      <p:ext uri="{BB962C8B-B14F-4D97-AF65-F5344CB8AC3E}">
        <p14:creationId xmlns:p14="http://schemas.microsoft.com/office/powerpoint/2010/main" val="212024504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Autofit/>
          </a:bodyPr>
          <a:lstStyle/>
          <a:p>
            <a:r>
              <a:rPr lang="en-US" dirty="0" err="1"/>
              <a:t>Penangkapan</a:t>
            </a:r>
            <a:endParaRPr lang="en-US" dirty="0"/>
          </a:p>
        </p:txBody>
      </p:sp>
      <p:sp>
        <p:nvSpPr>
          <p:cNvPr id="31" name="Flowchart: Document 30">
            <a:extLst>
              <a:ext uri="{FF2B5EF4-FFF2-40B4-BE49-F238E27FC236}">
                <a16:creationId xmlns:a16="http://schemas.microsoft.com/office/drawing/2014/main" id="{89479099-E1E1-4F66-9EB0-51A7CFDCB249}"/>
              </a:ext>
            </a:extLst>
          </p:cNvPr>
          <p:cNvSpPr/>
          <p:nvPr/>
        </p:nvSpPr>
        <p:spPr>
          <a:xfrm>
            <a:off x="2209402" y="4433337"/>
            <a:ext cx="1132764"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ysClr val="windowText" lastClr="000000"/>
                </a:solidFill>
              </a:rPr>
              <a:t>BA </a:t>
            </a:r>
            <a:r>
              <a:rPr lang="en-US" sz="1600" dirty="0" err="1">
                <a:solidFill>
                  <a:sysClr val="windowText" lastClr="000000"/>
                </a:solidFill>
              </a:rPr>
              <a:t>Tolak</a:t>
            </a:r>
            <a:r>
              <a:rPr lang="en-US" sz="1600" dirty="0">
                <a:solidFill>
                  <a:sysClr val="windowText" lastClr="000000"/>
                </a:solidFill>
              </a:rPr>
              <a:t> </a:t>
            </a:r>
            <a:r>
              <a:rPr lang="en-US" sz="1600" dirty="0" err="1">
                <a:solidFill>
                  <a:sysClr val="windowText" lastClr="000000"/>
                </a:solidFill>
              </a:rPr>
              <a:t>Ttd</a:t>
            </a:r>
            <a:r>
              <a:rPr lang="en-US" sz="1600" dirty="0">
                <a:solidFill>
                  <a:sysClr val="windowText" lastClr="000000"/>
                </a:solidFill>
              </a:rPr>
              <a:t> BA </a:t>
            </a:r>
            <a:r>
              <a:rPr lang="en-US" sz="1600" dirty="0" err="1">
                <a:solidFill>
                  <a:sysClr val="windowText" lastClr="000000"/>
                </a:solidFill>
              </a:rPr>
              <a:t>Kap</a:t>
            </a:r>
            <a:endParaRPr lang="en-ID" sz="1600" dirty="0">
              <a:solidFill>
                <a:sysClr val="windowText" lastClr="000000"/>
              </a:solidFill>
            </a:endParaRPr>
          </a:p>
        </p:txBody>
      </p:sp>
      <p:cxnSp>
        <p:nvCxnSpPr>
          <p:cNvPr id="21" name="Straight Arrow Connector 20">
            <a:extLst>
              <a:ext uri="{FF2B5EF4-FFF2-40B4-BE49-F238E27FC236}">
                <a16:creationId xmlns:a16="http://schemas.microsoft.com/office/drawing/2014/main" id="{2206A0B5-B907-4303-8C03-1436EB2A9E49}"/>
              </a:ext>
            </a:extLst>
          </p:cNvPr>
          <p:cNvCxnSpPr>
            <a:cxnSpLocks/>
            <a:stCxn id="35" idx="3"/>
            <a:endCxn id="34" idx="1"/>
          </p:cNvCxnSpPr>
          <p:nvPr/>
        </p:nvCxnSpPr>
        <p:spPr>
          <a:xfrm>
            <a:off x="3342166" y="2207734"/>
            <a:ext cx="18102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2ED3E6E-5A56-469C-BC53-F499FBD9205B}"/>
              </a:ext>
            </a:extLst>
          </p:cNvPr>
          <p:cNvCxnSpPr>
            <a:cxnSpLocks/>
            <a:stCxn id="34" idx="3"/>
            <a:endCxn id="115" idx="1"/>
          </p:cNvCxnSpPr>
          <p:nvPr/>
        </p:nvCxnSpPr>
        <p:spPr>
          <a:xfrm flipV="1">
            <a:off x="6757094" y="1657546"/>
            <a:ext cx="518024" cy="550189"/>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F1D2F4C-65BE-4E27-B50B-BFD88D23EB07}"/>
              </a:ext>
            </a:extLst>
          </p:cNvPr>
          <p:cNvCxnSpPr>
            <a:cxnSpLocks/>
            <a:stCxn id="34" idx="3"/>
            <a:endCxn id="114" idx="1"/>
          </p:cNvCxnSpPr>
          <p:nvPr/>
        </p:nvCxnSpPr>
        <p:spPr>
          <a:xfrm>
            <a:off x="6757094" y="2207734"/>
            <a:ext cx="518024" cy="469660"/>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0BE98FF-834F-41E2-A363-0561E098A9CF}"/>
              </a:ext>
            </a:extLst>
          </p:cNvPr>
          <p:cNvSpPr/>
          <p:nvPr/>
        </p:nvSpPr>
        <p:spPr>
          <a:xfrm>
            <a:off x="5152414" y="1874949"/>
            <a:ext cx="1604680" cy="6655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err="1"/>
              <a:t>Menolak</a:t>
            </a:r>
            <a:r>
              <a:rPr lang="en-US" sz="1400" dirty="0"/>
              <a:t> </a:t>
            </a:r>
            <a:r>
              <a:rPr lang="en-US" sz="1400" dirty="0" err="1"/>
              <a:t>salinan</a:t>
            </a:r>
            <a:r>
              <a:rPr lang="en-US" sz="1400" dirty="0"/>
              <a:t> Sprint </a:t>
            </a:r>
            <a:r>
              <a:rPr lang="en-US" sz="1400" dirty="0" err="1"/>
              <a:t>Kap</a:t>
            </a:r>
            <a:r>
              <a:rPr lang="en-US" sz="1400" dirty="0"/>
              <a:t> </a:t>
            </a:r>
            <a:endParaRPr lang="en-ID" sz="1400" dirty="0"/>
          </a:p>
        </p:txBody>
      </p:sp>
      <p:sp>
        <p:nvSpPr>
          <p:cNvPr id="23" name="TextBox 22">
            <a:extLst>
              <a:ext uri="{FF2B5EF4-FFF2-40B4-BE49-F238E27FC236}">
                <a16:creationId xmlns:a16="http://schemas.microsoft.com/office/drawing/2014/main" id="{C708ACCF-BB8F-492D-8864-2502FEDDF5B8}"/>
              </a:ext>
            </a:extLst>
          </p:cNvPr>
          <p:cNvSpPr txBox="1"/>
          <p:nvPr/>
        </p:nvSpPr>
        <p:spPr>
          <a:xfrm>
            <a:off x="8450780" y="2302458"/>
            <a:ext cx="2239267"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err="1"/>
              <a:t>Ketua</a:t>
            </a:r>
            <a:r>
              <a:rPr lang="en-US" sz="1400" dirty="0"/>
              <a:t> RT</a:t>
            </a:r>
          </a:p>
          <a:p>
            <a:pPr marL="285750" indent="-285750">
              <a:buFont typeface="Arial" panose="020B0604020202020204" pitchFamily="34" charset="0"/>
              <a:buChar char="•"/>
            </a:pPr>
            <a:r>
              <a:rPr lang="en-US" sz="1400" dirty="0" err="1"/>
              <a:t>Ketua</a:t>
            </a:r>
            <a:r>
              <a:rPr lang="en-US" sz="1400" dirty="0"/>
              <a:t> </a:t>
            </a:r>
            <a:r>
              <a:rPr lang="en-US" sz="1400" dirty="0" err="1"/>
              <a:t>RW</a:t>
            </a:r>
            <a:endParaRPr lang="en-US" sz="1400" dirty="0"/>
          </a:p>
          <a:p>
            <a:pPr marL="285750" indent="-285750">
              <a:buFont typeface="Arial" panose="020B0604020202020204" pitchFamily="34" charset="0"/>
              <a:buChar char="•"/>
            </a:pPr>
            <a:r>
              <a:rPr lang="en-US" sz="1400" dirty="0" err="1"/>
              <a:t>Pamong</a:t>
            </a:r>
            <a:r>
              <a:rPr lang="en-US" sz="1400" dirty="0"/>
              <a:t> </a:t>
            </a:r>
            <a:r>
              <a:rPr lang="en-US" sz="1400" dirty="0" err="1"/>
              <a:t>desa</a:t>
            </a:r>
            <a:r>
              <a:rPr lang="en-US" sz="1400" dirty="0"/>
              <a:t>/</a:t>
            </a:r>
            <a:r>
              <a:rPr lang="en-US" sz="1400" dirty="0" err="1"/>
              <a:t>kelurahan</a:t>
            </a:r>
            <a:endParaRPr lang="en-US" sz="1400" dirty="0"/>
          </a:p>
          <a:p>
            <a:pPr marL="285750" indent="-285750">
              <a:buFont typeface="Arial" panose="020B0604020202020204" pitchFamily="34" charset="0"/>
              <a:buChar char="•"/>
            </a:pPr>
            <a:r>
              <a:rPr lang="en-US" sz="1400" dirty="0" err="1"/>
              <a:t>Kepala</a:t>
            </a:r>
            <a:r>
              <a:rPr lang="en-US" sz="1400" dirty="0"/>
              <a:t> </a:t>
            </a:r>
            <a:r>
              <a:rPr lang="en-US" sz="1400" dirty="0" err="1"/>
              <a:t>desa</a:t>
            </a:r>
            <a:r>
              <a:rPr lang="en-US" sz="1400" dirty="0"/>
              <a:t>/</a:t>
            </a:r>
            <a:r>
              <a:rPr lang="en-US" sz="1400" dirty="0" err="1"/>
              <a:t>lurah</a:t>
            </a:r>
            <a:r>
              <a:rPr lang="en-US" sz="1400" dirty="0"/>
              <a:t> </a:t>
            </a:r>
            <a:endParaRPr lang="en-ID" sz="1400" dirty="0"/>
          </a:p>
        </p:txBody>
      </p:sp>
      <p:cxnSp>
        <p:nvCxnSpPr>
          <p:cNvPr id="33" name="Straight Arrow Connector 32">
            <a:extLst>
              <a:ext uri="{FF2B5EF4-FFF2-40B4-BE49-F238E27FC236}">
                <a16:creationId xmlns:a16="http://schemas.microsoft.com/office/drawing/2014/main" id="{002559D0-5DA1-4A3A-B110-946797DC5D49}"/>
              </a:ext>
            </a:extLst>
          </p:cNvPr>
          <p:cNvCxnSpPr>
            <a:cxnSpLocks/>
            <a:stCxn id="93" idx="2"/>
            <a:endCxn id="31" idx="0"/>
          </p:cNvCxnSpPr>
          <p:nvPr/>
        </p:nvCxnSpPr>
        <p:spPr>
          <a:xfrm>
            <a:off x="2775784" y="3835872"/>
            <a:ext cx="0" cy="5974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1F5ADD8-2175-4672-94DA-EF743712B74A}"/>
              </a:ext>
            </a:extLst>
          </p:cNvPr>
          <p:cNvCxnSpPr>
            <a:cxnSpLocks/>
            <a:stCxn id="31" idx="3"/>
            <a:endCxn id="49" idx="1"/>
          </p:cNvCxnSpPr>
          <p:nvPr/>
        </p:nvCxnSpPr>
        <p:spPr>
          <a:xfrm>
            <a:off x="3342166" y="4794492"/>
            <a:ext cx="1179392" cy="3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08B3352-6F88-4964-8005-84161723DA27}"/>
              </a:ext>
            </a:extLst>
          </p:cNvPr>
          <p:cNvSpPr/>
          <p:nvPr/>
        </p:nvSpPr>
        <p:spPr>
          <a:xfrm>
            <a:off x="4521559" y="4465511"/>
            <a:ext cx="2188051" cy="6655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err="1"/>
              <a:t>Menolak</a:t>
            </a:r>
            <a:r>
              <a:rPr lang="en-US" sz="1400" dirty="0"/>
              <a:t> </a:t>
            </a:r>
            <a:r>
              <a:rPr lang="en-US" sz="1400" dirty="0" err="1"/>
              <a:t>ttd</a:t>
            </a:r>
            <a:r>
              <a:rPr lang="en-US" sz="1400" dirty="0"/>
              <a:t> </a:t>
            </a:r>
            <a:r>
              <a:rPr lang="en-US" sz="1400" dirty="0" err="1"/>
              <a:t>atau</a:t>
            </a:r>
            <a:r>
              <a:rPr lang="en-US" sz="1400" dirty="0"/>
              <a:t> </a:t>
            </a:r>
            <a:r>
              <a:rPr lang="en-US" sz="1400" dirty="0" err="1"/>
              <a:t>membubuhkan</a:t>
            </a:r>
            <a:r>
              <a:rPr lang="en-US" sz="1400" dirty="0"/>
              <a:t> cap </a:t>
            </a:r>
            <a:r>
              <a:rPr lang="en-US" sz="1400" dirty="0" err="1"/>
              <a:t>jempol</a:t>
            </a:r>
            <a:r>
              <a:rPr lang="en-US" sz="1400" dirty="0"/>
              <a:t> pd BA </a:t>
            </a:r>
            <a:r>
              <a:rPr lang="en-US" sz="1400" dirty="0" err="1"/>
              <a:t>Tolak</a:t>
            </a:r>
            <a:r>
              <a:rPr lang="en-US" sz="1400" dirty="0"/>
              <a:t> </a:t>
            </a:r>
            <a:r>
              <a:rPr lang="en-US" sz="1400" dirty="0" err="1"/>
              <a:t>Ttd</a:t>
            </a:r>
            <a:r>
              <a:rPr lang="en-US" sz="1400" dirty="0"/>
              <a:t> BA </a:t>
            </a:r>
            <a:r>
              <a:rPr lang="en-US" sz="1400" dirty="0" err="1"/>
              <a:t>Kap</a:t>
            </a:r>
            <a:endParaRPr lang="en-ID" sz="1400" dirty="0"/>
          </a:p>
        </p:txBody>
      </p:sp>
      <p:sp>
        <p:nvSpPr>
          <p:cNvPr id="93" name="Rectangle 92">
            <a:extLst>
              <a:ext uri="{FF2B5EF4-FFF2-40B4-BE49-F238E27FC236}">
                <a16:creationId xmlns:a16="http://schemas.microsoft.com/office/drawing/2014/main" id="{E0E64AE8-DF0E-4EF8-B8FE-690E4AF10B26}"/>
              </a:ext>
            </a:extLst>
          </p:cNvPr>
          <p:cNvSpPr/>
          <p:nvPr/>
        </p:nvSpPr>
        <p:spPr>
          <a:xfrm>
            <a:off x="1973444" y="3170301"/>
            <a:ext cx="1604680" cy="6655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err="1"/>
              <a:t>Menolak</a:t>
            </a:r>
            <a:r>
              <a:rPr lang="en-US" sz="1400" dirty="0"/>
              <a:t> </a:t>
            </a:r>
            <a:r>
              <a:rPr lang="en-US" sz="1400" dirty="0" err="1"/>
              <a:t>ttd</a:t>
            </a:r>
            <a:r>
              <a:rPr lang="en-US" sz="1400" dirty="0"/>
              <a:t> </a:t>
            </a:r>
            <a:r>
              <a:rPr lang="en-US" sz="1400" dirty="0" err="1"/>
              <a:t>atau</a:t>
            </a:r>
            <a:r>
              <a:rPr lang="en-US" sz="1400" dirty="0"/>
              <a:t> </a:t>
            </a:r>
            <a:r>
              <a:rPr lang="en-US" sz="1400" dirty="0" err="1"/>
              <a:t>membubuhkan</a:t>
            </a:r>
            <a:r>
              <a:rPr lang="en-US" sz="1400" dirty="0"/>
              <a:t> cap </a:t>
            </a:r>
            <a:r>
              <a:rPr lang="en-US" sz="1400" dirty="0" err="1"/>
              <a:t>jempol</a:t>
            </a:r>
            <a:r>
              <a:rPr lang="en-US" sz="1400" dirty="0"/>
              <a:t> pd BA </a:t>
            </a:r>
            <a:r>
              <a:rPr lang="en-US" sz="1400" dirty="0" err="1"/>
              <a:t>Kap</a:t>
            </a:r>
            <a:endParaRPr lang="en-ID" sz="1400" dirty="0"/>
          </a:p>
        </p:txBody>
      </p:sp>
      <p:cxnSp>
        <p:nvCxnSpPr>
          <p:cNvPr id="97" name="Straight Arrow Connector 96">
            <a:extLst>
              <a:ext uri="{FF2B5EF4-FFF2-40B4-BE49-F238E27FC236}">
                <a16:creationId xmlns:a16="http://schemas.microsoft.com/office/drawing/2014/main" id="{2BAB2CD6-204C-4D86-B4FD-DCD03B851EC0}"/>
              </a:ext>
            </a:extLst>
          </p:cNvPr>
          <p:cNvCxnSpPr>
            <a:cxnSpLocks/>
            <a:stCxn id="35" idx="2"/>
            <a:endCxn id="93" idx="0"/>
          </p:cNvCxnSpPr>
          <p:nvPr/>
        </p:nvCxnSpPr>
        <p:spPr>
          <a:xfrm>
            <a:off x="2775784" y="2582671"/>
            <a:ext cx="0" cy="5876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Rounded Corners 113">
            <a:extLst>
              <a:ext uri="{FF2B5EF4-FFF2-40B4-BE49-F238E27FC236}">
                <a16:creationId xmlns:a16="http://schemas.microsoft.com/office/drawing/2014/main" id="{9B308B22-9BB7-40E3-8899-2883C1FE9D1F}"/>
              </a:ext>
            </a:extLst>
          </p:cNvPr>
          <p:cNvSpPr/>
          <p:nvPr/>
        </p:nvSpPr>
        <p:spPr>
          <a:xfrm>
            <a:off x="7275118" y="2302457"/>
            <a:ext cx="1132764" cy="749874"/>
          </a:xfrm>
          <a:prstGeom prst="roundRect">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Ketua</a:t>
            </a:r>
            <a:r>
              <a:rPr lang="en-US" sz="1400" dirty="0"/>
              <a:t> </a:t>
            </a:r>
            <a:r>
              <a:rPr lang="en-US" sz="1400" dirty="0" err="1"/>
              <a:t>lingkungan</a:t>
            </a:r>
            <a:r>
              <a:rPr lang="en-US" sz="1400" dirty="0"/>
              <a:t> </a:t>
            </a:r>
            <a:r>
              <a:rPr lang="en-US" sz="1400" dirty="0" err="1"/>
              <a:t>setempat</a:t>
            </a:r>
            <a:endParaRPr lang="en-ID" sz="1400" dirty="0"/>
          </a:p>
        </p:txBody>
      </p:sp>
      <p:sp>
        <p:nvSpPr>
          <p:cNvPr id="115" name="Rectangle: Rounded Corners 114">
            <a:extLst>
              <a:ext uri="{FF2B5EF4-FFF2-40B4-BE49-F238E27FC236}">
                <a16:creationId xmlns:a16="http://schemas.microsoft.com/office/drawing/2014/main" id="{4B4B4338-742F-46B3-8A43-77B4BBDB2161}"/>
              </a:ext>
            </a:extLst>
          </p:cNvPr>
          <p:cNvSpPr/>
          <p:nvPr/>
        </p:nvSpPr>
        <p:spPr>
          <a:xfrm>
            <a:off x="7275118" y="1282608"/>
            <a:ext cx="1132764" cy="749874"/>
          </a:xfrm>
          <a:prstGeom prst="roundRect">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Keluarga</a:t>
            </a:r>
            <a:endParaRPr lang="en-ID" sz="1400" dirty="0"/>
          </a:p>
        </p:txBody>
      </p:sp>
      <p:sp>
        <p:nvSpPr>
          <p:cNvPr id="35" name="Rectangle: Rounded Corners 114">
            <a:extLst>
              <a:ext uri="{FF2B5EF4-FFF2-40B4-BE49-F238E27FC236}">
                <a16:creationId xmlns:a16="http://schemas.microsoft.com/office/drawing/2014/main" id="{C755CE7A-B9BD-ED4C-9AB6-2DC739934290}"/>
              </a:ext>
            </a:extLst>
          </p:cNvPr>
          <p:cNvSpPr/>
          <p:nvPr/>
        </p:nvSpPr>
        <p:spPr>
          <a:xfrm>
            <a:off x="2209402" y="1832797"/>
            <a:ext cx="1132764" cy="749874"/>
          </a:xfrm>
          <a:prstGeom prst="roundRect">
            <a:avLst/>
          </a:prstGeom>
          <a:solidFill>
            <a:schemeClr val="tx1">
              <a:lumMod val="75000"/>
              <a:lumOff val="2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Yang </a:t>
            </a:r>
            <a:r>
              <a:rPr lang="en-US" sz="1400" dirty="0" err="1"/>
              <a:t>ditangkap</a:t>
            </a:r>
            <a:endParaRPr lang="en-ID" sz="1400" dirty="0"/>
          </a:p>
        </p:txBody>
      </p:sp>
      <p:sp>
        <p:nvSpPr>
          <p:cNvPr id="39" name="TextBox 38">
            <a:extLst>
              <a:ext uri="{FF2B5EF4-FFF2-40B4-BE49-F238E27FC236}">
                <a16:creationId xmlns:a16="http://schemas.microsoft.com/office/drawing/2014/main" id="{F34B5D51-13A6-624D-AFBC-D6136F3A6A6D}"/>
              </a:ext>
            </a:extLst>
          </p:cNvPr>
          <p:cNvSpPr txBox="1"/>
          <p:nvPr/>
        </p:nvSpPr>
        <p:spPr>
          <a:xfrm>
            <a:off x="2209402" y="5225836"/>
            <a:ext cx="1132764" cy="461665"/>
          </a:xfrm>
          <a:prstGeom prst="rect">
            <a:avLst/>
          </a:prstGeom>
          <a:noFill/>
        </p:spPr>
        <p:txBody>
          <a:bodyPr wrap="square" rtlCol="0">
            <a:spAutoFit/>
          </a:bodyPr>
          <a:lstStyle/>
          <a:p>
            <a:r>
              <a:rPr lang="en-US" sz="1200" dirty="0" err="1"/>
              <a:t>Disertai</a:t>
            </a:r>
            <a:r>
              <a:rPr lang="en-US" sz="1200" dirty="0"/>
              <a:t> </a:t>
            </a:r>
            <a:r>
              <a:rPr lang="en-US" sz="1200" dirty="0" err="1"/>
              <a:t>alasan</a:t>
            </a:r>
            <a:r>
              <a:rPr lang="en-US" sz="1200" dirty="0"/>
              <a:t> </a:t>
            </a:r>
            <a:r>
              <a:rPr lang="en-US" sz="1200" dirty="0" err="1"/>
              <a:t>penolakan</a:t>
            </a:r>
            <a:endParaRPr lang="en-ID" sz="1200" dirty="0"/>
          </a:p>
        </p:txBody>
      </p:sp>
      <p:sp>
        <p:nvSpPr>
          <p:cNvPr id="42" name="Flowchart: Document 30">
            <a:extLst>
              <a:ext uri="{FF2B5EF4-FFF2-40B4-BE49-F238E27FC236}">
                <a16:creationId xmlns:a16="http://schemas.microsoft.com/office/drawing/2014/main" id="{789FEB53-3A75-3A40-8CAB-CEBC35207E59}"/>
              </a:ext>
            </a:extLst>
          </p:cNvPr>
          <p:cNvSpPr/>
          <p:nvPr/>
        </p:nvSpPr>
        <p:spPr>
          <a:xfrm>
            <a:off x="8051663" y="4433336"/>
            <a:ext cx="1939879"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ysClr val="windowText" lastClr="000000"/>
                </a:solidFill>
              </a:rPr>
              <a:t>BA </a:t>
            </a:r>
            <a:r>
              <a:rPr lang="en-US" sz="1600" dirty="0" err="1">
                <a:solidFill>
                  <a:sysClr val="windowText" lastClr="000000"/>
                </a:solidFill>
              </a:rPr>
              <a:t>Tolak</a:t>
            </a:r>
            <a:r>
              <a:rPr lang="en-US" sz="1600" dirty="0">
                <a:solidFill>
                  <a:sysClr val="windowText" lastClr="000000"/>
                </a:solidFill>
              </a:rPr>
              <a:t> </a:t>
            </a:r>
            <a:r>
              <a:rPr lang="en-US" sz="1600" dirty="0" err="1">
                <a:solidFill>
                  <a:sysClr val="windowText" lastClr="000000"/>
                </a:solidFill>
              </a:rPr>
              <a:t>Ttd</a:t>
            </a:r>
            <a:r>
              <a:rPr lang="en-US" sz="1600" dirty="0">
                <a:solidFill>
                  <a:sysClr val="windowText" lastClr="000000"/>
                </a:solidFill>
              </a:rPr>
              <a:t> </a:t>
            </a:r>
            <a:r>
              <a:rPr lang="en-US" sz="1600" dirty="0" err="1">
                <a:solidFill>
                  <a:sysClr val="windowText" lastClr="000000"/>
                </a:solidFill>
              </a:rPr>
              <a:t>thdp</a:t>
            </a:r>
            <a:r>
              <a:rPr lang="en-US" sz="1600" dirty="0">
                <a:solidFill>
                  <a:sysClr val="windowText" lastClr="000000"/>
                </a:solidFill>
              </a:rPr>
              <a:t> BA </a:t>
            </a:r>
            <a:r>
              <a:rPr lang="en-US" sz="1600" dirty="0" err="1">
                <a:solidFill>
                  <a:sysClr val="windowText" lastClr="000000"/>
                </a:solidFill>
              </a:rPr>
              <a:t>Tolak</a:t>
            </a:r>
            <a:r>
              <a:rPr lang="en-US" sz="1600" dirty="0">
                <a:solidFill>
                  <a:sysClr val="windowText" lastClr="000000"/>
                </a:solidFill>
              </a:rPr>
              <a:t> </a:t>
            </a:r>
            <a:r>
              <a:rPr lang="en-US" sz="1600" dirty="0" err="1">
                <a:solidFill>
                  <a:sysClr val="windowText" lastClr="000000"/>
                </a:solidFill>
              </a:rPr>
              <a:t>Ttd</a:t>
            </a:r>
            <a:r>
              <a:rPr lang="en-US" sz="1600" dirty="0">
                <a:solidFill>
                  <a:sysClr val="windowText" lastClr="000000"/>
                </a:solidFill>
              </a:rPr>
              <a:t> BA </a:t>
            </a:r>
            <a:r>
              <a:rPr lang="en-US" sz="1600" dirty="0" err="1">
                <a:solidFill>
                  <a:sysClr val="windowText" lastClr="000000"/>
                </a:solidFill>
              </a:rPr>
              <a:t>Kap</a:t>
            </a:r>
            <a:endParaRPr lang="en-ID" sz="1600" dirty="0">
              <a:solidFill>
                <a:sysClr val="windowText" lastClr="000000"/>
              </a:solidFill>
            </a:endParaRPr>
          </a:p>
        </p:txBody>
      </p:sp>
      <p:cxnSp>
        <p:nvCxnSpPr>
          <p:cNvPr id="12" name="Straight Arrow Connector 11">
            <a:extLst>
              <a:ext uri="{FF2B5EF4-FFF2-40B4-BE49-F238E27FC236}">
                <a16:creationId xmlns:a16="http://schemas.microsoft.com/office/drawing/2014/main" id="{BDFBAD95-3B49-CA41-8ECC-6B0B5CA04EE0}"/>
              </a:ext>
            </a:extLst>
          </p:cNvPr>
          <p:cNvCxnSpPr>
            <a:stCxn id="49" idx="3"/>
            <a:endCxn id="42" idx="1"/>
          </p:cNvCxnSpPr>
          <p:nvPr/>
        </p:nvCxnSpPr>
        <p:spPr>
          <a:xfrm flipV="1">
            <a:off x="6709610" y="4794492"/>
            <a:ext cx="1342053" cy="38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76851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Autofit/>
          </a:bodyPr>
          <a:lstStyle/>
          <a:p>
            <a:r>
              <a:rPr lang="en-US" dirty="0" err="1"/>
              <a:t>Penahanan</a:t>
            </a:r>
            <a:endParaRPr lang="en-US" dirty="0"/>
          </a:p>
        </p:txBody>
      </p:sp>
      <p:sp>
        <p:nvSpPr>
          <p:cNvPr id="35" name="Rectangle 34">
            <a:extLst>
              <a:ext uri="{FF2B5EF4-FFF2-40B4-BE49-F238E27FC236}">
                <a16:creationId xmlns:a16="http://schemas.microsoft.com/office/drawing/2014/main" id="{8858195F-DAD0-4222-9439-A052B0088A39}"/>
              </a:ext>
            </a:extLst>
          </p:cNvPr>
          <p:cNvSpPr/>
          <p:nvPr/>
        </p:nvSpPr>
        <p:spPr>
          <a:xfrm>
            <a:off x="1999343" y="3079688"/>
            <a:ext cx="1185738" cy="6655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err="1"/>
              <a:t>Penahanan</a:t>
            </a:r>
            <a:endParaRPr lang="en-ID" sz="1400" dirty="0"/>
          </a:p>
        </p:txBody>
      </p:sp>
      <p:cxnSp>
        <p:nvCxnSpPr>
          <p:cNvPr id="6" name="Straight Arrow Connector 5">
            <a:extLst>
              <a:ext uri="{FF2B5EF4-FFF2-40B4-BE49-F238E27FC236}">
                <a16:creationId xmlns:a16="http://schemas.microsoft.com/office/drawing/2014/main" id="{32622C4B-4CFD-42A0-9A70-6E2CC5105BFA}"/>
              </a:ext>
            </a:extLst>
          </p:cNvPr>
          <p:cNvCxnSpPr>
            <a:cxnSpLocks/>
            <a:stCxn id="35" idx="3"/>
            <a:endCxn id="41" idx="1"/>
          </p:cNvCxnSpPr>
          <p:nvPr/>
        </p:nvCxnSpPr>
        <p:spPr>
          <a:xfrm>
            <a:off x="3185082" y="3412473"/>
            <a:ext cx="11474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Document 14">
            <a:extLst>
              <a:ext uri="{FF2B5EF4-FFF2-40B4-BE49-F238E27FC236}">
                <a16:creationId xmlns:a16="http://schemas.microsoft.com/office/drawing/2014/main" id="{B6E42766-5D60-4921-B616-A57B9B03961D}"/>
              </a:ext>
            </a:extLst>
          </p:cNvPr>
          <p:cNvSpPr/>
          <p:nvPr/>
        </p:nvSpPr>
        <p:spPr>
          <a:xfrm>
            <a:off x="2434773" y="3551798"/>
            <a:ext cx="891783" cy="719707"/>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Sprint Han</a:t>
            </a:r>
            <a:endParaRPr lang="en-ID" sz="1200" dirty="0">
              <a:solidFill>
                <a:sysClr val="windowText" lastClr="000000"/>
              </a:solidFill>
            </a:endParaRPr>
          </a:p>
        </p:txBody>
      </p:sp>
      <p:sp>
        <p:nvSpPr>
          <p:cNvPr id="17" name="TextBox 16">
            <a:extLst>
              <a:ext uri="{FF2B5EF4-FFF2-40B4-BE49-F238E27FC236}">
                <a16:creationId xmlns:a16="http://schemas.microsoft.com/office/drawing/2014/main" id="{AF1E9AB1-0935-47C7-A9EF-2EE21D8DE761}"/>
              </a:ext>
            </a:extLst>
          </p:cNvPr>
          <p:cNvSpPr txBox="1"/>
          <p:nvPr/>
        </p:nvSpPr>
        <p:spPr>
          <a:xfrm>
            <a:off x="1249756" y="4410827"/>
            <a:ext cx="3261815" cy="1754326"/>
          </a:xfrm>
          <a:prstGeom prst="rect">
            <a:avLst/>
          </a:prstGeom>
          <a:noFill/>
        </p:spPr>
        <p:txBody>
          <a:bodyPr wrap="square" rtlCol="0">
            <a:spAutoFit/>
          </a:bodyPr>
          <a:lstStyle/>
          <a:p>
            <a:pPr marL="285750" indent="-285750">
              <a:buFont typeface="Arial" panose="020B0604020202020204" pitchFamily="34" charset="0"/>
              <a:buChar char="•"/>
            </a:pPr>
            <a:r>
              <a:rPr lang="en-US" sz="1200" b="1" dirty="0" err="1"/>
              <a:t>ditandatangani</a:t>
            </a:r>
            <a:r>
              <a:rPr lang="en-US" sz="1200" b="1" dirty="0"/>
              <a:t> oleh </a:t>
            </a:r>
            <a:r>
              <a:rPr lang="en-US" sz="1200" b="1" dirty="0" err="1"/>
              <a:t>Pejabat</a:t>
            </a:r>
            <a:r>
              <a:rPr lang="en-US" sz="1200" b="1" dirty="0"/>
              <a:t> Es III </a:t>
            </a:r>
            <a:r>
              <a:rPr lang="en-US" sz="1200" b="1" dirty="0" err="1"/>
              <a:t>dgn</a:t>
            </a:r>
            <a:r>
              <a:rPr lang="en-US" sz="1200" b="1" dirty="0"/>
              <a:t> </a:t>
            </a:r>
            <a:r>
              <a:rPr lang="en-US" sz="1200" b="1" dirty="0" err="1"/>
              <a:t>tusi</a:t>
            </a:r>
            <a:r>
              <a:rPr lang="en-US" sz="1200" b="1" dirty="0"/>
              <a:t> </a:t>
            </a:r>
            <a:r>
              <a:rPr lang="en-US" sz="1200" b="1" dirty="0" err="1"/>
              <a:t>penyidikan</a:t>
            </a:r>
            <a:r>
              <a:rPr lang="en-US" sz="1200" b="1" dirty="0"/>
              <a:t> (pada </a:t>
            </a:r>
            <a:r>
              <a:rPr lang="en-US" sz="1200" b="1" dirty="0" err="1"/>
              <a:t>Kanpus</a:t>
            </a:r>
            <a:r>
              <a:rPr lang="en-US" sz="1200" b="1" dirty="0"/>
              <a:t>, </a:t>
            </a:r>
            <a:r>
              <a:rPr lang="en-US" sz="1200" b="1" dirty="0" err="1"/>
              <a:t>Kanwil</a:t>
            </a:r>
            <a:r>
              <a:rPr lang="en-US" sz="1200" b="1" dirty="0"/>
              <a:t>, dan KPU)</a:t>
            </a:r>
          </a:p>
          <a:p>
            <a:pPr marL="285750" indent="-285750">
              <a:buFont typeface="Arial" panose="020B0604020202020204" pitchFamily="34" charset="0"/>
              <a:buChar char="•"/>
            </a:pPr>
            <a:r>
              <a:rPr lang="en-US" sz="1200" b="1" dirty="0" err="1"/>
              <a:t>ditandatangani</a:t>
            </a:r>
            <a:r>
              <a:rPr lang="en-US" sz="1200" b="1" dirty="0"/>
              <a:t> oleh </a:t>
            </a:r>
            <a:r>
              <a:rPr lang="en-US" sz="1200" b="1" dirty="0" err="1"/>
              <a:t>Pejabat</a:t>
            </a:r>
            <a:r>
              <a:rPr lang="en-US" sz="1200" b="1" dirty="0"/>
              <a:t> Es IV </a:t>
            </a:r>
            <a:r>
              <a:rPr lang="en-US" sz="1200" b="1" dirty="0" err="1"/>
              <a:t>dgn</a:t>
            </a:r>
            <a:r>
              <a:rPr lang="en-US" sz="1200" b="1" dirty="0"/>
              <a:t> </a:t>
            </a:r>
            <a:r>
              <a:rPr lang="en-US" sz="1200" b="1" dirty="0" err="1"/>
              <a:t>tusi</a:t>
            </a:r>
            <a:r>
              <a:rPr lang="en-US" sz="1200" b="1" dirty="0"/>
              <a:t> </a:t>
            </a:r>
            <a:r>
              <a:rPr lang="en-US" sz="1200" b="1" dirty="0" err="1"/>
              <a:t>penyidikan</a:t>
            </a:r>
            <a:r>
              <a:rPr lang="en-US" sz="1200" b="1" dirty="0"/>
              <a:t> (pada </a:t>
            </a:r>
            <a:r>
              <a:rPr lang="en-US" sz="1200" b="1" dirty="0" err="1"/>
              <a:t>KPPBC</a:t>
            </a:r>
            <a:r>
              <a:rPr lang="en-US" sz="1200" b="1" dirty="0"/>
              <a:t>)</a:t>
            </a:r>
          </a:p>
          <a:p>
            <a:pPr marL="285750" indent="-285750">
              <a:buFont typeface="Arial" panose="020B0604020202020204" pitchFamily="34" charset="0"/>
              <a:buChar char="•"/>
            </a:pPr>
            <a:r>
              <a:rPr lang="en-US" sz="1200" b="1" dirty="0" err="1"/>
              <a:t>ditandatangani</a:t>
            </a:r>
            <a:r>
              <a:rPr lang="en-US" sz="1200" b="1" dirty="0"/>
              <a:t> oleh </a:t>
            </a:r>
            <a:r>
              <a:rPr lang="en-US" sz="1200" b="1" dirty="0" err="1"/>
              <a:t>Penyidik</a:t>
            </a:r>
            <a:r>
              <a:rPr lang="en-US" sz="1200" b="1" dirty="0"/>
              <a:t> </a:t>
            </a:r>
            <a:r>
              <a:rPr lang="en-US" sz="1200" b="1" dirty="0" err="1"/>
              <a:t>dgn</a:t>
            </a:r>
            <a:r>
              <a:rPr lang="en-US" sz="1200" b="1" dirty="0"/>
              <a:t> </a:t>
            </a:r>
            <a:r>
              <a:rPr lang="en-US" sz="1200" b="1" dirty="0" err="1"/>
              <a:t>pangkat</a:t>
            </a:r>
            <a:r>
              <a:rPr lang="en-US" sz="1200" b="1" dirty="0"/>
              <a:t> </a:t>
            </a:r>
            <a:r>
              <a:rPr lang="en-US" sz="1200" b="1" dirty="0" err="1"/>
              <a:t>tertinggi</a:t>
            </a:r>
            <a:r>
              <a:rPr lang="en-US" sz="1200" b="1" dirty="0"/>
              <a:t> (</a:t>
            </a:r>
            <a:r>
              <a:rPr lang="en-US" sz="1200" b="1" dirty="0" err="1"/>
              <a:t>dalam</a:t>
            </a:r>
            <a:r>
              <a:rPr lang="en-US" sz="1200" b="1" dirty="0"/>
              <a:t> </a:t>
            </a:r>
            <a:r>
              <a:rPr lang="en-US" sz="1200" b="1" dirty="0" err="1"/>
              <a:t>hal</a:t>
            </a:r>
            <a:r>
              <a:rPr lang="en-US" sz="1200" b="1" dirty="0"/>
              <a:t> </a:t>
            </a:r>
            <a:r>
              <a:rPr lang="en-US" sz="1200" b="1" dirty="0" err="1"/>
              <a:t>Pejabat</a:t>
            </a:r>
            <a:r>
              <a:rPr lang="en-US" sz="1200" b="1" dirty="0"/>
              <a:t> Es III </a:t>
            </a:r>
            <a:r>
              <a:rPr lang="en-US" sz="1200" b="1" dirty="0" err="1"/>
              <a:t>dgn</a:t>
            </a:r>
            <a:r>
              <a:rPr lang="en-US" sz="1200" b="1" dirty="0"/>
              <a:t> </a:t>
            </a:r>
            <a:r>
              <a:rPr lang="en-US" sz="1200" b="1" dirty="0" err="1"/>
              <a:t>tusi</a:t>
            </a:r>
            <a:r>
              <a:rPr lang="en-US" sz="1200" b="1" dirty="0"/>
              <a:t> </a:t>
            </a:r>
            <a:r>
              <a:rPr lang="en-US" sz="1200" b="1" dirty="0" err="1"/>
              <a:t>penyidikan</a:t>
            </a:r>
            <a:r>
              <a:rPr lang="en-US" sz="1200" b="1" dirty="0"/>
              <a:t> pada </a:t>
            </a:r>
            <a:r>
              <a:rPr lang="en-US" sz="1200" b="1" dirty="0" err="1"/>
              <a:t>Kanpus</a:t>
            </a:r>
            <a:r>
              <a:rPr lang="en-US" sz="1200" b="1" dirty="0"/>
              <a:t>, </a:t>
            </a:r>
            <a:r>
              <a:rPr lang="en-US" sz="1200" b="1" dirty="0" err="1"/>
              <a:t>Kanwil</a:t>
            </a:r>
            <a:r>
              <a:rPr lang="en-US" sz="1200" b="1" dirty="0"/>
              <a:t>, </a:t>
            </a:r>
            <a:r>
              <a:rPr lang="en-US" sz="1200" b="1" dirty="0" err="1"/>
              <a:t>atau</a:t>
            </a:r>
            <a:r>
              <a:rPr lang="en-US" sz="1200" b="1" dirty="0"/>
              <a:t> KPU, </a:t>
            </a:r>
            <a:r>
              <a:rPr lang="en-US" sz="1200" b="1" dirty="0" err="1"/>
              <a:t>atau</a:t>
            </a:r>
            <a:r>
              <a:rPr lang="en-US" sz="1200" b="1" dirty="0"/>
              <a:t> </a:t>
            </a:r>
            <a:r>
              <a:rPr lang="en-US" sz="1200" b="1" dirty="0" err="1"/>
              <a:t>pejabat</a:t>
            </a:r>
            <a:r>
              <a:rPr lang="en-US" sz="1200" b="1" dirty="0"/>
              <a:t> Es IV </a:t>
            </a:r>
            <a:r>
              <a:rPr lang="en-US" sz="1200" b="1" dirty="0" err="1"/>
              <a:t>dgn</a:t>
            </a:r>
            <a:r>
              <a:rPr lang="en-US" sz="1200" b="1" dirty="0"/>
              <a:t> </a:t>
            </a:r>
            <a:r>
              <a:rPr lang="en-US" sz="1200" b="1" dirty="0" err="1"/>
              <a:t>tusi</a:t>
            </a:r>
            <a:r>
              <a:rPr lang="en-US" sz="1200" b="1" dirty="0"/>
              <a:t> </a:t>
            </a:r>
            <a:r>
              <a:rPr lang="en-US" sz="1200" b="1" dirty="0" err="1"/>
              <a:t>penyidikan</a:t>
            </a:r>
            <a:r>
              <a:rPr lang="en-US" sz="1200" b="1" dirty="0"/>
              <a:t> pada </a:t>
            </a:r>
            <a:r>
              <a:rPr lang="en-US" sz="1200" b="1" dirty="0" err="1"/>
              <a:t>KPPBC</a:t>
            </a:r>
            <a:r>
              <a:rPr lang="en-US" sz="1200" b="1" dirty="0"/>
              <a:t> </a:t>
            </a:r>
            <a:r>
              <a:rPr lang="en-US" sz="1200" b="1" dirty="0" err="1"/>
              <a:t>bukan</a:t>
            </a:r>
            <a:r>
              <a:rPr lang="en-US" sz="1200" b="1" dirty="0"/>
              <a:t> </a:t>
            </a:r>
            <a:r>
              <a:rPr lang="en-US" sz="1200" b="1" dirty="0" err="1"/>
              <a:t>Penyidik</a:t>
            </a:r>
            <a:r>
              <a:rPr lang="en-US" sz="1200" b="1" dirty="0"/>
              <a:t>)</a:t>
            </a:r>
          </a:p>
        </p:txBody>
      </p:sp>
      <p:cxnSp>
        <p:nvCxnSpPr>
          <p:cNvPr id="11" name="Straight Arrow Connector 10">
            <a:extLst>
              <a:ext uri="{FF2B5EF4-FFF2-40B4-BE49-F238E27FC236}">
                <a16:creationId xmlns:a16="http://schemas.microsoft.com/office/drawing/2014/main" id="{8FDEBEB6-13C2-4466-9CAE-6A10C12396F3}"/>
              </a:ext>
            </a:extLst>
          </p:cNvPr>
          <p:cNvCxnSpPr>
            <a:cxnSpLocks/>
            <a:stCxn id="30" idx="3"/>
            <a:endCxn id="33" idx="1"/>
          </p:cNvCxnSpPr>
          <p:nvPr/>
        </p:nvCxnSpPr>
        <p:spPr>
          <a:xfrm flipV="1">
            <a:off x="8125446" y="2300496"/>
            <a:ext cx="1082970" cy="11119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FC9E500-F9FC-43FC-B6AD-4C018B3F737B}"/>
              </a:ext>
            </a:extLst>
          </p:cNvPr>
          <p:cNvCxnSpPr>
            <a:cxnSpLocks/>
            <a:stCxn id="30" idx="3"/>
            <a:endCxn id="32" idx="1"/>
          </p:cNvCxnSpPr>
          <p:nvPr/>
        </p:nvCxnSpPr>
        <p:spPr>
          <a:xfrm flipV="1">
            <a:off x="8125446" y="3401064"/>
            <a:ext cx="1082970" cy="114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7FC6A89C-8227-49B3-94D5-4BE633A0B8EE}"/>
              </a:ext>
            </a:extLst>
          </p:cNvPr>
          <p:cNvSpPr/>
          <p:nvPr/>
        </p:nvSpPr>
        <p:spPr>
          <a:xfrm>
            <a:off x="9208416" y="4005784"/>
            <a:ext cx="1519542" cy="1000307"/>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err="1"/>
              <a:t>Kedutaan</a:t>
            </a:r>
            <a:r>
              <a:rPr lang="en-US" sz="1400" dirty="0"/>
              <a:t> </a:t>
            </a:r>
            <a:r>
              <a:rPr lang="en-US" sz="1400" dirty="0" err="1"/>
              <a:t>besar</a:t>
            </a:r>
            <a:r>
              <a:rPr lang="en-US" sz="1400" dirty="0"/>
              <a:t> </a:t>
            </a:r>
            <a:r>
              <a:rPr lang="en-US" sz="1400" dirty="0" err="1"/>
              <a:t>atau</a:t>
            </a:r>
            <a:r>
              <a:rPr lang="en-US" sz="1400" dirty="0"/>
              <a:t> </a:t>
            </a:r>
            <a:r>
              <a:rPr lang="en-US" sz="1400" dirty="0" err="1"/>
              <a:t>konsulat</a:t>
            </a:r>
            <a:r>
              <a:rPr lang="en-US" sz="1400" dirty="0"/>
              <a:t> </a:t>
            </a:r>
            <a:r>
              <a:rPr lang="en-US" sz="1400" dirty="0" err="1"/>
              <a:t>perwakilan</a:t>
            </a:r>
            <a:r>
              <a:rPr lang="en-US" sz="1400" dirty="0"/>
              <a:t> negara </a:t>
            </a:r>
            <a:r>
              <a:rPr lang="en-US" sz="1400" dirty="0" err="1"/>
              <a:t>ybs</a:t>
            </a:r>
            <a:endParaRPr lang="en-ID" sz="1400" dirty="0"/>
          </a:p>
        </p:txBody>
      </p:sp>
      <p:sp>
        <p:nvSpPr>
          <p:cNvPr id="32" name="Rectangle: Rounded Corners 31">
            <a:extLst>
              <a:ext uri="{FF2B5EF4-FFF2-40B4-BE49-F238E27FC236}">
                <a16:creationId xmlns:a16="http://schemas.microsoft.com/office/drawing/2014/main" id="{44A71E78-AA07-4970-A7C6-612102F7F33D}"/>
              </a:ext>
            </a:extLst>
          </p:cNvPr>
          <p:cNvSpPr/>
          <p:nvPr/>
        </p:nvSpPr>
        <p:spPr>
          <a:xfrm>
            <a:off x="9208416" y="2900911"/>
            <a:ext cx="1519542" cy="1000307"/>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err="1"/>
              <a:t>Keluarga</a:t>
            </a:r>
            <a:endParaRPr lang="en-ID" sz="1400" dirty="0"/>
          </a:p>
        </p:txBody>
      </p:sp>
      <p:sp>
        <p:nvSpPr>
          <p:cNvPr id="33" name="Rectangle: Rounded Corners 32">
            <a:extLst>
              <a:ext uri="{FF2B5EF4-FFF2-40B4-BE49-F238E27FC236}">
                <a16:creationId xmlns:a16="http://schemas.microsoft.com/office/drawing/2014/main" id="{9C19020A-0D6A-473F-BCE5-5B192F5CE318}"/>
              </a:ext>
            </a:extLst>
          </p:cNvPr>
          <p:cNvSpPr/>
          <p:nvPr/>
        </p:nvSpPr>
        <p:spPr>
          <a:xfrm>
            <a:off x="9208416" y="1800342"/>
            <a:ext cx="1519542" cy="1000307"/>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err="1"/>
              <a:t>Tersangka</a:t>
            </a:r>
            <a:endParaRPr lang="en-ID" sz="1400" dirty="0"/>
          </a:p>
        </p:txBody>
      </p:sp>
      <p:cxnSp>
        <p:nvCxnSpPr>
          <p:cNvPr id="29" name="Straight Arrow Connector 28">
            <a:extLst>
              <a:ext uri="{FF2B5EF4-FFF2-40B4-BE49-F238E27FC236}">
                <a16:creationId xmlns:a16="http://schemas.microsoft.com/office/drawing/2014/main" id="{3DB2423B-439C-46BB-B60C-95BF730EAD2E}"/>
              </a:ext>
            </a:extLst>
          </p:cNvPr>
          <p:cNvCxnSpPr>
            <a:cxnSpLocks/>
            <a:stCxn id="30" idx="3"/>
            <a:endCxn id="31" idx="1"/>
          </p:cNvCxnSpPr>
          <p:nvPr/>
        </p:nvCxnSpPr>
        <p:spPr>
          <a:xfrm>
            <a:off x="8125446" y="3412473"/>
            <a:ext cx="1082970" cy="10934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Multidocument 29">
            <a:extLst>
              <a:ext uri="{FF2B5EF4-FFF2-40B4-BE49-F238E27FC236}">
                <a16:creationId xmlns:a16="http://schemas.microsoft.com/office/drawing/2014/main" id="{8D27DF68-51BB-4156-9DD0-1154A36FE4F2}"/>
              </a:ext>
            </a:extLst>
          </p:cNvPr>
          <p:cNvSpPr/>
          <p:nvPr/>
        </p:nvSpPr>
        <p:spPr>
          <a:xfrm>
            <a:off x="6096000" y="2912319"/>
            <a:ext cx="2029446" cy="1000307"/>
          </a:xfrm>
          <a:prstGeom prst="flowChartMulti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71450" indent="-171450">
              <a:buFont typeface="Arial" panose="020B0604020202020204" pitchFamily="34" charset="0"/>
              <a:buChar char="•"/>
            </a:pPr>
            <a:r>
              <a:rPr lang="en-US" sz="1200" dirty="0">
                <a:solidFill>
                  <a:sysClr val="windowText" lastClr="000000"/>
                </a:solidFill>
              </a:rPr>
              <a:t>Surat </a:t>
            </a:r>
            <a:r>
              <a:rPr lang="en-US" sz="1200" dirty="0" err="1">
                <a:solidFill>
                  <a:sysClr val="windowText" lastClr="000000"/>
                </a:solidFill>
              </a:rPr>
              <a:t>Pemberitahuan</a:t>
            </a:r>
            <a:r>
              <a:rPr lang="en-US" sz="1200" dirty="0">
                <a:solidFill>
                  <a:sysClr val="windowText" lastClr="000000"/>
                </a:solidFill>
              </a:rPr>
              <a:t> </a:t>
            </a:r>
            <a:r>
              <a:rPr lang="en-US" sz="1200" dirty="0" err="1">
                <a:solidFill>
                  <a:sysClr val="windowText" lastClr="000000"/>
                </a:solidFill>
              </a:rPr>
              <a:t>Penahanan</a:t>
            </a:r>
            <a:endParaRPr lang="en-US" sz="1200" dirty="0">
              <a:solidFill>
                <a:sysClr val="windowText" lastClr="000000"/>
              </a:solidFill>
            </a:endParaRPr>
          </a:p>
          <a:p>
            <a:pPr marL="171450" indent="-171450">
              <a:buFont typeface="Arial" panose="020B0604020202020204" pitchFamily="34" charset="0"/>
              <a:buChar char="•"/>
            </a:pPr>
            <a:r>
              <a:rPr lang="en-US" sz="1200" dirty="0">
                <a:solidFill>
                  <a:sysClr val="windowText" lastClr="000000"/>
                </a:solidFill>
              </a:rPr>
              <a:t>Salinan Sprint Han</a:t>
            </a:r>
            <a:endParaRPr lang="en-ID" sz="1200" dirty="0">
              <a:solidFill>
                <a:sysClr val="windowText" lastClr="000000"/>
              </a:solidFill>
            </a:endParaRPr>
          </a:p>
        </p:txBody>
      </p:sp>
      <p:sp>
        <p:nvSpPr>
          <p:cNvPr id="41" name="Flowchart: Document 40">
            <a:extLst>
              <a:ext uri="{FF2B5EF4-FFF2-40B4-BE49-F238E27FC236}">
                <a16:creationId xmlns:a16="http://schemas.microsoft.com/office/drawing/2014/main" id="{8B1739AB-3BD0-47FC-B967-420581B20A13}"/>
              </a:ext>
            </a:extLst>
          </p:cNvPr>
          <p:cNvSpPr/>
          <p:nvPr/>
        </p:nvSpPr>
        <p:spPr>
          <a:xfrm>
            <a:off x="4332537" y="3052620"/>
            <a:ext cx="891783" cy="719707"/>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BA Han</a:t>
            </a:r>
            <a:endParaRPr lang="en-ID" sz="1200" dirty="0">
              <a:solidFill>
                <a:sysClr val="windowText" lastClr="000000"/>
              </a:solidFill>
            </a:endParaRPr>
          </a:p>
        </p:txBody>
      </p:sp>
      <p:cxnSp>
        <p:nvCxnSpPr>
          <p:cNvPr id="44" name="Straight Arrow Connector 43">
            <a:extLst>
              <a:ext uri="{FF2B5EF4-FFF2-40B4-BE49-F238E27FC236}">
                <a16:creationId xmlns:a16="http://schemas.microsoft.com/office/drawing/2014/main" id="{078198C0-E58D-4AF0-8798-81949B6D210F}"/>
              </a:ext>
            </a:extLst>
          </p:cNvPr>
          <p:cNvCxnSpPr>
            <a:stCxn id="41" idx="3"/>
            <a:endCxn id="30" idx="1"/>
          </p:cNvCxnSpPr>
          <p:nvPr/>
        </p:nvCxnSpPr>
        <p:spPr>
          <a:xfrm flipV="1">
            <a:off x="5224320" y="3412473"/>
            <a:ext cx="871681"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ABBA01F-C147-469E-AFFE-5473A931166C}"/>
              </a:ext>
            </a:extLst>
          </p:cNvPr>
          <p:cNvSpPr txBox="1"/>
          <p:nvPr/>
        </p:nvSpPr>
        <p:spPr>
          <a:xfrm>
            <a:off x="9208416" y="5110657"/>
            <a:ext cx="1519542" cy="646331"/>
          </a:xfrm>
          <a:prstGeom prst="rect">
            <a:avLst/>
          </a:prstGeom>
          <a:noFill/>
        </p:spPr>
        <p:txBody>
          <a:bodyPr wrap="square" rtlCol="0">
            <a:spAutoFit/>
          </a:bodyPr>
          <a:lstStyle/>
          <a:p>
            <a:pPr algn="ctr"/>
            <a:r>
              <a:rPr lang="en-US" sz="1200" dirty="0" err="1"/>
              <a:t>Dalam</a:t>
            </a:r>
            <a:r>
              <a:rPr lang="en-US" sz="1200" dirty="0"/>
              <a:t> </a:t>
            </a:r>
            <a:r>
              <a:rPr lang="en-US" sz="1200" dirty="0" err="1"/>
              <a:t>hal</a:t>
            </a:r>
            <a:r>
              <a:rPr lang="en-US" sz="1200" dirty="0"/>
              <a:t> yang </a:t>
            </a:r>
            <a:r>
              <a:rPr lang="en-US" sz="1200" dirty="0" err="1"/>
              <a:t>ditangkap</a:t>
            </a:r>
            <a:r>
              <a:rPr lang="en-US" sz="1200" dirty="0"/>
              <a:t> </a:t>
            </a:r>
            <a:r>
              <a:rPr lang="en-US" sz="1200" dirty="0" err="1"/>
              <a:t>adalah</a:t>
            </a:r>
            <a:r>
              <a:rPr lang="en-US" sz="1200" dirty="0"/>
              <a:t> </a:t>
            </a:r>
            <a:r>
              <a:rPr lang="en-US" sz="1200" dirty="0" err="1"/>
              <a:t>WNA</a:t>
            </a:r>
            <a:endParaRPr lang="en-ID" sz="1200" dirty="0"/>
          </a:p>
        </p:txBody>
      </p:sp>
      <p:sp>
        <p:nvSpPr>
          <p:cNvPr id="56" name="Rectangle: Diagonal Corners Rounded 55">
            <a:extLst>
              <a:ext uri="{FF2B5EF4-FFF2-40B4-BE49-F238E27FC236}">
                <a16:creationId xmlns:a16="http://schemas.microsoft.com/office/drawing/2014/main" id="{3CC20E91-4FBB-4921-8F5A-19C2E83DCAE5}"/>
              </a:ext>
            </a:extLst>
          </p:cNvPr>
          <p:cNvSpPr/>
          <p:nvPr/>
        </p:nvSpPr>
        <p:spPr>
          <a:xfrm>
            <a:off x="1249755" y="1022157"/>
            <a:ext cx="2695760" cy="750316"/>
          </a:xfrm>
          <a:prstGeom prst="round2DiagRect">
            <a:avLst/>
          </a:prstGeom>
          <a:solidFill>
            <a:srgbClr val="0070C0"/>
          </a:solidFill>
          <a:ln>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a:solidFill>
                  <a:schemeClr val="bg1"/>
                </a:solidFill>
              </a:rPr>
              <a:t>Penahanan dgn ijin khusus dilakukan berdasarkan peraturan </a:t>
            </a:r>
            <a:r>
              <a:rPr lang="en-US" sz="1400" b="1" dirty="0" err="1">
                <a:solidFill>
                  <a:schemeClr val="bg1"/>
                </a:solidFill>
              </a:rPr>
              <a:t>perundang-undangan</a:t>
            </a:r>
            <a:endParaRPr lang="en-ID" sz="1400" b="1" dirty="0">
              <a:solidFill>
                <a:schemeClr val="bg1"/>
              </a:solidFill>
            </a:endParaRPr>
          </a:p>
        </p:txBody>
      </p:sp>
      <p:cxnSp>
        <p:nvCxnSpPr>
          <p:cNvPr id="57" name="Straight Connector 56">
            <a:extLst>
              <a:ext uri="{FF2B5EF4-FFF2-40B4-BE49-F238E27FC236}">
                <a16:creationId xmlns:a16="http://schemas.microsoft.com/office/drawing/2014/main" id="{6610109D-CC4D-484D-8ADB-0530E544A32C}"/>
              </a:ext>
            </a:extLst>
          </p:cNvPr>
          <p:cNvCxnSpPr>
            <a:cxnSpLocks/>
            <a:stCxn id="35" idx="0"/>
            <a:endCxn id="56" idx="1"/>
          </p:cNvCxnSpPr>
          <p:nvPr/>
        </p:nvCxnSpPr>
        <p:spPr>
          <a:xfrm flipV="1">
            <a:off x="2592213" y="1772474"/>
            <a:ext cx="5423" cy="130721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8313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r>
              <a:rPr lang="en-US" dirty="0"/>
              <a:t>Dasar </a:t>
            </a:r>
            <a:r>
              <a:rPr lang="en-US" dirty="0" err="1"/>
              <a:t>Penahanan</a:t>
            </a:r>
            <a:endParaRPr lang="en-US" dirty="0"/>
          </a:p>
        </p:txBody>
      </p:sp>
      <p:graphicFrame>
        <p:nvGraphicFramePr>
          <p:cNvPr id="6" name="Diagram 5">
            <a:extLst>
              <a:ext uri="{FF2B5EF4-FFF2-40B4-BE49-F238E27FC236}">
                <a16:creationId xmlns:a16="http://schemas.microsoft.com/office/drawing/2014/main" id="{ADA7AA1F-5C3B-4D3A-8F93-39815ABD8F4E}"/>
              </a:ext>
            </a:extLst>
          </p:cNvPr>
          <p:cNvGraphicFramePr/>
          <p:nvPr/>
        </p:nvGraphicFramePr>
        <p:xfrm>
          <a:off x="1347718" y="1009934"/>
          <a:ext cx="9526137" cy="518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65671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rmAutofit/>
          </a:bodyPr>
          <a:lstStyle/>
          <a:p>
            <a:r>
              <a:rPr lang="en-US" dirty="0" err="1"/>
              <a:t>Penggeledahan</a:t>
            </a:r>
            <a:endParaRPr lang="en-US" dirty="0"/>
          </a:p>
        </p:txBody>
      </p:sp>
      <p:sp>
        <p:nvSpPr>
          <p:cNvPr id="4" name="Rectangle 3">
            <a:extLst>
              <a:ext uri="{FF2B5EF4-FFF2-40B4-BE49-F238E27FC236}">
                <a16:creationId xmlns:a16="http://schemas.microsoft.com/office/drawing/2014/main" id="{572A50DF-DBA4-0546-9126-48A256A118C9}"/>
              </a:ext>
            </a:extLst>
          </p:cNvPr>
          <p:cNvSpPr/>
          <p:nvPr/>
        </p:nvSpPr>
        <p:spPr>
          <a:xfrm>
            <a:off x="1409965" y="3332962"/>
            <a:ext cx="1168807"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Penggeledahan</a:t>
            </a:r>
            <a:endParaRPr lang="en-US" sz="1200" dirty="0"/>
          </a:p>
        </p:txBody>
      </p:sp>
      <p:sp>
        <p:nvSpPr>
          <p:cNvPr id="5" name="Rectangle 4">
            <a:extLst>
              <a:ext uri="{FF2B5EF4-FFF2-40B4-BE49-F238E27FC236}">
                <a16:creationId xmlns:a16="http://schemas.microsoft.com/office/drawing/2014/main" id="{AF7A2903-F78E-4049-B5F2-9AA5573BAE0A}"/>
              </a:ext>
            </a:extLst>
          </p:cNvPr>
          <p:cNvSpPr/>
          <p:nvPr/>
        </p:nvSpPr>
        <p:spPr>
          <a:xfrm>
            <a:off x="3138501" y="1776878"/>
            <a:ext cx="1168807"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Rumah</a:t>
            </a:r>
            <a:endParaRPr lang="en-US" sz="1200" dirty="0"/>
          </a:p>
        </p:txBody>
      </p:sp>
      <p:sp>
        <p:nvSpPr>
          <p:cNvPr id="6" name="Rectangle 5">
            <a:extLst>
              <a:ext uri="{FF2B5EF4-FFF2-40B4-BE49-F238E27FC236}">
                <a16:creationId xmlns:a16="http://schemas.microsoft.com/office/drawing/2014/main" id="{98DC12CD-B157-6942-BB7E-FC5448C9F0B3}"/>
              </a:ext>
            </a:extLst>
          </p:cNvPr>
          <p:cNvSpPr/>
          <p:nvPr/>
        </p:nvSpPr>
        <p:spPr>
          <a:xfrm>
            <a:off x="3138500" y="2760262"/>
            <a:ext cx="1168807"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Sarana </a:t>
            </a:r>
            <a:r>
              <a:rPr lang="en-US" sz="1200" dirty="0" err="1"/>
              <a:t>Pengangkut</a:t>
            </a:r>
            <a:endParaRPr lang="en-US" sz="1200" dirty="0"/>
          </a:p>
        </p:txBody>
      </p:sp>
      <p:sp>
        <p:nvSpPr>
          <p:cNvPr id="7" name="Rectangle 6">
            <a:extLst>
              <a:ext uri="{FF2B5EF4-FFF2-40B4-BE49-F238E27FC236}">
                <a16:creationId xmlns:a16="http://schemas.microsoft.com/office/drawing/2014/main" id="{5F185A1B-FE17-4B48-BB2B-35C0529516F3}"/>
              </a:ext>
            </a:extLst>
          </p:cNvPr>
          <p:cNvSpPr/>
          <p:nvPr/>
        </p:nvSpPr>
        <p:spPr>
          <a:xfrm>
            <a:off x="3138500" y="3778106"/>
            <a:ext cx="1168807"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Badan</a:t>
            </a:r>
          </a:p>
        </p:txBody>
      </p:sp>
      <p:sp>
        <p:nvSpPr>
          <p:cNvPr id="8" name="Rectangle 7">
            <a:extLst>
              <a:ext uri="{FF2B5EF4-FFF2-40B4-BE49-F238E27FC236}">
                <a16:creationId xmlns:a16="http://schemas.microsoft.com/office/drawing/2014/main" id="{79372E54-B871-3C4F-AA74-6AE5EBCA4766}"/>
              </a:ext>
            </a:extLst>
          </p:cNvPr>
          <p:cNvSpPr/>
          <p:nvPr/>
        </p:nvSpPr>
        <p:spPr>
          <a:xfrm>
            <a:off x="3138500" y="4807566"/>
            <a:ext cx="1168807"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Pakaian</a:t>
            </a:r>
            <a:endParaRPr lang="en-US" sz="1200" dirty="0"/>
          </a:p>
        </p:txBody>
      </p:sp>
      <p:sp>
        <p:nvSpPr>
          <p:cNvPr id="9" name="TextBox 8">
            <a:extLst>
              <a:ext uri="{FF2B5EF4-FFF2-40B4-BE49-F238E27FC236}">
                <a16:creationId xmlns:a16="http://schemas.microsoft.com/office/drawing/2014/main" id="{651FD59B-EE80-9D4B-AD4D-71288D0DA3B8}"/>
              </a:ext>
            </a:extLst>
          </p:cNvPr>
          <p:cNvSpPr txBox="1"/>
          <p:nvPr/>
        </p:nvSpPr>
        <p:spPr>
          <a:xfrm>
            <a:off x="2554907" y="835283"/>
            <a:ext cx="2335991" cy="769441"/>
          </a:xfrm>
          <a:prstGeom prst="rect">
            <a:avLst/>
          </a:prstGeom>
          <a:noFill/>
        </p:spPr>
        <p:txBody>
          <a:bodyPr wrap="square" rtlCol="0">
            <a:spAutoFit/>
          </a:bodyPr>
          <a:lstStyle/>
          <a:p>
            <a:pPr algn="just"/>
            <a:r>
              <a:rPr lang="en-US" sz="1100" b="1" dirty="0" err="1"/>
              <a:t>Penggeledahan</a:t>
            </a:r>
            <a:r>
              <a:rPr lang="en-US" sz="1100" b="1" dirty="0"/>
              <a:t> </a:t>
            </a:r>
            <a:r>
              <a:rPr lang="en-US" sz="1100" b="1" dirty="0" err="1"/>
              <a:t>rumah</a:t>
            </a:r>
            <a:r>
              <a:rPr lang="en-US" sz="1100" b="1" dirty="0"/>
              <a:t> </a:t>
            </a:r>
            <a:r>
              <a:rPr lang="en-US" sz="1100" b="1" dirty="0" err="1"/>
              <a:t>terdiri</a:t>
            </a:r>
            <a:r>
              <a:rPr lang="en-US" sz="1100" b="1" dirty="0"/>
              <a:t> </a:t>
            </a:r>
            <a:r>
              <a:rPr lang="en-US" sz="1100" b="1" dirty="0" err="1"/>
              <a:t>dari</a:t>
            </a:r>
            <a:r>
              <a:rPr lang="en-US" sz="1100" b="1" dirty="0"/>
              <a:t> </a:t>
            </a:r>
            <a:r>
              <a:rPr lang="en-US" sz="1100" b="1" dirty="0" err="1"/>
              <a:t>penggeledahan</a:t>
            </a:r>
            <a:r>
              <a:rPr lang="en-US" sz="1100" b="1" dirty="0"/>
              <a:t> </a:t>
            </a:r>
            <a:r>
              <a:rPr lang="en-US" sz="1100" b="1" dirty="0" err="1"/>
              <a:t>terhadap</a:t>
            </a:r>
            <a:r>
              <a:rPr lang="en-US" sz="1100" b="1" dirty="0"/>
              <a:t> </a:t>
            </a:r>
            <a:r>
              <a:rPr lang="en-US" sz="1100" b="1" dirty="0" err="1"/>
              <a:t>rumah</a:t>
            </a:r>
            <a:r>
              <a:rPr lang="en-US" sz="1100" b="1" dirty="0"/>
              <a:t>, </a:t>
            </a:r>
            <a:r>
              <a:rPr lang="en-US" sz="1100" b="1" dirty="0" err="1"/>
              <a:t>bangunan</a:t>
            </a:r>
            <a:r>
              <a:rPr lang="en-US" sz="1100" b="1" dirty="0"/>
              <a:t>, </a:t>
            </a:r>
            <a:r>
              <a:rPr lang="en-US" sz="1100" b="1" dirty="0" err="1"/>
              <a:t>pekarangan</a:t>
            </a:r>
            <a:r>
              <a:rPr lang="en-US" sz="1100" b="1" dirty="0"/>
              <a:t>, dan/</a:t>
            </a:r>
            <a:r>
              <a:rPr lang="en-US" sz="1100" b="1" dirty="0" err="1"/>
              <a:t>atau</a:t>
            </a:r>
            <a:r>
              <a:rPr lang="en-US" sz="1100" b="1" dirty="0"/>
              <a:t> </a:t>
            </a:r>
            <a:r>
              <a:rPr lang="en-US" sz="1100" b="1" dirty="0" err="1"/>
              <a:t>tempat</a:t>
            </a:r>
            <a:r>
              <a:rPr lang="en-US" sz="1100" b="1" dirty="0"/>
              <a:t> </a:t>
            </a:r>
            <a:r>
              <a:rPr lang="en-US" sz="1100" b="1" dirty="0" err="1"/>
              <a:t>tertutup</a:t>
            </a:r>
            <a:r>
              <a:rPr lang="en-US" sz="1100" b="1" dirty="0"/>
              <a:t> </a:t>
            </a:r>
            <a:r>
              <a:rPr lang="en-US" sz="1100" b="1" dirty="0" err="1"/>
              <a:t>lainnya</a:t>
            </a:r>
            <a:endParaRPr lang="en-US" sz="1100" dirty="0"/>
          </a:p>
        </p:txBody>
      </p:sp>
      <p:cxnSp>
        <p:nvCxnSpPr>
          <p:cNvPr id="12" name="Straight Connector 11">
            <a:extLst>
              <a:ext uri="{FF2B5EF4-FFF2-40B4-BE49-F238E27FC236}">
                <a16:creationId xmlns:a16="http://schemas.microsoft.com/office/drawing/2014/main" id="{9F2B32AF-F548-7C44-AB52-D470F4AFB15E}"/>
              </a:ext>
            </a:extLst>
          </p:cNvPr>
          <p:cNvCxnSpPr>
            <a:cxnSpLocks/>
            <a:stCxn id="4" idx="3"/>
            <a:endCxn id="5" idx="1"/>
          </p:cNvCxnSpPr>
          <p:nvPr/>
        </p:nvCxnSpPr>
        <p:spPr>
          <a:xfrm flipV="1">
            <a:off x="2578772" y="2193260"/>
            <a:ext cx="559729" cy="15560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A470BA-9A6F-B745-A4C6-FF001416B833}"/>
              </a:ext>
            </a:extLst>
          </p:cNvPr>
          <p:cNvCxnSpPr>
            <a:cxnSpLocks/>
            <a:stCxn id="4" idx="3"/>
            <a:endCxn id="6" idx="1"/>
          </p:cNvCxnSpPr>
          <p:nvPr/>
        </p:nvCxnSpPr>
        <p:spPr>
          <a:xfrm flipV="1">
            <a:off x="2578771" y="3176644"/>
            <a:ext cx="559728" cy="5727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FD1451-F6D7-4A43-BFB8-C90E0A1EC50B}"/>
              </a:ext>
            </a:extLst>
          </p:cNvPr>
          <p:cNvCxnSpPr>
            <a:cxnSpLocks/>
            <a:stCxn id="4" idx="3"/>
            <a:endCxn id="7" idx="1"/>
          </p:cNvCxnSpPr>
          <p:nvPr/>
        </p:nvCxnSpPr>
        <p:spPr>
          <a:xfrm>
            <a:off x="2578771" y="3749344"/>
            <a:ext cx="559728" cy="44514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55E9842-7372-A342-B433-6698DFD0289C}"/>
              </a:ext>
            </a:extLst>
          </p:cNvPr>
          <p:cNvCxnSpPr>
            <a:cxnSpLocks/>
            <a:stCxn id="4" idx="3"/>
            <a:endCxn id="8" idx="1"/>
          </p:cNvCxnSpPr>
          <p:nvPr/>
        </p:nvCxnSpPr>
        <p:spPr>
          <a:xfrm>
            <a:off x="2578771" y="3749344"/>
            <a:ext cx="559728" cy="147460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Flowchart: Document 14">
            <a:extLst>
              <a:ext uri="{FF2B5EF4-FFF2-40B4-BE49-F238E27FC236}">
                <a16:creationId xmlns:a16="http://schemas.microsoft.com/office/drawing/2014/main" id="{5BF11D71-E944-7848-B553-841C8961AF43}"/>
              </a:ext>
            </a:extLst>
          </p:cNvPr>
          <p:cNvSpPr/>
          <p:nvPr/>
        </p:nvSpPr>
        <p:spPr>
          <a:xfrm>
            <a:off x="5072599" y="1829200"/>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err="1">
                <a:solidFill>
                  <a:sysClr val="windowText" lastClr="000000"/>
                </a:solidFill>
              </a:rPr>
              <a:t>Permintaan</a:t>
            </a:r>
            <a:r>
              <a:rPr lang="en-US" sz="1200" dirty="0">
                <a:solidFill>
                  <a:sysClr val="windowText" lastClr="000000"/>
                </a:solidFill>
              </a:rPr>
              <a:t> </a:t>
            </a:r>
            <a:r>
              <a:rPr lang="en-US" sz="1200" dirty="0" err="1">
                <a:solidFill>
                  <a:sysClr val="windowText" lastClr="000000"/>
                </a:solidFill>
              </a:rPr>
              <a:t>Ijin</a:t>
            </a:r>
            <a:r>
              <a:rPr lang="en-US" sz="1200" dirty="0">
                <a:solidFill>
                  <a:sysClr val="windowText" lastClr="000000"/>
                </a:solidFill>
              </a:rPr>
              <a:t> </a:t>
            </a:r>
            <a:r>
              <a:rPr lang="en-US" sz="1200" dirty="0" err="1">
                <a:solidFill>
                  <a:sysClr val="windowText" lastClr="000000"/>
                </a:solidFill>
              </a:rPr>
              <a:t>Geledah</a:t>
            </a:r>
            <a:r>
              <a:rPr lang="en-US" sz="1200" dirty="0">
                <a:solidFill>
                  <a:sysClr val="windowText" lastClr="000000"/>
                </a:solidFill>
              </a:rPr>
              <a:t> </a:t>
            </a:r>
            <a:endParaRPr lang="en-ID" sz="1200" dirty="0">
              <a:solidFill>
                <a:sysClr val="windowText" lastClr="000000"/>
              </a:solidFill>
            </a:endParaRPr>
          </a:p>
        </p:txBody>
      </p:sp>
      <p:cxnSp>
        <p:nvCxnSpPr>
          <p:cNvPr id="25" name="Straight Arrow Connector 24">
            <a:extLst>
              <a:ext uri="{FF2B5EF4-FFF2-40B4-BE49-F238E27FC236}">
                <a16:creationId xmlns:a16="http://schemas.microsoft.com/office/drawing/2014/main" id="{2B287A04-1CF8-EB4A-AEC3-151BD2F48535}"/>
              </a:ext>
            </a:extLst>
          </p:cNvPr>
          <p:cNvCxnSpPr>
            <a:cxnSpLocks/>
            <a:stCxn id="5" idx="3"/>
            <a:endCxn id="23" idx="1"/>
          </p:cNvCxnSpPr>
          <p:nvPr/>
        </p:nvCxnSpPr>
        <p:spPr>
          <a:xfrm flipV="1">
            <a:off x="4307308" y="2190356"/>
            <a:ext cx="765291" cy="29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1FD2765-ABE3-934B-8699-7882436DC3F2}"/>
              </a:ext>
            </a:extLst>
          </p:cNvPr>
          <p:cNvSpPr txBox="1"/>
          <p:nvPr/>
        </p:nvSpPr>
        <p:spPr>
          <a:xfrm>
            <a:off x="5072599" y="1093761"/>
            <a:ext cx="2711835" cy="1277273"/>
          </a:xfrm>
          <a:prstGeom prst="rect">
            <a:avLst/>
          </a:prstGeom>
          <a:noFill/>
        </p:spPr>
        <p:txBody>
          <a:bodyPr wrap="square" numCol="2" rtlCol="0">
            <a:spAutoFit/>
          </a:bodyPr>
          <a:lstStyle/>
          <a:p>
            <a:pPr marL="171450" indent="-171450">
              <a:buFont typeface="Arial" panose="020B0604020202020204" pitchFamily="34" charset="0"/>
              <a:buChar char="•"/>
            </a:pPr>
            <a:r>
              <a:rPr lang="en-US" sz="1100" dirty="0" err="1"/>
              <a:t>salinan</a:t>
            </a:r>
            <a:r>
              <a:rPr lang="en-US" sz="1100" dirty="0"/>
              <a:t> LK</a:t>
            </a:r>
          </a:p>
          <a:p>
            <a:pPr marL="171450" indent="-171450">
              <a:buFont typeface="Arial" panose="020B0604020202020204" pitchFamily="34" charset="0"/>
              <a:buChar char="•"/>
            </a:pPr>
            <a:r>
              <a:rPr lang="en-US" sz="1100" dirty="0" err="1"/>
              <a:t>salinan</a:t>
            </a:r>
            <a:r>
              <a:rPr lang="en-US" sz="1100" dirty="0"/>
              <a:t> SPTP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err="1"/>
              <a:t>salinan</a:t>
            </a:r>
            <a:r>
              <a:rPr lang="en-US" sz="1100" dirty="0"/>
              <a:t> SPDP</a:t>
            </a:r>
          </a:p>
          <a:p>
            <a:pPr marL="171450" indent="-171450">
              <a:buFont typeface="Arial" panose="020B0604020202020204" pitchFamily="34" charset="0"/>
              <a:buChar char="•"/>
            </a:pPr>
            <a:r>
              <a:rPr lang="en-US" sz="1100" dirty="0"/>
              <a:t>Resume </a:t>
            </a:r>
            <a:r>
              <a:rPr lang="en-US" sz="1100" dirty="0" err="1"/>
              <a:t>sementara</a:t>
            </a:r>
            <a:endParaRPr lang="en-US" sz="1100" dirty="0"/>
          </a:p>
        </p:txBody>
      </p:sp>
      <p:sp>
        <p:nvSpPr>
          <p:cNvPr id="27" name="Rectangle: Rounded Corners 31">
            <a:extLst>
              <a:ext uri="{FF2B5EF4-FFF2-40B4-BE49-F238E27FC236}">
                <a16:creationId xmlns:a16="http://schemas.microsoft.com/office/drawing/2014/main" id="{69583F28-65CB-F243-AD00-7BC74737FC9C}"/>
              </a:ext>
            </a:extLst>
          </p:cNvPr>
          <p:cNvSpPr/>
          <p:nvPr/>
        </p:nvSpPr>
        <p:spPr>
          <a:xfrm>
            <a:off x="7068505" y="1823382"/>
            <a:ext cx="1169143"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Ketua</a:t>
            </a:r>
            <a:r>
              <a:rPr lang="en-US" sz="1200" dirty="0"/>
              <a:t> PN </a:t>
            </a:r>
            <a:r>
              <a:rPr lang="en-US" sz="1200" dirty="0" err="1"/>
              <a:t>setempat</a:t>
            </a:r>
            <a:endParaRPr lang="en-ID" sz="1200" dirty="0"/>
          </a:p>
        </p:txBody>
      </p:sp>
      <p:cxnSp>
        <p:nvCxnSpPr>
          <p:cNvPr id="28" name="Straight Arrow Connector 27">
            <a:extLst>
              <a:ext uri="{FF2B5EF4-FFF2-40B4-BE49-F238E27FC236}">
                <a16:creationId xmlns:a16="http://schemas.microsoft.com/office/drawing/2014/main" id="{FA6233F1-369E-ED46-B7E5-CE463E095761}"/>
              </a:ext>
            </a:extLst>
          </p:cNvPr>
          <p:cNvCxnSpPr>
            <a:cxnSpLocks/>
            <a:stCxn id="23" idx="3"/>
            <a:endCxn id="27" idx="1"/>
          </p:cNvCxnSpPr>
          <p:nvPr/>
        </p:nvCxnSpPr>
        <p:spPr>
          <a:xfrm flipV="1">
            <a:off x="6241742" y="2187447"/>
            <a:ext cx="826763" cy="29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Flowchart: Document 14">
            <a:extLst>
              <a:ext uri="{FF2B5EF4-FFF2-40B4-BE49-F238E27FC236}">
                <a16:creationId xmlns:a16="http://schemas.microsoft.com/office/drawing/2014/main" id="{0CB86C1B-908A-5A45-B130-CF062A1FBBBF}"/>
              </a:ext>
            </a:extLst>
          </p:cNvPr>
          <p:cNvSpPr/>
          <p:nvPr/>
        </p:nvSpPr>
        <p:spPr>
          <a:xfrm>
            <a:off x="9382883" y="1823383"/>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err="1">
                <a:solidFill>
                  <a:sysClr val="windowText" lastClr="000000"/>
                </a:solidFill>
              </a:rPr>
              <a:t>Ijin</a:t>
            </a:r>
            <a:r>
              <a:rPr lang="en-US" sz="1200" dirty="0">
                <a:solidFill>
                  <a:sysClr val="windowText" lastClr="000000"/>
                </a:solidFill>
              </a:rPr>
              <a:t> </a:t>
            </a:r>
            <a:r>
              <a:rPr lang="en-US" sz="1200" dirty="0" err="1">
                <a:solidFill>
                  <a:sysClr val="windowText" lastClr="000000"/>
                </a:solidFill>
              </a:rPr>
              <a:t>Geledah</a:t>
            </a:r>
            <a:r>
              <a:rPr lang="en-US" sz="1200" dirty="0">
                <a:solidFill>
                  <a:sysClr val="windowText" lastClr="000000"/>
                </a:solidFill>
              </a:rPr>
              <a:t> </a:t>
            </a:r>
            <a:endParaRPr lang="en-ID" sz="1200" dirty="0">
              <a:solidFill>
                <a:sysClr val="windowText" lastClr="000000"/>
              </a:solidFill>
            </a:endParaRPr>
          </a:p>
        </p:txBody>
      </p:sp>
      <p:cxnSp>
        <p:nvCxnSpPr>
          <p:cNvPr id="35" name="Straight Arrow Connector 34">
            <a:extLst>
              <a:ext uri="{FF2B5EF4-FFF2-40B4-BE49-F238E27FC236}">
                <a16:creationId xmlns:a16="http://schemas.microsoft.com/office/drawing/2014/main" id="{A9577239-8CC5-DD4E-B930-6006786A8678}"/>
              </a:ext>
            </a:extLst>
          </p:cNvPr>
          <p:cNvCxnSpPr>
            <a:cxnSpLocks/>
            <a:stCxn id="27" idx="3"/>
            <a:endCxn id="34" idx="1"/>
          </p:cNvCxnSpPr>
          <p:nvPr/>
        </p:nvCxnSpPr>
        <p:spPr>
          <a:xfrm flipV="1">
            <a:off x="8237648" y="2184538"/>
            <a:ext cx="1145235" cy="29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4E0599D-982B-DA4E-B4C2-77417545F90E}"/>
              </a:ext>
            </a:extLst>
          </p:cNvPr>
          <p:cNvSpPr/>
          <p:nvPr/>
        </p:nvSpPr>
        <p:spPr>
          <a:xfrm>
            <a:off x="9298662" y="2795085"/>
            <a:ext cx="1347969"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Pelaksanaan</a:t>
            </a:r>
            <a:r>
              <a:rPr lang="en-US" sz="1200" dirty="0"/>
              <a:t> </a:t>
            </a:r>
            <a:r>
              <a:rPr lang="en-US" sz="1200" dirty="0" err="1"/>
              <a:t>Geledah</a:t>
            </a:r>
            <a:endParaRPr lang="en-US" sz="1200" dirty="0"/>
          </a:p>
        </p:txBody>
      </p:sp>
      <p:sp>
        <p:nvSpPr>
          <p:cNvPr id="42" name="Flowchart: Document 14">
            <a:extLst>
              <a:ext uri="{FF2B5EF4-FFF2-40B4-BE49-F238E27FC236}">
                <a16:creationId xmlns:a16="http://schemas.microsoft.com/office/drawing/2014/main" id="{376BD55E-CFAC-004F-B3DB-B4AFEFDE6FB9}"/>
              </a:ext>
            </a:extLst>
          </p:cNvPr>
          <p:cNvSpPr/>
          <p:nvPr/>
        </p:nvSpPr>
        <p:spPr>
          <a:xfrm>
            <a:off x="1861696" y="3940102"/>
            <a:ext cx="739500" cy="593557"/>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Sprint </a:t>
            </a:r>
            <a:r>
              <a:rPr lang="en-US" sz="1200" dirty="0" err="1">
                <a:solidFill>
                  <a:sysClr val="windowText" lastClr="000000"/>
                </a:solidFill>
              </a:rPr>
              <a:t>Geledah</a:t>
            </a:r>
            <a:r>
              <a:rPr lang="en-US" sz="1200" dirty="0">
                <a:solidFill>
                  <a:sysClr val="windowText" lastClr="000000"/>
                </a:solidFill>
              </a:rPr>
              <a:t> </a:t>
            </a:r>
            <a:endParaRPr lang="en-ID" sz="1200" dirty="0">
              <a:solidFill>
                <a:sysClr val="windowText" lastClr="000000"/>
              </a:solidFill>
            </a:endParaRPr>
          </a:p>
        </p:txBody>
      </p:sp>
      <p:sp>
        <p:nvSpPr>
          <p:cNvPr id="43" name="Rectangle 42">
            <a:extLst>
              <a:ext uri="{FF2B5EF4-FFF2-40B4-BE49-F238E27FC236}">
                <a16:creationId xmlns:a16="http://schemas.microsoft.com/office/drawing/2014/main" id="{83A50E9B-2427-0141-8E6D-166B7AF75DBC}"/>
              </a:ext>
            </a:extLst>
          </p:cNvPr>
          <p:cNvSpPr/>
          <p:nvPr/>
        </p:nvSpPr>
        <p:spPr>
          <a:xfrm>
            <a:off x="5072598" y="2758989"/>
            <a:ext cx="1780206"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Disaksikan</a:t>
            </a:r>
            <a:r>
              <a:rPr lang="en-US" sz="1200" dirty="0"/>
              <a:t> oleh </a:t>
            </a:r>
            <a:r>
              <a:rPr lang="en-US" sz="1200" dirty="0" err="1"/>
              <a:t>pemilik</a:t>
            </a:r>
            <a:r>
              <a:rPr lang="en-US" sz="1200" dirty="0"/>
              <a:t> </a:t>
            </a:r>
            <a:r>
              <a:rPr lang="en-US" sz="1200" dirty="0" err="1"/>
              <a:t>atau</a:t>
            </a:r>
            <a:r>
              <a:rPr lang="en-US" sz="1200" dirty="0"/>
              <a:t> yang </a:t>
            </a:r>
            <a:r>
              <a:rPr lang="en-US" sz="1200" dirty="0" err="1"/>
              <a:t>menguasai</a:t>
            </a:r>
            <a:r>
              <a:rPr lang="en-US" sz="1200" dirty="0"/>
              <a:t>, dan/</a:t>
            </a:r>
            <a:r>
              <a:rPr lang="en-US" sz="1200" dirty="0" err="1"/>
              <a:t>atau</a:t>
            </a:r>
            <a:r>
              <a:rPr lang="en-US" sz="1200" dirty="0"/>
              <a:t> 2 (</a:t>
            </a:r>
            <a:r>
              <a:rPr lang="en-US" sz="1200" dirty="0" err="1"/>
              <a:t>dua</a:t>
            </a:r>
            <a:r>
              <a:rPr lang="en-US" sz="1200" dirty="0"/>
              <a:t>) orang </a:t>
            </a:r>
            <a:r>
              <a:rPr lang="en-US" sz="1200" dirty="0" err="1"/>
              <a:t>saksi</a:t>
            </a:r>
            <a:endParaRPr lang="en-US" sz="1200" dirty="0"/>
          </a:p>
        </p:txBody>
      </p:sp>
      <p:cxnSp>
        <p:nvCxnSpPr>
          <p:cNvPr id="44" name="Straight Arrow Connector 43">
            <a:extLst>
              <a:ext uri="{FF2B5EF4-FFF2-40B4-BE49-F238E27FC236}">
                <a16:creationId xmlns:a16="http://schemas.microsoft.com/office/drawing/2014/main" id="{6594281D-A164-BC4A-A00A-7B7A7E6D9337}"/>
              </a:ext>
            </a:extLst>
          </p:cNvPr>
          <p:cNvCxnSpPr>
            <a:cxnSpLocks/>
            <a:stCxn id="6" idx="3"/>
            <a:endCxn id="43" idx="1"/>
          </p:cNvCxnSpPr>
          <p:nvPr/>
        </p:nvCxnSpPr>
        <p:spPr>
          <a:xfrm flipV="1">
            <a:off x="4307306" y="3175372"/>
            <a:ext cx="765292" cy="1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57198AE-A844-8B46-A35B-4D1FE8246E6B}"/>
              </a:ext>
            </a:extLst>
          </p:cNvPr>
          <p:cNvSpPr/>
          <p:nvPr/>
        </p:nvSpPr>
        <p:spPr>
          <a:xfrm>
            <a:off x="5072598" y="3768925"/>
            <a:ext cx="1780206"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Dilakukan</a:t>
            </a:r>
            <a:r>
              <a:rPr lang="en-US" sz="1200" dirty="0"/>
              <a:t> oleh </a:t>
            </a:r>
            <a:r>
              <a:rPr lang="en-US" sz="1200" dirty="0" err="1"/>
              <a:t>Penyidik</a:t>
            </a:r>
            <a:r>
              <a:rPr lang="en-US" sz="1200" dirty="0"/>
              <a:t> </a:t>
            </a:r>
            <a:r>
              <a:rPr lang="en-US" sz="1200" dirty="0" err="1"/>
              <a:t>berjenis</a:t>
            </a:r>
            <a:r>
              <a:rPr lang="en-US" sz="1200" dirty="0"/>
              <a:t> </a:t>
            </a:r>
            <a:r>
              <a:rPr lang="en-US" sz="1200" dirty="0" err="1"/>
              <a:t>kelamin</a:t>
            </a:r>
            <a:r>
              <a:rPr lang="en-US" sz="1200" dirty="0"/>
              <a:t> </a:t>
            </a:r>
            <a:r>
              <a:rPr lang="en-US" sz="1200" dirty="0" err="1"/>
              <a:t>sama</a:t>
            </a:r>
            <a:r>
              <a:rPr lang="en-US" sz="1200" dirty="0"/>
              <a:t> </a:t>
            </a:r>
            <a:r>
              <a:rPr lang="en-US" sz="1200" dirty="0" err="1"/>
              <a:t>dgn</a:t>
            </a:r>
            <a:r>
              <a:rPr lang="en-US" sz="1200" dirty="0"/>
              <a:t> </a:t>
            </a:r>
            <a:r>
              <a:rPr lang="en-US" sz="1200" dirty="0" err="1"/>
              <a:t>Tersangka</a:t>
            </a:r>
            <a:endParaRPr lang="en-US" sz="1200" dirty="0"/>
          </a:p>
        </p:txBody>
      </p:sp>
      <p:cxnSp>
        <p:nvCxnSpPr>
          <p:cNvPr id="53" name="Straight Arrow Connector 52">
            <a:extLst>
              <a:ext uri="{FF2B5EF4-FFF2-40B4-BE49-F238E27FC236}">
                <a16:creationId xmlns:a16="http://schemas.microsoft.com/office/drawing/2014/main" id="{2321EA19-52E5-0C4A-8610-4456874765F3}"/>
              </a:ext>
            </a:extLst>
          </p:cNvPr>
          <p:cNvCxnSpPr>
            <a:cxnSpLocks/>
            <a:stCxn id="7" idx="3"/>
            <a:endCxn id="52" idx="1"/>
          </p:cNvCxnSpPr>
          <p:nvPr/>
        </p:nvCxnSpPr>
        <p:spPr>
          <a:xfrm flipV="1">
            <a:off x="4307306" y="4185308"/>
            <a:ext cx="765292" cy="91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8533F5D3-8BA6-E54A-9CCB-9AD6F4FFB356}"/>
              </a:ext>
            </a:extLst>
          </p:cNvPr>
          <p:cNvSpPr/>
          <p:nvPr/>
        </p:nvSpPr>
        <p:spPr>
          <a:xfrm>
            <a:off x="5077826" y="4910144"/>
            <a:ext cx="1780206" cy="95543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Dalam</a:t>
            </a:r>
            <a:r>
              <a:rPr lang="en-US" sz="1200" dirty="0"/>
              <a:t> </a:t>
            </a:r>
            <a:r>
              <a:rPr lang="en-US" sz="1200" dirty="0" err="1"/>
              <a:t>hal</a:t>
            </a:r>
            <a:r>
              <a:rPr lang="en-US" sz="1200" dirty="0"/>
              <a:t> </a:t>
            </a:r>
            <a:r>
              <a:rPr lang="en-US" sz="1200" dirty="0" err="1"/>
              <a:t>perlu</a:t>
            </a:r>
            <a:r>
              <a:rPr lang="en-US" sz="1200" dirty="0"/>
              <a:t> </a:t>
            </a:r>
            <a:r>
              <a:rPr lang="en-US" sz="1200" dirty="0" err="1"/>
              <a:t>dilakukan</a:t>
            </a:r>
            <a:r>
              <a:rPr lang="en-US" sz="1200" dirty="0"/>
              <a:t> </a:t>
            </a:r>
            <a:r>
              <a:rPr lang="en-US" sz="1200" dirty="0" err="1"/>
              <a:t>pemeriksaan</a:t>
            </a:r>
            <a:r>
              <a:rPr lang="en-US" sz="1200" dirty="0"/>
              <a:t> </a:t>
            </a:r>
            <a:r>
              <a:rPr lang="en-US" sz="1200" dirty="0" err="1"/>
              <a:t>rongga</a:t>
            </a:r>
            <a:r>
              <a:rPr lang="en-US" sz="1200" dirty="0"/>
              <a:t> badan, </a:t>
            </a:r>
            <a:r>
              <a:rPr lang="en-US" sz="1200" dirty="0" err="1"/>
              <a:t>Penyidik</a:t>
            </a:r>
            <a:r>
              <a:rPr lang="en-US" sz="1200" dirty="0"/>
              <a:t> </a:t>
            </a:r>
            <a:r>
              <a:rPr lang="en-US" sz="1200" dirty="0" err="1"/>
              <a:t>meminta</a:t>
            </a:r>
            <a:r>
              <a:rPr lang="en-US" sz="1200" dirty="0"/>
              <a:t> </a:t>
            </a:r>
            <a:r>
              <a:rPr lang="en-US" sz="1200" dirty="0" err="1"/>
              <a:t>bantuan</a:t>
            </a:r>
            <a:r>
              <a:rPr lang="en-US" sz="1200" dirty="0"/>
              <a:t> </a:t>
            </a:r>
            <a:r>
              <a:rPr lang="en-US" sz="1200" dirty="0" err="1"/>
              <a:t>kepada</a:t>
            </a:r>
            <a:r>
              <a:rPr lang="en-US" sz="1200" dirty="0"/>
              <a:t> </a:t>
            </a:r>
            <a:r>
              <a:rPr lang="en-US" sz="1200" dirty="0" err="1"/>
              <a:t>pejabat</a:t>
            </a:r>
            <a:r>
              <a:rPr lang="en-US" sz="1200" dirty="0"/>
              <a:t> </a:t>
            </a:r>
            <a:r>
              <a:rPr lang="en-US" sz="1200" dirty="0" err="1"/>
              <a:t>kesehatan</a:t>
            </a:r>
            <a:r>
              <a:rPr lang="en-US" sz="1200" dirty="0"/>
              <a:t> </a:t>
            </a:r>
          </a:p>
        </p:txBody>
      </p:sp>
      <p:cxnSp>
        <p:nvCxnSpPr>
          <p:cNvPr id="89" name="Straight Arrow Connector 88">
            <a:extLst>
              <a:ext uri="{FF2B5EF4-FFF2-40B4-BE49-F238E27FC236}">
                <a16:creationId xmlns:a16="http://schemas.microsoft.com/office/drawing/2014/main" id="{4E5F9098-6285-2845-95F0-F8299BF58641}"/>
              </a:ext>
            </a:extLst>
          </p:cNvPr>
          <p:cNvCxnSpPr>
            <a:cxnSpLocks/>
            <a:stCxn id="34" idx="2"/>
            <a:endCxn id="41" idx="0"/>
          </p:cNvCxnSpPr>
          <p:nvPr/>
        </p:nvCxnSpPr>
        <p:spPr>
          <a:xfrm>
            <a:off x="9967454" y="2497941"/>
            <a:ext cx="5192" cy="2971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Flowchart: Decision 72">
            <a:extLst>
              <a:ext uri="{FF2B5EF4-FFF2-40B4-BE49-F238E27FC236}">
                <a16:creationId xmlns:a16="http://schemas.microsoft.com/office/drawing/2014/main" id="{E3217545-3B23-6249-BF62-CE67CC3E1772}"/>
              </a:ext>
            </a:extLst>
          </p:cNvPr>
          <p:cNvSpPr/>
          <p:nvPr/>
        </p:nvSpPr>
        <p:spPr>
          <a:xfrm>
            <a:off x="9029337" y="4004835"/>
            <a:ext cx="1876232" cy="832764"/>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Tsk </a:t>
            </a:r>
            <a:r>
              <a:rPr lang="en-US" sz="1100" dirty="0" err="1">
                <a:solidFill>
                  <a:schemeClr val="tx1"/>
                </a:solidFill>
              </a:rPr>
              <a:t>atau</a:t>
            </a:r>
            <a:r>
              <a:rPr lang="en-US" sz="1100" dirty="0">
                <a:solidFill>
                  <a:schemeClr val="tx1"/>
                </a:solidFill>
              </a:rPr>
              <a:t> </a:t>
            </a:r>
            <a:r>
              <a:rPr lang="en-US" sz="1100" dirty="0" err="1">
                <a:solidFill>
                  <a:schemeClr val="tx1"/>
                </a:solidFill>
              </a:rPr>
              <a:t>Penghuni</a:t>
            </a:r>
            <a:r>
              <a:rPr lang="en-US" sz="1100" dirty="0">
                <a:solidFill>
                  <a:schemeClr val="tx1"/>
                </a:solidFill>
              </a:rPr>
              <a:t> </a:t>
            </a:r>
            <a:r>
              <a:rPr lang="en-US" sz="1100" dirty="0" err="1">
                <a:solidFill>
                  <a:schemeClr val="tx1"/>
                </a:solidFill>
              </a:rPr>
              <a:t>setuju</a:t>
            </a:r>
            <a:r>
              <a:rPr lang="en-US" sz="1100" dirty="0">
                <a:solidFill>
                  <a:schemeClr val="tx1"/>
                </a:solidFill>
              </a:rPr>
              <a:t> </a:t>
            </a:r>
            <a:r>
              <a:rPr lang="en-US" sz="1100" dirty="0" err="1">
                <a:solidFill>
                  <a:schemeClr val="tx1"/>
                </a:solidFill>
              </a:rPr>
              <a:t>atau</a:t>
            </a:r>
            <a:r>
              <a:rPr lang="en-US" sz="1100" dirty="0">
                <a:solidFill>
                  <a:schemeClr val="tx1"/>
                </a:solidFill>
              </a:rPr>
              <a:t> </a:t>
            </a:r>
            <a:r>
              <a:rPr lang="en-US" sz="1100" dirty="0" err="1">
                <a:solidFill>
                  <a:schemeClr val="tx1"/>
                </a:solidFill>
              </a:rPr>
              <a:t>hadir</a:t>
            </a:r>
            <a:endParaRPr lang="en-ID" sz="1100" dirty="0">
              <a:solidFill>
                <a:schemeClr val="tx1"/>
              </a:solidFill>
            </a:endParaRPr>
          </a:p>
        </p:txBody>
      </p:sp>
      <p:cxnSp>
        <p:nvCxnSpPr>
          <p:cNvPr id="94" name="Straight Arrow Connector 93">
            <a:extLst>
              <a:ext uri="{FF2B5EF4-FFF2-40B4-BE49-F238E27FC236}">
                <a16:creationId xmlns:a16="http://schemas.microsoft.com/office/drawing/2014/main" id="{A6CC6600-20A9-4848-A5C2-BAC060973C1C}"/>
              </a:ext>
            </a:extLst>
          </p:cNvPr>
          <p:cNvCxnSpPr>
            <a:cxnSpLocks/>
            <a:stCxn id="41" idx="2"/>
            <a:endCxn id="93" idx="0"/>
          </p:cNvCxnSpPr>
          <p:nvPr/>
        </p:nvCxnSpPr>
        <p:spPr>
          <a:xfrm flipH="1">
            <a:off x="9967454" y="3627849"/>
            <a:ext cx="5193" cy="376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9F71839-1C92-8543-BBD2-7A2639013042}"/>
              </a:ext>
            </a:extLst>
          </p:cNvPr>
          <p:cNvCxnSpPr>
            <a:cxnSpLocks/>
            <a:stCxn id="93" idx="2"/>
            <a:endCxn id="124" idx="0"/>
          </p:cNvCxnSpPr>
          <p:nvPr/>
        </p:nvCxnSpPr>
        <p:spPr>
          <a:xfrm>
            <a:off x="9967453" y="4837599"/>
            <a:ext cx="0" cy="2749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ED7E84B5-1977-2542-82EC-F1F67AD8E040}"/>
              </a:ext>
            </a:extLst>
          </p:cNvPr>
          <p:cNvCxnSpPr>
            <a:cxnSpLocks/>
            <a:stCxn id="93" idx="1"/>
            <a:endCxn id="122" idx="3"/>
          </p:cNvCxnSpPr>
          <p:nvPr/>
        </p:nvCxnSpPr>
        <p:spPr>
          <a:xfrm flipH="1">
            <a:off x="8722877" y="4421217"/>
            <a:ext cx="3064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E1135FEF-6748-FD4B-83EA-FD2B7D1B6C4B}"/>
              </a:ext>
            </a:extLst>
          </p:cNvPr>
          <p:cNvSpPr/>
          <p:nvPr/>
        </p:nvSpPr>
        <p:spPr>
          <a:xfrm>
            <a:off x="7443535" y="4123413"/>
            <a:ext cx="1279343" cy="59560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Disaksikan</a:t>
            </a:r>
            <a:r>
              <a:rPr lang="en-US" sz="1200" dirty="0"/>
              <a:t> oleh 2 (</a:t>
            </a:r>
            <a:r>
              <a:rPr lang="en-US" sz="1200" dirty="0" err="1"/>
              <a:t>dua</a:t>
            </a:r>
            <a:r>
              <a:rPr lang="en-US" sz="1200" dirty="0"/>
              <a:t>) orang </a:t>
            </a:r>
            <a:r>
              <a:rPr lang="en-US" sz="1200" dirty="0" err="1"/>
              <a:t>saksi</a:t>
            </a:r>
            <a:endParaRPr lang="en-US" sz="1200" dirty="0"/>
          </a:p>
        </p:txBody>
      </p:sp>
      <p:sp>
        <p:nvSpPr>
          <p:cNvPr id="124" name="Rectangle 123">
            <a:extLst>
              <a:ext uri="{FF2B5EF4-FFF2-40B4-BE49-F238E27FC236}">
                <a16:creationId xmlns:a16="http://schemas.microsoft.com/office/drawing/2014/main" id="{C8B0835A-F38C-844A-A553-3D505ECFA750}"/>
              </a:ext>
            </a:extLst>
          </p:cNvPr>
          <p:cNvSpPr/>
          <p:nvPr/>
        </p:nvSpPr>
        <p:spPr>
          <a:xfrm>
            <a:off x="9211876" y="5112519"/>
            <a:ext cx="1511155"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Disaksikan</a:t>
            </a:r>
            <a:r>
              <a:rPr lang="en-US" sz="1200" dirty="0"/>
              <a:t> oleh </a:t>
            </a:r>
            <a:r>
              <a:rPr lang="en-US" sz="1200" dirty="0" err="1"/>
              <a:t>kepala</a:t>
            </a:r>
            <a:r>
              <a:rPr lang="en-US" sz="1200" dirty="0"/>
              <a:t> </a:t>
            </a:r>
            <a:r>
              <a:rPr lang="en-US" sz="1200" dirty="0" err="1"/>
              <a:t>desa</a:t>
            </a:r>
            <a:r>
              <a:rPr lang="en-US" sz="1200" dirty="0"/>
              <a:t> </a:t>
            </a:r>
            <a:r>
              <a:rPr lang="en-US" sz="1200" dirty="0" err="1"/>
              <a:t>atau</a:t>
            </a:r>
            <a:r>
              <a:rPr lang="en-US" sz="1200" dirty="0"/>
              <a:t> </a:t>
            </a:r>
            <a:r>
              <a:rPr lang="en-US" sz="1200" dirty="0" err="1"/>
              <a:t>ketua</a:t>
            </a:r>
            <a:r>
              <a:rPr lang="en-US" sz="1200" dirty="0"/>
              <a:t> </a:t>
            </a:r>
            <a:r>
              <a:rPr lang="en-US" sz="1200" dirty="0" err="1"/>
              <a:t>lingkungan</a:t>
            </a:r>
            <a:r>
              <a:rPr lang="en-US" sz="1200" dirty="0"/>
              <a:t> </a:t>
            </a:r>
            <a:r>
              <a:rPr lang="en-US" sz="1200" dirty="0" err="1"/>
              <a:t>dgn</a:t>
            </a:r>
            <a:r>
              <a:rPr lang="en-US" sz="1200" dirty="0"/>
              <a:t> 2 (</a:t>
            </a:r>
            <a:r>
              <a:rPr lang="en-US" sz="1200" dirty="0" err="1"/>
              <a:t>dua</a:t>
            </a:r>
            <a:r>
              <a:rPr lang="en-US" sz="1200" dirty="0"/>
              <a:t>) orang </a:t>
            </a:r>
            <a:r>
              <a:rPr lang="en-US" sz="1200" dirty="0" err="1"/>
              <a:t>saksi</a:t>
            </a:r>
            <a:endParaRPr lang="en-US" sz="1200" dirty="0"/>
          </a:p>
        </p:txBody>
      </p:sp>
      <p:sp>
        <p:nvSpPr>
          <p:cNvPr id="157" name="TextBox 156">
            <a:extLst>
              <a:ext uri="{FF2B5EF4-FFF2-40B4-BE49-F238E27FC236}">
                <a16:creationId xmlns:a16="http://schemas.microsoft.com/office/drawing/2014/main" id="{CC0C2931-1A50-E14A-B2A1-9465BEDFDC10}"/>
              </a:ext>
            </a:extLst>
          </p:cNvPr>
          <p:cNvSpPr txBox="1"/>
          <p:nvPr/>
        </p:nvSpPr>
        <p:spPr>
          <a:xfrm>
            <a:off x="8867498" y="4133238"/>
            <a:ext cx="323678" cy="276999"/>
          </a:xfrm>
          <a:prstGeom prst="rect">
            <a:avLst/>
          </a:prstGeom>
          <a:noFill/>
        </p:spPr>
        <p:txBody>
          <a:bodyPr wrap="none" rtlCol="0">
            <a:spAutoFit/>
          </a:bodyPr>
          <a:lstStyle/>
          <a:p>
            <a:r>
              <a:rPr lang="en-US" sz="1200" dirty="0" err="1"/>
              <a:t>Ya</a:t>
            </a:r>
            <a:endParaRPr lang="en-US" sz="1200" dirty="0"/>
          </a:p>
        </p:txBody>
      </p:sp>
      <p:sp>
        <p:nvSpPr>
          <p:cNvPr id="158" name="TextBox 157">
            <a:extLst>
              <a:ext uri="{FF2B5EF4-FFF2-40B4-BE49-F238E27FC236}">
                <a16:creationId xmlns:a16="http://schemas.microsoft.com/office/drawing/2014/main" id="{C5145694-939B-F44A-A62F-C9E8AB251D4F}"/>
              </a:ext>
            </a:extLst>
          </p:cNvPr>
          <p:cNvSpPr txBox="1"/>
          <p:nvPr/>
        </p:nvSpPr>
        <p:spPr>
          <a:xfrm>
            <a:off x="9970892" y="4767752"/>
            <a:ext cx="519694" cy="276999"/>
          </a:xfrm>
          <a:prstGeom prst="rect">
            <a:avLst/>
          </a:prstGeom>
          <a:noFill/>
        </p:spPr>
        <p:txBody>
          <a:bodyPr wrap="none" rtlCol="0">
            <a:spAutoFit/>
          </a:bodyPr>
          <a:lstStyle/>
          <a:p>
            <a:r>
              <a:rPr lang="en-US" sz="1200" dirty="0" err="1"/>
              <a:t>Tidak</a:t>
            </a:r>
            <a:endParaRPr lang="en-US" sz="1200" dirty="0"/>
          </a:p>
        </p:txBody>
      </p:sp>
      <p:sp>
        <p:nvSpPr>
          <p:cNvPr id="170" name="Flowchart: Document 14">
            <a:extLst>
              <a:ext uri="{FF2B5EF4-FFF2-40B4-BE49-F238E27FC236}">
                <a16:creationId xmlns:a16="http://schemas.microsoft.com/office/drawing/2014/main" id="{FABD7F5C-A06D-0248-8B22-30A2BDAB61D8}"/>
              </a:ext>
            </a:extLst>
          </p:cNvPr>
          <p:cNvSpPr/>
          <p:nvPr/>
        </p:nvSpPr>
        <p:spPr>
          <a:xfrm>
            <a:off x="7498634" y="5167746"/>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BA </a:t>
            </a:r>
            <a:r>
              <a:rPr lang="en-US" sz="1200" dirty="0" err="1">
                <a:solidFill>
                  <a:sysClr val="windowText" lastClr="000000"/>
                </a:solidFill>
              </a:rPr>
              <a:t>Geledah</a:t>
            </a:r>
            <a:r>
              <a:rPr lang="en-US" sz="1200" dirty="0">
                <a:solidFill>
                  <a:sysClr val="windowText" lastClr="000000"/>
                </a:solidFill>
              </a:rPr>
              <a:t> </a:t>
            </a:r>
            <a:endParaRPr lang="en-ID" sz="1200" dirty="0">
              <a:solidFill>
                <a:sysClr val="windowText" lastClr="000000"/>
              </a:solidFill>
            </a:endParaRPr>
          </a:p>
        </p:txBody>
      </p:sp>
      <p:cxnSp>
        <p:nvCxnSpPr>
          <p:cNvPr id="171" name="Straight Arrow Connector 170">
            <a:extLst>
              <a:ext uri="{FF2B5EF4-FFF2-40B4-BE49-F238E27FC236}">
                <a16:creationId xmlns:a16="http://schemas.microsoft.com/office/drawing/2014/main" id="{C79D3472-8D99-A043-A120-C2FF030A074B}"/>
              </a:ext>
            </a:extLst>
          </p:cNvPr>
          <p:cNvCxnSpPr>
            <a:cxnSpLocks/>
            <a:stCxn id="124" idx="1"/>
            <a:endCxn id="170" idx="3"/>
          </p:cNvCxnSpPr>
          <p:nvPr/>
        </p:nvCxnSpPr>
        <p:spPr>
          <a:xfrm flipH="1">
            <a:off x="8667777" y="5528901"/>
            <a:ext cx="54409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16936ED7-A831-6444-98E5-8D6814BD2EF3}"/>
              </a:ext>
            </a:extLst>
          </p:cNvPr>
          <p:cNvCxnSpPr>
            <a:cxnSpLocks/>
            <a:stCxn id="122" idx="2"/>
            <a:endCxn id="170" idx="0"/>
          </p:cNvCxnSpPr>
          <p:nvPr/>
        </p:nvCxnSpPr>
        <p:spPr>
          <a:xfrm flipH="1">
            <a:off x="8083206" y="4719021"/>
            <a:ext cx="1" cy="4487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Elbow Connector 180">
            <a:extLst>
              <a:ext uri="{FF2B5EF4-FFF2-40B4-BE49-F238E27FC236}">
                <a16:creationId xmlns:a16="http://schemas.microsoft.com/office/drawing/2014/main" id="{C0285045-4DF1-3C4E-BC27-9C3FE645EACC}"/>
              </a:ext>
            </a:extLst>
          </p:cNvPr>
          <p:cNvCxnSpPr>
            <a:stCxn id="43" idx="3"/>
            <a:endCxn id="170" idx="1"/>
          </p:cNvCxnSpPr>
          <p:nvPr/>
        </p:nvCxnSpPr>
        <p:spPr>
          <a:xfrm>
            <a:off x="6852805" y="3175371"/>
            <a:ext cx="645829" cy="2353530"/>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a:extLst>
              <a:ext uri="{FF2B5EF4-FFF2-40B4-BE49-F238E27FC236}">
                <a16:creationId xmlns:a16="http://schemas.microsoft.com/office/drawing/2014/main" id="{DD48157C-1351-BB44-9692-33FA1F973C8B}"/>
              </a:ext>
            </a:extLst>
          </p:cNvPr>
          <p:cNvCxnSpPr>
            <a:stCxn id="52" idx="3"/>
            <a:endCxn id="170" idx="1"/>
          </p:cNvCxnSpPr>
          <p:nvPr/>
        </p:nvCxnSpPr>
        <p:spPr>
          <a:xfrm>
            <a:off x="6852805" y="4185307"/>
            <a:ext cx="645829" cy="1343594"/>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Elbow Connector 184">
            <a:extLst>
              <a:ext uri="{FF2B5EF4-FFF2-40B4-BE49-F238E27FC236}">
                <a16:creationId xmlns:a16="http://schemas.microsoft.com/office/drawing/2014/main" id="{65B241AB-DB00-7E44-ABFF-0E5757C6E43C}"/>
              </a:ext>
            </a:extLst>
          </p:cNvPr>
          <p:cNvCxnSpPr>
            <a:cxnSpLocks/>
            <a:stCxn id="8" idx="3"/>
            <a:endCxn id="170" idx="2"/>
          </p:cNvCxnSpPr>
          <p:nvPr/>
        </p:nvCxnSpPr>
        <p:spPr>
          <a:xfrm>
            <a:off x="4307307" y="5223949"/>
            <a:ext cx="3775899" cy="618355"/>
          </a:xfrm>
          <a:prstGeom prst="bentConnector4">
            <a:avLst>
              <a:gd name="adj1" fmla="val 12307"/>
              <a:gd name="adj2" fmla="val 136969"/>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77D3C55-A96C-3043-A48A-1519939438B7}"/>
              </a:ext>
            </a:extLst>
          </p:cNvPr>
          <p:cNvCxnSpPr>
            <a:cxnSpLocks/>
            <a:stCxn id="52" idx="2"/>
            <a:endCxn id="54" idx="0"/>
          </p:cNvCxnSpPr>
          <p:nvPr/>
        </p:nvCxnSpPr>
        <p:spPr>
          <a:xfrm>
            <a:off x="5962701" y="4601689"/>
            <a:ext cx="5228" cy="30845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FFD6FC14-E3A5-104E-A4CE-424DD1A0D63A}"/>
              </a:ext>
            </a:extLst>
          </p:cNvPr>
          <p:cNvSpPr txBox="1"/>
          <p:nvPr/>
        </p:nvSpPr>
        <p:spPr>
          <a:xfrm>
            <a:off x="5072598" y="874282"/>
            <a:ext cx="2908168" cy="276999"/>
          </a:xfrm>
          <a:prstGeom prst="rect">
            <a:avLst/>
          </a:prstGeom>
          <a:noFill/>
        </p:spPr>
        <p:txBody>
          <a:bodyPr wrap="none" rtlCol="0">
            <a:spAutoFit/>
          </a:bodyPr>
          <a:lstStyle/>
          <a:p>
            <a:r>
              <a:rPr lang="en-US" sz="1200" b="1" dirty="0" err="1"/>
              <a:t>Permintaan</a:t>
            </a:r>
            <a:r>
              <a:rPr lang="en-US" sz="1200" b="1" dirty="0"/>
              <a:t> </a:t>
            </a:r>
            <a:r>
              <a:rPr lang="en-US" sz="1200" b="1" dirty="0" err="1"/>
              <a:t>Ijin</a:t>
            </a:r>
            <a:r>
              <a:rPr lang="en-US" sz="1200" b="1" dirty="0"/>
              <a:t> </a:t>
            </a:r>
            <a:r>
              <a:rPr lang="en-US" sz="1200" b="1" dirty="0" err="1"/>
              <a:t>Geledah</a:t>
            </a:r>
            <a:r>
              <a:rPr lang="en-US" sz="1200" b="1" dirty="0"/>
              <a:t> </a:t>
            </a:r>
            <a:r>
              <a:rPr lang="en-US" sz="1200" b="1" dirty="0" err="1"/>
              <a:t>Dilampiri</a:t>
            </a:r>
            <a:r>
              <a:rPr lang="en-US" sz="1200" b="1" dirty="0"/>
              <a:t> </a:t>
            </a:r>
            <a:r>
              <a:rPr lang="en-US" sz="1200" b="1" dirty="0" err="1"/>
              <a:t>dengan</a:t>
            </a:r>
            <a:r>
              <a:rPr lang="en-US" sz="1200" b="1" dirty="0"/>
              <a:t>:</a:t>
            </a:r>
          </a:p>
        </p:txBody>
      </p:sp>
    </p:spTree>
    <p:extLst>
      <p:ext uri="{BB962C8B-B14F-4D97-AF65-F5344CB8AC3E}">
        <p14:creationId xmlns:p14="http://schemas.microsoft.com/office/powerpoint/2010/main" val="262129573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Autofit/>
          </a:bodyPr>
          <a:lstStyle/>
          <a:p>
            <a:r>
              <a:rPr lang="en-US" dirty="0" err="1"/>
              <a:t>Penggeledahan</a:t>
            </a:r>
            <a:endParaRPr lang="en-US" dirty="0"/>
          </a:p>
        </p:txBody>
      </p:sp>
      <p:sp>
        <p:nvSpPr>
          <p:cNvPr id="23" name="Rectangle 22">
            <a:extLst>
              <a:ext uri="{FF2B5EF4-FFF2-40B4-BE49-F238E27FC236}">
                <a16:creationId xmlns:a16="http://schemas.microsoft.com/office/drawing/2014/main" id="{CD801538-79A7-3E4D-9BDF-35AFF5A38E62}"/>
              </a:ext>
            </a:extLst>
          </p:cNvPr>
          <p:cNvSpPr/>
          <p:nvPr/>
        </p:nvSpPr>
        <p:spPr>
          <a:xfrm>
            <a:off x="1264795" y="2968945"/>
            <a:ext cx="1347969"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Penggeledahan</a:t>
            </a:r>
            <a:r>
              <a:rPr lang="en-US" sz="1200" dirty="0"/>
              <a:t> </a:t>
            </a:r>
            <a:r>
              <a:rPr lang="en-US" sz="1200" dirty="0" err="1"/>
              <a:t>Rumah</a:t>
            </a:r>
            <a:endParaRPr lang="en-ID" sz="1200" dirty="0"/>
          </a:p>
        </p:txBody>
      </p:sp>
      <p:sp>
        <p:nvSpPr>
          <p:cNvPr id="25" name="Rectangle 24">
            <a:extLst>
              <a:ext uri="{FF2B5EF4-FFF2-40B4-BE49-F238E27FC236}">
                <a16:creationId xmlns:a16="http://schemas.microsoft.com/office/drawing/2014/main" id="{0BFAA5BF-6BF4-124D-B90D-F1EEE7DA5ACF}"/>
              </a:ext>
            </a:extLst>
          </p:cNvPr>
          <p:cNvSpPr/>
          <p:nvPr/>
        </p:nvSpPr>
        <p:spPr>
          <a:xfrm>
            <a:off x="1264794" y="4344725"/>
            <a:ext cx="1347969"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Di </a:t>
            </a:r>
            <a:r>
              <a:rPr lang="en-US" sz="1200" dirty="0" err="1"/>
              <a:t>luar</a:t>
            </a:r>
            <a:r>
              <a:rPr lang="en-US" sz="1200" dirty="0"/>
              <a:t> wilayah </a:t>
            </a:r>
            <a:r>
              <a:rPr lang="en-US" sz="1200" dirty="0" err="1"/>
              <a:t>kerja</a:t>
            </a:r>
            <a:endParaRPr lang="en-ID" sz="1200" dirty="0"/>
          </a:p>
        </p:txBody>
      </p:sp>
      <p:cxnSp>
        <p:nvCxnSpPr>
          <p:cNvPr id="26" name="Straight Arrow Connector 25">
            <a:extLst>
              <a:ext uri="{FF2B5EF4-FFF2-40B4-BE49-F238E27FC236}">
                <a16:creationId xmlns:a16="http://schemas.microsoft.com/office/drawing/2014/main" id="{412B42AF-9856-A240-A934-D2170B36CFCE}"/>
              </a:ext>
            </a:extLst>
          </p:cNvPr>
          <p:cNvCxnSpPr>
            <a:cxnSpLocks/>
            <a:stCxn id="23" idx="2"/>
            <a:endCxn id="25" idx="0"/>
          </p:cNvCxnSpPr>
          <p:nvPr/>
        </p:nvCxnSpPr>
        <p:spPr>
          <a:xfrm flipH="1">
            <a:off x="1938779" y="3801709"/>
            <a:ext cx="1" cy="5430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E49A676-2BE1-D24B-95CC-1328E7A69AF4}"/>
              </a:ext>
            </a:extLst>
          </p:cNvPr>
          <p:cNvSpPr/>
          <p:nvPr/>
        </p:nvSpPr>
        <p:spPr>
          <a:xfrm>
            <a:off x="3186470" y="2968945"/>
            <a:ext cx="1347969"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Keadaan</a:t>
            </a:r>
            <a:r>
              <a:rPr lang="en-US" sz="1200" dirty="0"/>
              <a:t> Yang </a:t>
            </a:r>
            <a:r>
              <a:rPr lang="en-US" sz="1200" dirty="0" err="1"/>
              <a:t>Sangat</a:t>
            </a:r>
            <a:r>
              <a:rPr lang="en-US" sz="1200" dirty="0"/>
              <a:t> </a:t>
            </a:r>
            <a:r>
              <a:rPr lang="en-US" sz="1200" dirty="0" err="1"/>
              <a:t>Perlu</a:t>
            </a:r>
            <a:r>
              <a:rPr lang="en-US" sz="1200" dirty="0"/>
              <a:t> dan </a:t>
            </a:r>
            <a:r>
              <a:rPr lang="en-US" sz="1200" dirty="0" err="1"/>
              <a:t>Mendesak</a:t>
            </a:r>
            <a:endParaRPr lang="en-ID" sz="1200" dirty="0"/>
          </a:p>
        </p:txBody>
      </p:sp>
      <p:cxnSp>
        <p:nvCxnSpPr>
          <p:cNvPr id="29" name="Straight Arrow Connector 28">
            <a:extLst>
              <a:ext uri="{FF2B5EF4-FFF2-40B4-BE49-F238E27FC236}">
                <a16:creationId xmlns:a16="http://schemas.microsoft.com/office/drawing/2014/main" id="{44F69E27-B8C1-AD47-AC53-D1898F57AF38}"/>
              </a:ext>
            </a:extLst>
          </p:cNvPr>
          <p:cNvCxnSpPr>
            <a:cxnSpLocks/>
            <a:stCxn id="23" idx="3"/>
            <a:endCxn id="28" idx="1"/>
          </p:cNvCxnSpPr>
          <p:nvPr/>
        </p:nvCxnSpPr>
        <p:spPr>
          <a:xfrm>
            <a:off x="2612763" y="3385327"/>
            <a:ext cx="57370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8FE6F6BE-59D0-1046-8A49-E065826BB55C}"/>
              </a:ext>
            </a:extLst>
          </p:cNvPr>
          <p:cNvSpPr/>
          <p:nvPr/>
        </p:nvSpPr>
        <p:spPr>
          <a:xfrm>
            <a:off x="3718420" y="4224775"/>
            <a:ext cx="1467178"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Ketua</a:t>
            </a:r>
            <a:r>
              <a:rPr lang="en-US" sz="1200" dirty="0"/>
              <a:t> PN (</a:t>
            </a:r>
            <a:r>
              <a:rPr lang="en-US" sz="1200" dirty="0" err="1"/>
              <a:t>dari</a:t>
            </a:r>
            <a:r>
              <a:rPr lang="en-US" sz="1200" dirty="0"/>
              <a:t> </a:t>
            </a:r>
            <a:r>
              <a:rPr lang="en-US" sz="1200" dirty="0" err="1"/>
              <a:t>wil</a:t>
            </a:r>
            <a:r>
              <a:rPr lang="en-US" sz="1200" dirty="0"/>
              <a:t> </a:t>
            </a:r>
            <a:r>
              <a:rPr lang="en-US" sz="1200" dirty="0" err="1"/>
              <a:t>kerja</a:t>
            </a:r>
            <a:r>
              <a:rPr lang="en-US" sz="1200" dirty="0"/>
              <a:t> </a:t>
            </a:r>
            <a:r>
              <a:rPr lang="en-US" sz="1200" dirty="0" err="1"/>
              <a:t>dmn</a:t>
            </a:r>
            <a:r>
              <a:rPr lang="en-US" sz="1200" dirty="0"/>
              <a:t> </a:t>
            </a:r>
            <a:r>
              <a:rPr lang="en-US" sz="1200" dirty="0" err="1"/>
              <a:t>geledah</a:t>
            </a:r>
            <a:r>
              <a:rPr lang="en-US" sz="1200" dirty="0"/>
              <a:t> </a:t>
            </a:r>
            <a:r>
              <a:rPr lang="en-US" sz="1200" dirty="0" err="1"/>
              <a:t>dilakukan</a:t>
            </a:r>
            <a:r>
              <a:rPr lang="en-US" sz="1200" dirty="0"/>
              <a:t>)</a:t>
            </a:r>
            <a:endParaRPr lang="en-ID" sz="1200" dirty="0"/>
          </a:p>
        </p:txBody>
      </p:sp>
      <p:sp>
        <p:nvSpPr>
          <p:cNvPr id="33" name="Rectangle: Rounded Corners 31">
            <a:extLst>
              <a:ext uri="{FF2B5EF4-FFF2-40B4-BE49-F238E27FC236}">
                <a16:creationId xmlns:a16="http://schemas.microsoft.com/office/drawing/2014/main" id="{27168252-8DAA-FC4C-9C1D-F9703090776C}"/>
              </a:ext>
            </a:extLst>
          </p:cNvPr>
          <p:cNvSpPr/>
          <p:nvPr/>
        </p:nvSpPr>
        <p:spPr>
          <a:xfrm>
            <a:off x="3718420" y="5273842"/>
            <a:ext cx="1467178"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Penyidik</a:t>
            </a:r>
            <a:r>
              <a:rPr lang="en-US" sz="1200" dirty="0"/>
              <a:t> (</a:t>
            </a:r>
            <a:r>
              <a:rPr lang="en-US" sz="1200" dirty="0" err="1"/>
              <a:t>dari</a:t>
            </a:r>
            <a:r>
              <a:rPr lang="en-US" sz="1200" dirty="0"/>
              <a:t> </a:t>
            </a:r>
            <a:r>
              <a:rPr lang="en-US" sz="1200" dirty="0" err="1"/>
              <a:t>wil</a:t>
            </a:r>
            <a:r>
              <a:rPr lang="en-US" sz="1200" dirty="0"/>
              <a:t> </a:t>
            </a:r>
            <a:r>
              <a:rPr lang="en-US" sz="1200" dirty="0" err="1"/>
              <a:t>kerja</a:t>
            </a:r>
            <a:r>
              <a:rPr lang="en-US" sz="1200" dirty="0"/>
              <a:t> </a:t>
            </a:r>
            <a:r>
              <a:rPr lang="en-US" sz="1200" dirty="0" err="1"/>
              <a:t>dmn</a:t>
            </a:r>
            <a:r>
              <a:rPr lang="en-US" sz="1200" dirty="0"/>
              <a:t> </a:t>
            </a:r>
            <a:r>
              <a:rPr lang="en-US" sz="1200" dirty="0" err="1"/>
              <a:t>geledah</a:t>
            </a:r>
            <a:r>
              <a:rPr lang="en-US" sz="1200" dirty="0"/>
              <a:t> </a:t>
            </a:r>
            <a:r>
              <a:rPr lang="en-US" sz="1200" dirty="0" err="1"/>
              <a:t>dilakukan</a:t>
            </a:r>
            <a:r>
              <a:rPr lang="en-US" sz="1200" dirty="0"/>
              <a:t>)</a:t>
            </a:r>
            <a:endParaRPr lang="en-ID" sz="1200" dirty="0"/>
          </a:p>
        </p:txBody>
      </p:sp>
      <p:sp>
        <p:nvSpPr>
          <p:cNvPr id="42" name="TextBox 41">
            <a:extLst>
              <a:ext uri="{FF2B5EF4-FFF2-40B4-BE49-F238E27FC236}">
                <a16:creationId xmlns:a16="http://schemas.microsoft.com/office/drawing/2014/main" id="{FFD829D1-0AD5-4F4E-B3E7-0873D290BF0E}"/>
              </a:ext>
            </a:extLst>
          </p:cNvPr>
          <p:cNvSpPr txBox="1"/>
          <p:nvPr/>
        </p:nvSpPr>
        <p:spPr>
          <a:xfrm rot="21151256">
            <a:off x="2739753" y="4351304"/>
            <a:ext cx="839093" cy="276999"/>
          </a:xfrm>
          <a:prstGeom prst="rect">
            <a:avLst/>
          </a:prstGeom>
          <a:noFill/>
        </p:spPr>
        <p:txBody>
          <a:bodyPr wrap="square" rtlCol="0">
            <a:spAutoFit/>
          </a:bodyPr>
          <a:lstStyle/>
          <a:p>
            <a:pPr algn="ctr"/>
            <a:r>
              <a:rPr lang="en-US" sz="1200" dirty="0" err="1"/>
              <a:t>diketahui</a:t>
            </a:r>
            <a:endParaRPr lang="en-ID" sz="1200" dirty="0"/>
          </a:p>
        </p:txBody>
      </p:sp>
      <p:sp>
        <p:nvSpPr>
          <p:cNvPr id="43" name="TextBox 42">
            <a:extLst>
              <a:ext uri="{FF2B5EF4-FFF2-40B4-BE49-F238E27FC236}">
                <a16:creationId xmlns:a16="http://schemas.microsoft.com/office/drawing/2014/main" id="{13D37E7F-A908-104B-A892-B80A6DF8A615}"/>
              </a:ext>
            </a:extLst>
          </p:cNvPr>
          <p:cNvSpPr txBox="1"/>
          <p:nvPr/>
        </p:nvSpPr>
        <p:spPr>
          <a:xfrm rot="2413187">
            <a:off x="2631347" y="5214986"/>
            <a:ext cx="916831" cy="276999"/>
          </a:xfrm>
          <a:prstGeom prst="rect">
            <a:avLst/>
          </a:prstGeom>
          <a:noFill/>
        </p:spPr>
        <p:txBody>
          <a:bodyPr wrap="square" rtlCol="0">
            <a:spAutoFit/>
          </a:bodyPr>
          <a:lstStyle/>
          <a:p>
            <a:pPr algn="ctr"/>
            <a:r>
              <a:rPr lang="en-US" sz="1200" dirty="0" err="1"/>
              <a:t>didampingi</a:t>
            </a:r>
            <a:endParaRPr lang="en-ID" sz="1200" dirty="0"/>
          </a:p>
        </p:txBody>
      </p:sp>
      <p:sp>
        <p:nvSpPr>
          <p:cNvPr id="54" name="Rectangle 53">
            <a:extLst>
              <a:ext uri="{FF2B5EF4-FFF2-40B4-BE49-F238E27FC236}">
                <a16:creationId xmlns:a16="http://schemas.microsoft.com/office/drawing/2014/main" id="{06F33A4E-A968-8F42-9F8F-369F3281E92D}"/>
              </a:ext>
            </a:extLst>
          </p:cNvPr>
          <p:cNvSpPr/>
          <p:nvPr/>
        </p:nvSpPr>
        <p:spPr>
          <a:xfrm>
            <a:off x="5703585" y="1550424"/>
            <a:ext cx="1792075"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halaman</a:t>
            </a:r>
            <a:r>
              <a:rPr lang="en-US" sz="1200" dirty="0"/>
              <a:t> </a:t>
            </a:r>
            <a:r>
              <a:rPr lang="en-US" sz="1200" dirty="0" err="1"/>
              <a:t>rumah</a:t>
            </a:r>
            <a:r>
              <a:rPr lang="en-US" sz="1200" dirty="0"/>
              <a:t> </a:t>
            </a:r>
            <a:r>
              <a:rPr lang="en-US" sz="1200" dirty="0" err="1"/>
              <a:t>Tersangka</a:t>
            </a:r>
            <a:r>
              <a:rPr lang="en-US" sz="1200" dirty="0"/>
              <a:t> </a:t>
            </a:r>
            <a:r>
              <a:rPr lang="en-US" sz="1200" dirty="0" err="1"/>
              <a:t>bertempat</a:t>
            </a:r>
            <a:r>
              <a:rPr lang="en-US" sz="1200" dirty="0"/>
              <a:t> </a:t>
            </a:r>
            <a:r>
              <a:rPr lang="en-US" sz="1200" dirty="0" err="1"/>
              <a:t>tinggal</a:t>
            </a:r>
            <a:r>
              <a:rPr lang="en-US" sz="1200" dirty="0"/>
              <a:t>, </a:t>
            </a:r>
            <a:r>
              <a:rPr lang="en-US" sz="1200" dirty="0" err="1"/>
              <a:t>berdiam</a:t>
            </a:r>
            <a:r>
              <a:rPr lang="en-US" sz="1200" dirty="0"/>
              <a:t> </a:t>
            </a:r>
            <a:r>
              <a:rPr lang="en-US" sz="1200" dirty="0" err="1"/>
              <a:t>atau</a:t>
            </a:r>
            <a:r>
              <a:rPr lang="en-US" sz="1200" dirty="0"/>
              <a:t> </a:t>
            </a:r>
            <a:r>
              <a:rPr lang="en-US" sz="1200" dirty="0" err="1"/>
              <a:t>ada</a:t>
            </a:r>
            <a:r>
              <a:rPr lang="en-US" sz="1200" dirty="0"/>
              <a:t> dan yang </a:t>
            </a:r>
            <a:r>
              <a:rPr lang="en-US" sz="1200" dirty="0" err="1"/>
              <a:t>ada</a:t>
            </a:r>
            <a:r>
              <a:rPr lang="en-US" sz="1200" dirty="0"/>
              <a:t> di </a:t>
            </a:r>
            <a:r>
              <a:rPr lang="en-US" sz="1200" dirty="0" err="1"/>
              <a:t>atasnya</a:t>
            </a:r>
            <a:r>
              <a:rPr lang="en-US" sz="1200" dirty="0"/>
              <a:t> </a:t>
            </a:r>
          </a:p>
        </p:txBody>
      </p:sp>
      <p:sp>
        <p:nvSpPr>
          <p:cNvPr id="55" name="Rectangle 54">
            <a:extLst>
              <a:ext uri="{FF2B5EF4-FFF2-40B4-BE49-F238E27FC236}">
                <a16:creationId xmlns:a16="http://schemas.microsoft.com/office/drawing/2014/main" id="{4A8EC60E-3B5B-6A43-B89E-F03E4B4E3F71}"/>
              </a:ext>
            </a:extLst>
          </p:cNvPr>
          <p:cNvSpPr/>
          <p:nvPr/>
        </p:nvSpPr>
        <p:spPr>
          <a:xfrm>
            <a:off x="5703584" y="2491472"/>
            <a:ext cx="1792075"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setiap</a:t>
            </a:r>
            <a:r>
              <a:rPr lang="en-US" sz="1200" dirty="0"/>
              <a:t> </a:t>
            </a:r>
            <a:r>
              <a:rPr lang="en-US" sz="1200" dirty="0" err="1"/>
              <a:t>tempat</a:t>
            </a:r>
            <a:r>
              <a:rPr lang="en-US" sz="1200" dirty="0"/>
              <a:t> lain </a:t>
            </a:r>
            <a:r>
              <a:rPr lang="en-US" sz="1200" dirty="0" err="1"/>
              <a:t>Tersangka</a:t>
            </a:r>
            <a:r>
              <a:rPr lang="en-US" sz="1200" dirty="0"/>
              <a:t> </a:t>
            </a:r>
            <a:r>
              <a:rPr lang="en-US" sz="1200" dirty="0" err="1"/>
              <a:t>bertempat</a:t>
            </a:r>
            <a:r>
              <a:rPr lang="en-US" sz="1200" dirty="0"/>
              <a:t> </a:t>
            </a:r>
            <a:r>
              <a:rPr lang="en-US" sz="1200" dirty="0" err="1"/>
              <a:t>tinggal</a:t>
            </a:r>
            <a:r>
              <a:rPr lang="en-US" sz="1200" dirty="0"/>
              <a:t>, </a:t>
            </a:r>
            <a:r>
              <a:rPr lang="en-US" sz="1200" dirty="0" err="1"/>
              <a:t>berdiam</a:t>
            </a:r>
            <a:r>
              <a:rPr lang="en-US" sz="1200" dirty="0"/>
              <a:t>, </a:t>
            </a:r>
            <a:r>
              <a:rPr lang="en-US" sz="1200" dirty="0" err="1"/>
              <a:t>atau</a:t>
            </a:r>
            <a:r>
              <a:rPr lang="en-US" sz="1200" dirty="0"/>
              <a:t> </a:t>
            </a:r>
            <a:r>
              <a:rPr lang="en-US" sz="1200" dirty="0" err="1"/>
              <a:t>ada</a:t>
            </a:r>
            <a:r>
              <a:rPr lang="en-US" sz="1200" dirty="0"/>
              <a:t> </a:t>
            </a:r>
          </a:p>
        </p:txBody>
      </p:sp>
      <p:sp>
        <p:nvSpPr>
          <p:cNvPr id="56" name="Rectangle 55">
            <a:extLst>
              <a:ext uri="{FF2B5EF4-FFF2-40B4-BE49-F238E27FC236}">
                <a16:creationId xmlns:a16="http://schemas.microsoft.com/office/drawing/2014/main" id="{2E6721C5-A289-1F4B-97C0-63E543A56464}"/>
              </a:ext>
            </a:extLst>
          </p:cNvPr>
          <p:cNvSpPr/>
          <p:nvPr/>
        </p:nvSpPr>
        <p:spPr>
          <a:xfrm>
            <a:off x="5703583" y="3445878"/>
            <a:ext cx="1792075"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tempat</a:t>
            </a:r>
            <a:r>
              <a:rPr lang="en-US" sz="1200" dirty="0"/>
              <a:t> </a:t>
            </a:r>
            <a:r>
              <a:rPr lang="en-US" sz="1200" dirty="0" err="1"/>
              <a:t>Tindak</a:t>
            </a:r>
            <a:r>
              <a:rPr lang="en-US" sz="1200" dirty="0"/>
              <a:t> </a:t>
            </a:r>
            <a:r>
              <a:rPr lang="en-US" sz="1200" dirty="0" err="1"/>
              <a:t>Pidana</a:t>
            </a:r>
            <a:r>
              <a:rPr lang="en-US" sz="1200" dirty="0"/>
              <a:t> </a:t>
            </a:r>
            <a:r>
              <a:rPr lang="en-US" sz="1200" dirty="0" err="1"/>
              <a:t>dilakukan</a:t>
            </a:r>
            <a:r>
              <a:rPr lang="en-US" sz="1200" dirty="0"/>
              <a:t> </a:t>
            </a:r>
            <a:r>
              <a:rPr lang="en-US" sz="1200" dirty="0" err="1"/>
              <a:t>atau</a:t>
            </a:r>
            <a:r>
              <a:rPr lang="en-US" sz="1200" dirty="0"/>
              <a:t> </a:t>
            </a:r>
            <a:r>
              <a:rPr lang="en-US" sz="1200" dirty="0" err="1"/>
              <a:t>terdapat</a:t>
            </a:r>
            <a:r>
              <a:rPr lang="en-US" sz="1200" dirty="0"/>
              <a:t> </a:t>
            </a:r>
            <a:r>
              <a:rPr lang="en-US" sz="1200" dirty="0" err="1"/>
              <a:t>bekasnya</a:t>
            </a:r>
            <a:r>
              <a:rPr lang="en-US" sz="1200" dirty="0"/>
              <a:t> </a:t>
            </a:r>
          </a:p>
        </p:txBody>
      </p:sp>
      <p:sp>
        <p:nvSpPr>
          <p:cNvPr id="57" name="Rectangle 56">
            <a:extLst>
              <a:ext uri="{FF2B5EF4-FFF2-40B4-BE49-F238E27FC236}">
                <a16:creationId xmlns:a16="http://schemas.microsoft.com/office/drawing/2014/main" id="{1ED6A532-657A-7C4A-BB48-9D69CBE604C2}"/>
              </a:ext>
            </a:extLst>
          </p:cNvPr>
          <p:cNvSpPr/>
          <p:nvPr/>
        </p:nvSpPr>
        <p:spPr>
          <a:xfrm>
            <a:off x="5703583" y="4371415"/>
            <a:ext cx="1792075"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tempat</a:t>
            </a:r>
            <a:r>
              <a:rPr lang="en-US" sz="1200" dirty="0"/>
              <a:t> </a:t>
            </a:r>
            <a:r>
              <a:rPr lang="en-US" sz="1200" dirty="0" err="1"/>
              <a:t>penginapan</a:t>
            </a:r>
            <a:r>
              <a:rPr lang="en-US" sz="1200" dirty="0"/>
              <a:t> dan </a:t>
            </a:r>
            <a:r>
              <a:rPr lang="en-US" sz="1200" dirty="0" err="1"/>
              <a:t>tempat</a:t>
            </a:r>
            <a:r>
              <a:rPr lang="en-US" sz="1200" dirty="0"/>
              <a:t> </a:t>
            </a:r>
            <a:r>
              <a:rPr lang="en-US" sz="1200" dirty="0" err="1"/>
              <a:t>umum</a:t>
            </a:r>
            <a:r>
              <a:rPr lang="en-US" sz="1200" dirty="0"/>
              <a:t> </a:t>
            </a:r>
            <a:r>
              <a:rPr lang="en-US" sz="1200" dirty="0" err="1"/>
              <a:t>lainnya</a:t>
            </a:r>
            <a:r>
              <a:rPr lang="en-US" sz="1200" dirty="0"/>
              <a:t> </a:t>
            </a:r>
          </a:p>
        </p:txBody>
      </p:sp>
      <p:cxnSp>
        <p:nvCxnSpPr>
          <p:cNvPr id="95" name="Straight Arrow Connector 94">
            <a:extLst>
              <a:ext uri="{FF2B5EF4-FFF2-40B4-BE49-F238E27FC236}">
                <a16:creationId xmlns:a16="http://schemas.microsoft.com/office/drawing/2014/main" id="{F0590082-8250-BD4A-9D33-1C652F76935C}"/>
              </a:ext>
            </a:extLst>
          </p:cNvPr>
          <p:cNvCxnSpPr>
            <a:cxnSpLocks/>
            <a:stCxn id="28" idx="3"/>
            <a:endCxn id="100" idx="1"/>
          </p:cNvCxnSpPr>
          <p:nvPr/>
        </p:nvCxnSpPr>
        <p:spPr>
          <a:xfrm>
            <a:off x="4534438" y="3385327"/>
            <a:ext cx="350775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0" name="Flowchart: Document 14">
            <a:extLst>
              <a:ext uri="{FF2B5EF4-FFF2-40B4-BE49-F238E27FC236}">
                <a16:creationId xmlns:a16="http://schemas.microsoft.com/office/drawing/2014/main" id="{23F888D3-1D15-704C-9BC5-8FB2242997DB}"/>
              </a:ext>
            </a:extLst>
          </p:cNvPr>
          <p:cNvSpPr/>
          <p:nvPr/>
        </p:nvSpPr>
        <p:spPr>
          <a:xfrm>
            <a:off x="8042195" y="3024172"/>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BA </a:t>
            </a:r>
            <a:r>
              <a:rPr lang="en-US" sz="1200" dirty="0" err="1">
                <a:solidFill>
                  <a:sysClr val="windowText" lastClr="000000"/>
                </a:solidFill>
              </a:rPr>
              <a:t>Penggeledahan</a:t>
            </a:r>
            <a:endParaRPr lang="en-ID" sz="1200" dirty="0">
              <a:solidFill>
                <a:sysClr val="windowText" lastClr="000000"/>
              </a:solidFill>
            </a:endParaRPr>
          </a:p>
        </p:txBody>
      </p:sp>
      <p:sp>
        <p:nvSpPr>
          <p:cNvPr id="103" name="Rectangle: Rounded Corners 31">
            <a:extLst>
              <a:ext uri="{FF2B5EF4-FFF2-40B4-BE49-F238E27FC236}">
                <a16:creationId xmlns:a16="http://schemas.microsoft.com/office/drawing/2014/main" id="{E5ADF0D0-3335-1F4B-A632-553F17ECAA95}"/>
              </a:ext>
            </a:extLst>
          </p:cNvPr>
          <p:cNvSpPr/>
          <p:nvPr/>
        </p:nvSpPr>
        <p:spPr>
          <a:xfrm>
            <a:off x="7863366" y="965284"/>
            <a:ext cx="1526800"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Pemilik</a:t>
            </a:r>
            <a:r>
              <a:rPr lang="en-US" sz="1200" dirty="0"/>
              <a:t>, yang </a:t>
            </a:r>
            <a:r>
              <a:rPr lang="en-US" sz="1200" dirty="0" err="1"/>
              <a:t>menguasai</a:t>
            </a:r>
            <a:r>
              <a:rPr lang="en-US" sz="1200" dirty="0"/>
              <a:t>, </a:t>
            </a:r>
            <a:r>
              <a:rPr lang="en-US" sz="1200" dirty="0" err="1"/>
              <a:t>atau</a:t>
            </a:r>
            <a:r>
              <a:rPr lang="en-US" sz="1200" dirty="0"/>
              <a:t> yang </a:t>
            </a:r>
            <a:r>
              <a:rPr lang="en-US" sz="1200" dirty="0" err="1"/>
              <a:t>menghuni</a:t>
            </a:r>
            <a:endParaRPr lang="en-ID" sz="1200" dirty="0"/>
          </a:p>
        </p:txBody>
      </p:sp>
      <p:cxnSp>
        <p:nvCxnSpPr>
          <p:cNvPr id="104" name="Straight Arrow Connector 103">
            <a:extLst>
              <a:ext uri="{FF2B5EF4-FFF2-40B4-BE49-F238E27FC236}">
                <a16:creationId xmlns:a16="http://schemas.microsoft.com/office/drawing/2014/main" id="{580D105A-1AC8-2848-BD01-5008DDC83E6B}"/>
              </a:ext>
            </a:extLst>
          </p:cNvPr>
          <p:cNvCxnSpPr>
            <a:cxnSpLocks/>
            <a:stCxn id="111" idx="0"/>
            <a:endCxn id="103" idx="2"/>
          </p:cNvCxnSpPr>
          <p:nvPr/>
        </p:nvCxnSpPr>
        <p:spPr>
          <a:xfrm flipV="1">
            <a:off x="8626764" y="1693412"/>
            <a:ext cx="2" cy="313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1" name="Flowchart: Document 14">
            <a:extLst>
              <a:ext uri="{FF2B5EF4-FFF2-40B4-BE49-F238E27FC236}">
                <a16:creationId xmlns:a16="http://schemas.microsoft.com/office/drawing/2014/main" id="{507ED32E-3061-644C-8203-6D07023FA11F}"/>
              </a:ext>
            </a:extLst>
          </p:cNvPr>
          <p:cNvSpPr/>
          <p:nvPr/>
        </p:nvSpPr>
        <p:spPr>
          <a:xfrm>
            <a:off x="8042193" y="2006815"/>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Salinan BA </a:t>
            </a:r>
            <a:r>
              <a:rPr lang="en-US" sz="1200" dirty="0" err="1">
                <a:solidFill>
                  <a:sysClr val="windowText" lastClr="000000"/>
                </a:solidFill>
              </a:rPr>
              <a:t>Penggeledahan</a:t>
            </a:r>
            <a:endParaRPr lang="en-ID" sz="1200" dirty="0">
              <a:solidFill>
                <a:sysClr val="windowText" lastClr="000000"/>
              </a:solidFill>
            </a:endParaRPr>
          </a:p>
        </p:txBody>
      </p:sp>
      <p:cxnSp>
        <p:nvCxnSpPr>
          <p:cNvPr id="113" name="Straight Arrow Connector 112">
            <a:extLst>
              <a:ext uri="{FF2B5EF4-FFF2-40B4-BE49-F238E27FC236}">
                <a16:creationId xmlns:a16="http://schemas.microsoft.com/office/drawing/2014/main" id="{7EDFDBA3-7DCA-0B4C-AB9F-75820B7AC577}"/>
              </a:ext>
            </a:extLst>
          </p:cNvPr>
          <p:cNvCxnSpPr>
            <a:cxnSpLocks/>
            <a:stCxn id="100" idx="0"/>
            <a:endCxn id="111" idx="2"/>
          </p:cNvCxnSpPr>
          <p:nvPr/>
        </p:nvCxnSpPr>
        <p:spPr>
          <a:xfrm flipH="1" flipV="1">
            <a:off x="8626764" y="2681373"/>
            <a:ext cx="2" cy="342799"/>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0" name="Flowchart: Document 14">
            <a:extLst>
              <a:ext uri="{FF2B5EF4-FFF2-40B4-BE49-F238E27FC236}">
                <a16:creationId xmlns:a16="http://schemas.microsoft.com/office/drawing/2014/main" id="{5BC2796D-999E-7E40-B8E7-9C7F5A615820}"/>
              </a:ext>
            </a:extLst>
          </p:cNvPr>
          <p:cNvSpPr/>
          <p:nvPr/>
        </p:nvSpPr>
        <p:spPr>
          <a:xfrm>
            <a:off x="8042195" y="4297873"/>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err="1">
                <a:solidFill>
                  <a:sysClr val="windowText" lastClr="000000"/>
                </a:solidFill>
              </a:rPr>
              <a:t>Permohonan</a:t>
            </a:r>
            <a:r>
              <a:rPr lang="en-US" sz="1200" dirty="0">
                <a:solidFill>
                  <a:sysClr val="windowText" lastClr="000000"/>
                </a:solidFill>
              </a:rPr>
              <a:t> </a:t>
            </a:r>
            <a:r>
              <a:rPr lang="en-US" sz="1200" dirty="0" err="1">
                <a:solidFill>
                  <a:sysClr val="windowText" lastClr="000000"/>
                </a:solidFill>
              </a:rPr>
              <a:t>Persetujuan</a:t>
            </a:r>
            <a:r>
              <a:rPr lang="en-US" sz="1200" dirty="0">
                <a:solidFill>
                  <a:sysClr val="windowText" lastClr="000000"/>
                </a:solidFill>
              </a:rPr>
              <a:t> </a:t>
            </a:r>
            <a:r>
              <a:rPr lang="en-US" sz="1200" dirty="0" err="1">
                <a:solidFill>
                  <a:sysClr val="windowText" lastClr="000000"/>
                </a:solidFill>
              </a:rPr>
              <a:t>Penggeledahan</a:t>
            </a:r>
            <a:endParaRPr lang="en-ID" sz="1200" dirty="0">
              <a:solidFill>
                <a:sysClr val="windowText" lastClr="000000"/>
              </a:solidFill>
            </a:endParaRPr>
          </a:p>
        </p:txBody>
      </p:sp>
      <p:cxnSp>
        <p:nvCxnSpPr>
          <p:cNvPr id="131" name="Straight Arrow Connector 130">
            <a:extLst>
              <a:ext uri="{FF2B5EF4-FFF2-40B4-BE49-F238E27FC236}">
                <a16:creationId xmlns:a16="http://schemas.microsoft.com/office/drawing/2014/main" id="{A2A3FA1E-CFB2-2A42-88B8-64CE83C0BEE9}"/>
              </a:ext>
            </a:extLst>
          </p:cNvPr>
          <p:cNvCxnSpPr>
            <a:cxnSpLocks/>
            <a:stCxn id="100" idx="2"/>
            <a:endCxn id="130" idx="0"/>
          </p:cNvCxnSpPr>
          <p:nvPr/>
        </p:nvCxnSpPr>
        <p:spPr>
          <a:xfrm>
            <a:off x="8626766" y="3698730"/>
            <a:ext cx="0" cy="599143"/>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7" name="Rectangle: Rounded Corners 31">
            <a:extLst>
              <a:ext uri="{FF2B5EF4-FFF2-40B4-BE49-F238E27FC236}">
                <a16:creationId xmlns:a16="http://schemas.microsoft.com/office/drawing/2014/main" id="{283974A1-82E1-0D4D-B67A-546E2F82CCEB}"/>
              </a:ext>
            </a:extLst>
          </p:cNvPr>
          <p:cNvSpPr/>
          <p:nvPr/>
        </p:nvSpPr>
        <p:spPr>
          <a:xfrm>
            <a:off x="5988072" y="5411660"/>
            <a:ext cx="1526800"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Ketua</a:t>
            </a:r>
            <a:r>
              <a:rPr lang="en-US" sz="1200" dirty="0"/>
              <a:t> PN (</a:t>
            </a:r>
            <a:r>
              <a:rPr lang="en-US" sz="1200" dirty="0" err="1"/>
              <a:t>dari</a:t>
            </a:r>
            <a:r>
              <a:rPr lang="en-US" sz="1200" dirty="0"/>
              <a:t> </a:t>
            </a:r>
            <a:r>
              <a:rPr lang="en-US" sz="1200" dirty="0" err="1"/>
              <a:t>wil</a:t>
            </a:r>
            <a:r>
              <a:rPr lang="en-US" sz="1200" dirty="0"/>
              <a:t> </a:t>
            </a:r>
            <a:r>
              <a:rPr lang="en-US" sz="1200" dirty="0" err="1"/>
              <a:t>kerja</a:t>
            </a:r>
            <a:r>
              <a:rPr lang="en-US" sz="1200" dirty="0"/>
              <a:t> </a:t>
            </a:r>
            <a:r>
              <a:rPr lang="en-US" sz="1200" dirty="0" err="1"/>
              <a:t>dmn</a:t>
            </a:r>
            <a:r>
              <a:rPr lang="en-US" sz="1200" dirty="0"/>
              <a:t> </a:t>
            </a:r>
            <a:r>
              <a:rPr lang="en-US" sz="1200" dirty="0" err="1"/>
              <a:t>geledah</a:t>
            </a:r>
            <a:r>
              <a:rPr lang="en-US" sz="1200" dirty="0"/>
              <a:t> </a:t>
            </a:r>
            <a:r>
              <a:rPr lang="en-US" sz="1200" dirty="0" err="1"/>
              <a:t>dilakukan</a:t>
            </a:r>
            <a:r>
              <a:rPr lang="en-US" sz="1200" dirty="0"/>
              <a:t>)</a:t>
            </a:r>
            <a:endParaRPr lang="en-ID" sz="1200" dirty="0"/>
          </a:p>
        </p:txBody>
      </p:sp>
      <p:sp>
        <p:nvSpPr>
          <p:cNvPr id="149" name="TextBox 148">
            <a:extLst>
              <a:ext uri="{FF2B5EF4-FFF2-40B4-BE49-F238E27FC236}">
                <a16:creationId xmlns:a16="http://schemas.microsoft.com/office/drawing/2014/main" id="{098CD0C0-2CA9-D94B-B60F-8888E7D6B952}"/>
              </a:ext>
            </a:extLst>
          </p:cNvPr>
          <p:cNvSpPr txBox="1"/>
          <p:nvPr/>
        </p:nvSpPr>
        <p:spPr>
          <a:xfrm>
            <a:off x="8620051" y="4972431"/>
            <a:ext cx="2335991" cy="1277273"/>
          </a:xfrm>
          <a:prstGeom prst="rect">
            <a:avLst/>
          </a:prstGeom>
          <a:noFill/>
        </p:spPr>
        <p:txBody>
          <a:bodyPr wrap="square" rtlCol="0">
            <a:spAutoFit/>
          </a:bodyPr>
          <a:lstStyle/>
          <a:p>
            <a:pPr algn="just"/>
            <a:r>
              <a:rPr lang="en-US" sz="1100" b="1" dirty="0" err="1"/>
              <a:t>Dilampiri</a:t>
            </a:r>
            <a:r>
              <a:rPr lang="en-US" sz="1100" b="1" dirty="0"/>
              <a:t> </a:t>
            </a:r>
            <a:r>
              <a:rPr lang="en-US" sz="1100" b="1" dirty="0" err="1"/>
              <a:t>dengan</a:t>
            </a:r>
            <a:r>
              <a:rPr lang="en-US" sz="1100" b="1" dirty="0"/>
              <a:t>:</a:t>
            </a:r>
            <a:endParaRPr lang="en-US" sz="1100" dirty="0"/>
          </a:p>
          <a:p>
            <a:pPr marL="171450" indent="-171450">
              <a:buFont typeface="Arial" panose="020B0604020202020204" pitchFamily="34" charset="0"/>
              <a:buChar char="•"/>
            </a:pPr>
            <a:r>
              <a:rPr lang="en-US" sz="1100" dirty="0" err="1"/>
              <a:t>salinan</a:t>
            </a:r>
            <a:r>
              <a:rPr lang="en-US" sz="1100" dirty="0"/>
              <a:t> LK</a:t>
            </a:r>
          </a:p>
          <a:p>
            <a:pPr marL="171450" indent="-171450">
              <a:buFont typeface="Arial" panose="020B0604020202020204" pitchFamily="34" charset="0"/>
              <a:buChar char="•"/>
            </a:pPr>
            <a:r>
              <a:rPr lang="en-US" sz="1100" dirty="0" err="1"/>
              <a:t>salinan</a:t>
            </a:r>
            <a:r>
              <a:rPr lang="en-US" sz="1100" dirty="0"/>
              <a:t> SPTP </a:t>
            </a:r>
          </a:p>
          <a:p>
            <a:pPr marL="171450" indent="-171450">
              <a:buFont typeface="Arial" panose="020B0604020202020204" pitchFamily="34" charset="0"/>
              <a:buChar char="•"/>
            </a:pPr>
            <a:r>
              <a:rPr lang="en-US" sz="1100" dirty="0" err="1"/>
              <a:t>salinan</a:t>
            </a:r>
            <a:r>
              <a:rPr lang="en-US" sz="1100" dirty="0"/>
              <a:t> SPDP</a:t>
            </a:r>
          </a:p>
          <a:p>
            <a:pPr marL="171450" indent="-171450">
              <a:buFont typeface="Arial" panose="020B0604020202020204" pitchFamily="34" charset="0"/>
              <a:buChar char="•"/>
            </a:pPr>
            <a:r>
              <a:rPr lang="en-US" sz="1100" dirty="0"/>
              <a:t>Resume </a:t>
            </a:r>
            <a:r>
              <a:rPr lang="en-US" sz="1100" dirty="0" err="1"/>
              <a:t>sementara</a:t>
            </a:r>
            <a:endParaRPr lang="en-US" sz="1100" dirty="0"/>
          </a:p>
          <a:p>
            <a:pPr marL="171450" indent="-171450">
              <a:buFont typeface="Arial" panose="020B0604020202020204" pitchFamily="34" charset="0"/>
              <a:buChar char="•"/>
            </a:pPr>
            <a:r>
              <a:rPr lang="en-US" sz="1100" dirty="0" err="1"/>
              <a:t>salinan</a:t>
            </a:r>
            <a:r>
              <a:rPr lang="en-US" sz="1100" dirty="0"/>
              <a:t> Sprint </a:t>
            </a:r>
            <a:r>
              <a:rPr lang="en-US" sz="1100" dirty="0" err="1"/>
              <a:t>Penggeledahan</a:t>
            </a:r>
            <a:r>
              <a:rPr lang="en-US" sz="1100" dirty="0"/>
              <a:t>; dan </a:t>
            </a:r>
          </a:p>
          <a:p>
            <a:pPr marL="171450" indent="-171450">
              <a:buFont typeface="Arial" panose="020B0604020202020204" pitchFamily="34" charset="0"/>
              <a:buChar char="•"/>
            </a:pPr>
            <a:r>
              <a:rPr lang="en-US" sz="1100" dirty="0" err="1"/>
              <a:t>salinan</a:t>
            </a:r>
            <a:r>
              <a:rPr lang="en-US" sz="1100" dirty="0"/>
              <a:t> BA </a:t>
            </a:r>
            <a:r>
              <a:rPr lang="en-US" sz="1100" dirty="0" err="1"/>
              <a:t>Penggeledahan</a:t>
            </a:r>
            <a:r>
              <a:rPr lang="en-US" sz="1100" dirty="0"/>
              <a:t> </a:t>
            </a:r>
          </a:p>
        </p:txBody>
      </p:sp>
      <p:cxnSp>
        <p:nvCxnSpPr>
          <p:cNvPr id="159" name="Elbow Connector 158">
            <a:extLst>
              <a:ext uri="{FF2B5EF4-FFF2-40B4-BE49-F238E27FC236}">
                <a16:creationId xmlns:a16="http://schemas.microsoft.com/office/drawing/2014/main" id="{7BBC4E2A-7849-F348-A988-FC7EEFE23B30}"/>
              </a:ext>
            </a:extLst>
          </p:cNvPr>
          <p:cNvCxnSpPr>
            <a:stCxn id="130" idx="2"/>
            <a:endCxn id="137" idx="3"/>
          </p:cNvCxnSpPr>
          <p:nvPr/>
        </p:nvCxnSpPr>
        <p:spPr>
          <a:xfrm rot="5400000">
            <a:off x="7669172" y="4818130"/>
            <a:ext cx="803294" cy="1111894"/>
          </a:xfrm>
          <a:prstGeom prst="bentConnector2">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E19C6B91-7569-9B40-BCDB-044186541FAF}"/>
              </a:ext>
            </a:extLst>
          </p:cNvPr>
          <p:cNvSpPr/>
          <p:nvPr/>
        </p:nvSpPr>
        <p:spPr>
          <a:xfrm>
            <a:off x="2572291" y="1015634"/>
            <a:ext cx="2576327" cy="12964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b="1" dirty="0" err="1"/>
              <a:t>Penyidik</a:t>
            </a:r>
            <a:r>
              <a:rPr lang="en-US" sz="1200" b="1" dirty="0"/>
              <a:t> </a:t>
            </a:r>
            <a:r>
              <a:rPr lang="en-US" sz="1200" b="1" dirty="0" err="1"/>
              <a:t>hanya</a:t>
            </a:r>
            <a:r>
              <a:rPr lang="en-US" sz="1200" b="1" dirty="0"/>
              <a:t> </a:t>
            </a:r>
            <a:r>
              <a:rPr lang="en-US" sz="1200" b="1" dirty="0" err="1"/>
              <a:t>diperkenankan</a:t>
            </a:r>
            <a:r>
              <a:rPr lang="en-US" sz="1200" b="1" dirty="0"/>
              <a:t> </a:t>
            </a:r>
            <a:r>
              <a:rPr lang="en-US" sz="1200" b="1" dirty="0" err="1"/>
              <a:t>memeriksa</a:t>
            </a:r>
            <a:r>
              <a:rPr lang="en-US" sz="1200" b="1" dirty="0"/>
              <a:t> </a:t>
            </a:r>
            <a:r>
              <a:rPr lang="en-US" sz="1200" b="1" dirty="0" err="1"/>
              <a:t>atau</a:t>
            </a:r>
            <a:r>
              <a:rPr lang="en-US" sz="1200" b="1" dirty="0"/>
              <a:t> </a:t>
            </a:r>
            <a:r>
              <a:rPr lang="en-US" sz="1200" b="1" dirty="0" err="1"/>
              <a:t>menyita</a:t>
            </a:r>
            <a:r>
              <a:rPr lang="en-US" sz="1200" b="1" dirty="0"/>
              <a:t> </a:t>
            </a:r>
            <a:r>
              <a:rPr lang="en-US" sz="1200" b="1" dirty="0" err="1"/>
              <a:t>surat</a:t>
            </a:r>
            <a:r>
              <a:rPr lang="en-US" sz="1200" b="1" dirty="0"/>
              <a:t>, </a:t>
            </a:r>
            <a:r>
              <a:rPr lang="en-US" sz="1200" b="1" dirty="0" err="1"/>
              <a:t>buku</a:t>
            </a:r>
            <a:r>
              <a:rPr lang="en-US" sz="1200" b="1" dirty="0"/>
              <a:t>, dan </a:t>
            </a:r>
            <a:r>
              <a:rPr lang="en-US" sz="1200" b="1" dirty="0" err="1"/>
              <a:t>benda</a:t>
            </a:r>
            <a:r>
              <a:rPr lang="en-US" sz="1200" b="1" dirty="0"/>
              <a:t> lain yang </a:t>
            </a:r>
            <a:r>
              <a:rPr lang="en-US" sz="1200" b="1" dirty="0" err="1"/>
              <a:t>berhubungan</a:t>
            </a:r>
            <a:r>
              <a:rPr lang="en-US" sz="1200" b="1" dirty="0"/>
              <a:t> </a:t>
            </a:r>
            <a:r>
              <a:rPr lang="en-US" sz="1200" b="1" dirty="0" err="1"/>
              <a:t>langsung</a:t>
            </a:r>
            <a:r>
              <a:rPr lang="en-US" sz="1200" b="1" dirty="0"/>
              <a:t> </a:t>
            </a:r>
            <a:r>
              <a:rPr lang="en-US" sz="1200" b="1" dirty="0" err="1"/>
              <a:t>dengan</a:t>
            </a:r>
            <a:r>
              <a:rPr lang="en-US" sz="1200" b="1" dirty="0"/>
              <a:t> </a:t>
            </a:r>
            <a:r>
              <a:rPr lang="en-US" sz="1200" b="1" dirty="0" err="1"/>
              <a:t>Tindak</a:t>
            </a:r>
            <a:r>
              <a:rPr lang="en-US" sz="1200" b="1" dirty="0"/>
              <a:t> </a:t>
            </a:r>
            <a:r>
              <a:rPr lang="en-US" sz="1200" b="1" dirty="0" err="1"/>
              <a:t>Pidana</a:t>
            </a:r>
            <a:r>
              <a:rPr lang="en-US" sz="1200" b="1" dirty="0"/>
              <a:t> </a:t>
            </a:r>
            <a:r>
              <a:rPr lang="en-US" sz="1200" b="1" dirty="0" err="1"/>
              <a:t>atau</a:t>
            </a:r>
            <a:r>
              <a:rPr lang="en-US" sz="1200" b="1" dirty="0"/>
              <a:t> yang </a:t>
            </a:r>
            <a:r>
              <a:rPr lang="en-US" sz="1200" b="1" dirty="0" err="1"/>
              <a:t>diduga</a:t>
            </a:r>
            <a:r>
              <a:rPr lang="en-US" sz="1200" b="1" dirty="0"/>
              <a:t> </a:t>
            </a:r>
            <a:r>
              <a:rPr lang="en-US" sz="1200" b="1" dirty="0" err="1"/>
              <a:t>telah</a:t>
            </a:r>
            <a:r>
              <a:rPr lang="en-US" sz="1200" b="1" dirty="0"/>
              <a:t> </a:t>
            </a:r>
            <a:r>
              <a:rPr lang="en-US" sz="1200" b="1" dirty="0" err="1"/>
              <a:t>dipergunakan</a:t>
            </a:r>
            <a:r>
              <a:rPr lang="en-US" sz="1200" b="1" dirty="0"/>
              <a:t> </a:t>
            </a:r>
            <a:r>
              <a:rPr lang="en-US" sz="1200" b="1" dirty="0" err="1"/>
              <a:t>untuk</a:t>
            </a:r>
            <a:r>
              <a:rPr lang="en-US" sz="1200" b="1" dirty="0"/>
              <a:t> </a:t>
            </a:r>
            <a:r>
              <a:rPr lang="en-US" sz="1200" b="1" dirty="0" err="1"/>
              <a:t>melakukan</a:t>
            </a:r>
            <a:r>
              <a:rPr lang="en-US" sz="1200" b="1" dirty="0"/>
              <a:t> </a:t>
            </a:r>
            <a:r>
              <a:rPr lang="en-US" sz="1200" b="1" dirty="0" err="1"/>
              <a:t>Tindak</a:t>
            </a:r>
            <a:r>
              <a:rPr lang="en-US" sz="1200" b="1" dirty="0"/>
              <a:t> </a:t>
            </a:r>
            <a:r>
              <a:rPr lang="en-US" sz="1200" b="1" dirty="0" err="1"/>
              <a:t>Pidana</a:t>
            </a:r>
            <a:r>
              <a:rPr lang="en-US" sz="1200" b="1" dirty="0"/>
              <a:t> </a:t>
            </a:r>
            <a:endParaRPr lang="en-ID" sz="1200" b="1" dirty="0"/>
          </a:p>
        </p:txBody>
      </p:sp>
      <p:cxnSp>
        <p:nvCxnSpPr>
          <p:cNvPr id="166" name="Straight Connector 165">
            <a:extLst>
              <a:ext uri="{FF2B5EF4-FFF2-40B4-BE49-F238E27FC236}">
                <a16:creationId xmlns:a16="http://schemas.microsoft.com/office/drawing/2014/main" id="{3F989A66-26DB-1D44-BE3B-561501349A5B}"/>
              </a:ext>
            </a:extLst>
          </p:cNvPr>
          <p:cNvCxnSpPr>
            <a:cxnSpLocks/>
            <a:stCxn id="28" idx="0"/>
            <a:endCxn id="160" idx="2"/>
          </p:cNvCxnSpPr>
          <p:nvPr/>
        </p:nvCxnSpPr>
        <p:spPr>
          <a:xfrm flipV="1">
            <a:off x="3860454" y="2312035"/>
            <a:ext cx="0" cy="6569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CA05D73-2F05-1E47-B4E7-D12423E7929E}"/>
              </a:ext>
            </a:extLst>
          </p:cNvPr>
          <p:cNvCxnSpPr>
            <a:cxnSpLocks/>
            <a:stCxn id="28" idx="3"/>
            <a:endCxn id="54" idx="1"/>
          </p:cNvCxnSpPr>
          <p:nvPr/>
        </p:nvCxnSpPr>
        <p:spPr>
          <a:xfrm flipV="1">
            <a:off x="4534438" y="1966807"/>
            <a:ext cx="1169146" cy="141852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C72B6A7-FD5B-F643-9F11-781EC70D7568}"/>
              </a:ext>
            </a:extLst>
          </p:cNvPr>
          <p:cNvCxnSpPr>
            <a:cxnSpLocks/>
            <a:stCxn id="28" idx="3"/>
            <a:endCxn id="55" idx="1"/>
          </p:cNvCxnSpPr>
          <p:nvPr/>
        </p:nvCxnSpPr>
        <p:spPr>
          <a:xfrm flipV="1">
            <a:off x="4534439" y="2907855"/>
            <a:ext cx="1169145" cy="47747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AAFA029-AEA1-CD49-8120-44F04F8712A0}"/>
              </a:ext>
            </a:extLst>
          </p:cNvPr>
          <p:cNvCxnSpPr>
            <a:cxnSpLocks/>
            <a:stCxn id="28" idx="3"/>
            <a:endCxn id="56" idx="1"/>
          </p:cNvCxnSpPr>
          <p:nvPr/>
        </p:nvCxnSpPr>
        <p:spPr>
          <a:xfrm>
            <a:off x="4534438" y="3385328"/>
            <a:ext cx="1169144" cy="47693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0C5C851-3700-7847-A911-7841D86262D9}"/>
              </a:ext>
            </a:extLst>
          </p:cNvPr>
          <p:cNvCxnSpPr>
            <a:cxnSpLocks/>
            <a:stCxn id="28" idx="3"/>
            <a:endCxn id="57" idx="1"/>
          </p:cNvCxnSpPr>
          <p:nvPr/>
        </p:nvCxnSpPr>
        <p:spPr>
          <a:xfrm>
            <a:off x="4534438" y="3385327"/>
            <a:ext cx="1169144" cy="140247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Flowchart: Document 14">
            <a:extLst>
              <a:ext uri="{FF2B5EF4-FFF2-40B4-BE49-F238E27FC236}">
                <a16:creationId xmlns:a16="http://schemas.microsoft.com/office/drawing/2014/main" id="{28C07A24-9CED-5C4F-9C6C-F70D9F71B06C}"/>
              </a:ext>
            </a:extLst>
          </p:cNvPr>
          <p:cNvSpPr/>
          <p:nvPr/>
        </p:nvSpPr>
        <p:spPr>
          <a:xfrm>
            <a:off x="2069067" y="3600865"/>
            <a:ext cx="739500" cy="593557"/>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Sprint </a:t>
            </a:r>
            <a:r>
              <a:rPr lang="en-US" sz="1200" dirty="0" err="1">
                <a:solidFill>
                  <a:sysClr val="windowText" lastClr="000000"/>
                </a:solidFill>
              </a:rPr>
              <a:t>Geledah</a:t>
            </a:r>
            <a:r>
              <a:rPr lang="en-US" sz="1200" dirty="0">
                <a:solidFill>
                  <a:sysClr val="windowText" lastClr="000000"/>
                </a:solidFill>
              </a:rPr>
              <a:t> </a:t>
            </a:r>
            <a:endParaRPr lang="en-ID" sz="1200" dirty="0">
              <a:solidFill>
                <a:sysClr val="windowText" lastClr="000000"/>
              </a:solidFill>
            </a:endParaRPr>
          </a:p>
        </p:txBody>
      </p:sp>
      <p:sp>
        <p:nvSpPr>
          <p:cNvPr id="44" name="Flowchart: Document 14">
            <a:extLst>
              <a:ext uri="{FF2B5EF4-FFF2-40B4-BE49-F238E27FC236}">
                <a16:creationId xmlns:a16="http://schemas.microsoft.com/office/drawing/2014/main" id="{AB176259-1A59-4899-A0C5-0AA01E1F2DF9}"/>
              </a:ext>
            </a:extLst>
          </p:cNvPr>
          <p:cNvSpPr/>
          <p:nvPr/>
        </p:nvSpPr>
        <p:spPr>
          <a:xfrm>
            <a:off x="1349152" y="5529480"/>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BA </a:t>
            </a:r>
            <a:r>
              <a:rPr lang="en-US" sz="1200" dirty="0" err="1">
                <a:solidFill>
                  <a:sysClr val="windowText" lastClr="000000"/>
                </a:solidFill>
              </a:rPr>
              <a:t>Penggeledahan</a:t>
            </a:r>
            <a:endParaRPr lang="en-ID" sz="1200" dirty="0">
              <a:solidFill>
                <a:sysClr val="windowText" lastClr="000000"/>
              </a:solidFill>
            </a:endParaRPr>
          </a:p>
        </p:txBody>
      </p:sp>
      <p:cxnSp>
        <p:nvCxnSpPr>
          <p:cNvPr id="47" name="Straight Arrow Connector 46">
            <a:extLst>
              <a:ext uri="{FF2B5EF4-FFF2-40B4-BE49-F238E27FC236}">
                <a16:creationId xmlns:a16="http://schemas.microsoft.com/office/drawing/2014/main" id="{CE6FAA3B-3F49-4262-80C9-BAE19C337AC1}"/>
              </a:ext>
            </a:extLst>
          </p:cNvPr>
          <p:cNvCxnSpPr>
            <a:cxnSpLocks/>
            <a:stCxn id="25" idx="2"/>
            <a:endCxn id="44" idx="0"/>
          </p:cNvCxnSpPr>
          <p:nvPr/>
        </p:nvCxnSpPr>
        <p:spPr>
          <a:xfrm flipH="1">
            <a:off x="1933724" y="5177489"/>
            <a:ext cx="5055" cy="3519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1353578-AFC8-4B44-9359-52406820C2DC}"/>
              </a:ext>
            </a:extLst>
          </p:cNvPr>
          <p:cNvCxnSpPr>
            <a:cxnSpLocks/>
            <a:stCxn id="25" idx="3"/>
            <a:endCxn id="32" idx="1"/>
          </p:cNvCxnSpPr>
          <p:nvPr/>
        </p:nvCxnSpPr>
        <p:spPr>
          <a:xfrm flipV="1">
            <a:off x="2612762" y="4588839"/>
            <a:ext cx="1105658" cy="17226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B9C6D4A-D74A-8F4F-AA37-DD24E3DB9F76}"/>
              </a:ext>
            </a:extLst>
          </p:cNvPr>
          <p:cNvCxnSpPr>
            <a:cxnSpLocks/>
            <a:stCxn id="25" idx="3"/>
            <a:endCxn id="33" idx="1"/>
          </p:cNvCxnSpPr>
          <p:nvPr/>
        </p:nvCxnSpPr>
        <p:spPr>
          <a:xfrm>
            <a:off x="2612762" y="4761108"/>
            <a:ext cx="1105658" cy="87679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96845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Image result for miras png">
            <a:extLst>
              <a:ext uri="{FF2B5EF4-FFF2-40B4-BE49-F238E27FC236}">
                <a16:creationId xmlns:a16="http://schemas.microsoft.com/office/drawing/2014/main" id="{AB6E1AA7-5918-45AE-9D8D-8CD29F6D09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01" y="3731912"/>
            <a:ext cx="540398" cy="782968"/>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Shape 4">
            <a:extLst>
              <a:ext uri="{FF2B5EF4-FFF2-40B4-BE49-F238E27FC236}">
                <a16:creationId xmlns:a16="http://schemas.microsoft.com/office/drawing/2014/main" id="{6B24A57A-E5E9-46F1-A1AD-25494EAD1AD7}"/>
              </a:ext>
            </a:extLst>
          </p:cNvPr>
          <p:cNvSpPr/>
          <p:nvPr/>
        </p:nvSpPr>
        <p:spPr>
          <a:xfrm>
            <a:off x="547522" y="1796374"/>
            <a:ext cx="2531577" cy="821352"/>
          </a:xfrm>
          <a:custGeom>
            <a:avLst/>
            <a:gdLst>
              <a:gd name="connsiteX0" fmla="*/ 0 w 2628328"/>
              <a:gd name="connsiteY0" fmla="*/ 0 h 821352"/>
              <a:gd name="connsiteX1" fmla="*/ 2628328 w 2628328"/>
              <a:gd name="connsiteY1" fmla="*/ 0 h 821352"/>
              <a:gd name="connsiteX2" fmla="*/ 2628328 w 2628328"/>
              <a:gd name="connsiteY2" fmla="*/ 821352 h 821352"/>
              <a:gd name="connsiteX3" fmla="*/ 0 w 2628328"/>
              <a:gd name="connsiteY3" fmla="*/ 821352 h 821352"/>
              <a:gd name="connsiteX4" fmla="*/ 0 w 2628328"/>
              <a:gd name="connsiteY4" fmla="*/ 0 h 82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28" h="821352">
                <a:moveTo>
                  <a:pt x="0" y="0"/>
                </a:moveTo>
                <a:lnTo>
                  <a:pt x="2628328" y="0"/>
                </a:lnTo>
                <a:lnTo>
                  <a:pt x="2628328" y="821352"/>
                </a:lnTo>
                <a:lnTo>
                  <a:pt x="0" y="8213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56330" tIns="49530" rIns="49530" bIns="49530" numCol="1" spcCol="1270" anchor="t" anchorCtr="0">
            <a:noAutofit/>
          </a:bodyPr>
          <a:lstStyle/>
          <a:p>
            <a:r>
              <a:rPr lang="id-ID" altLang="id-ID" sz="1200" b="1" dirty="0">
                <a:latin typeface="Arial" pitchFamily="34" charset="0"/>
                <a:cs typeface="Arial" pitchFamily="34" charset="0"/>
              </a:rPr>
              <a:t>Undang-Undang No.8 Tahun 1981 t</a:t>
            </a:r>
            <a:r>
              <a:rPr lang="en-ID" altLang="id-ID" sz="1200" b="1" dirty="0" err="1">
                <a:latin typeface="Arial" pitchFamily="34" charset="0"/>
                <a:cs typeface="Arial" pitchFamily="34" charset="0"/>
              </a:rPr>
              <a:t>entang</a:t>
            </a:r>
            <a:r>
              <a:rPr lang="en-ID" altLang="id-ID" sz="1200" b="1" dirty="0">
                <a:latin typeface="Arial" pitchFamily="34" charset="0"/>
                <a:cs typeface="Arial" pitchFamily="34" charset="0"/>
              </a:rPr>
              <a:t> </a:t>
            </a:r>
            <a:r>
              <a:rPr lang="id-ID" altLang="id-ID" sz="1200" b="1" dirty="0">
                <a:latin typeface="Arial" pitchFamily="34" charset="0"/>
                <a:cs typeface="Arial" pitchFamily="34" charset="0"/>
              </a:rPr>
              <a:t>KUHAP, Pasal 6</a:t>
            </a:r>
            <a:endParaRPr lang="en-ID" altLang="id-ID" sz="1200" b="1" dirty="0">
              <a:latin typeface="Arial" pitchFamily="34" charset="0"/>
              <a:cs typeface="Arial" pitchFamily="34" charset="0"/>
            </a:endParaRPr>
          </a:p>
        </p:txBody>
      </p:sp>
      <p:sp>
        <p:nvSpPr>
          <p:cNvPr id="6" name="Freeform: Shape 5">
            <a:extLst>
              <a:ext uri="{FF2B5EF4-FFF2-40B4-BE49-F238E27FC236}">
                <a16:creationId xmlns:a16="http://schemas.microsoft.com/office/drawing/2014/main" id="{0B8DDECC-D2AB-4D17-8305-975BAABC0A78}"/>
              </a:ext>
            </a:extLst>
          </p:cNvPr>
          <p:cNvSpPr/>
          <p:nvPr/>
        </p:nvSpPr>
        <p:spPr>
          <a:xfrm>
            <a:off x="546084" y="2830366"/>
            <a:ext cx="2531578" cy="821352"/>
          </a:xfrm>
          <a:custGeom>
            <a:avLst/>
            <a:gdLst>
              <a:gd name="connsiteX0" fmla="*/ 0 w 2628328"/>
              <a:gd name="connsiteY0" fmla="*/ 0 h 821352"/>
              <a:gd name="connsiteX1" fmla="*/ 2628328 w 2628328"/>
              <a:gd name="connsiteY1" fmla="*/ 0 h 821352"/>
              <a:gd name="connsiteX2" fmla="*/ 2628328 w 2628328"/>
              <a:gd name="connsiteY2" fmla="*/ 821352 h 821352"/>
              <a:gd name="connsiteX3" fmla="*/ 0 w 2628328"/>
              <a:gd name="connsiteY3" fmla="*/ 821352 h 821352"/>
              <a:gd name="connsiteX4" fmla="*/ 0 w 2628328"/>
              <a:gd name="connsiteY4" fmla="*/ 0 h 82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28" h="821352">
                <a:moveTo>
                  <a:pt x="0" y="0"/>
                </a:moveTo>
                <a:lnTo>
                  <a:pt x="2628328" y="0"/>
                </a:lnTo>
                <a:lnTo>
                  <a:pt x="2628328" y="821352"/>
                </a:lnTo>
                <a:lnTo>
                  <a:pt x="0" y="8213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56330" tIns="49530" rIns="49530" bIns="49530" numCol="1" spcCol="1270" anchor="t" anchorCtr="0">
            <a:noAutofit/>
          </a:bodyPr>
          <a:lstStyle/>
          <a:p>
            <a:pPr defTabSz="577850">
              <a:lnSpc>
                <a:spcPct val="90000"/>
              </a:lnSpc>
              <a:spcAft>
                <a:spcPct val="35000"/>
              </a:spcAft>
            </a:pPr>
            <a:r>
              <a:rPr lang="id-ID" sz="1200" b="1" dirty="0">
                <a:latin typeface="Arial" panose="020B0604020202020204" pitchFamily="34" charset="0"/>
                <a:cs typeface="Arial" panose="020B0604020202020204" pitchFamily="34" charset="0"/>
              </a:rPr>
              <a:t>Undang-Undang Kepabeanan, Pasal 112 </a:t>
            </a:r>
            <a:endParaRPr lang="en-US" sz="900" b="1" dirty="0">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D8ED9035-03DF-4BF4-A9F5-C65F4150CD21}"/>
              </a:ext>
            </a:extLst>
          </p:cNvPr>
          <p:cNvSpPr/>
          <p:nvPr/>
        </p:nvSpPr>
        <p:spPr>
          <a:xfrm>
            <a:off x="3477434" y="1759920"/>
            <a:ext cx="3100647" cy="821352"/>
          </a:xfrm>
          <a:custGeom>
            <a:avLst/>
            <a:gdLst>
              <a:gd name="connsiteX0" fmla="*/ 0 w 2628328"/>
              <a:gd name="connsiteY0" fmla="*/ 0 h 821352"/>
              <a:gd name="connsiteX1" fmla="*/ 2628328 w 2628328"/>
              <a:gd name="connsiteY1" fmla="*/ 0 h 821352"/>
              <a:gd name="connsiteX2" fmla="*/ 2628328 w 2628328"/>
              <a:gd name="connsiteY2" fmla="*/ 821352 h 821352"/>
              <a:gd name="connsiteX3" fmla="*/ 0 w 2628328"/>
              <a:gd name="connsiteY3" fmla="*/ 821352 h 821352"/>
              <a:gd name="connsiteX4" fmla="*/ 0 w 2628328"/>
              <a:gd name="connsiteY4" fmla="*/ 0 h 82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28" h="821352">
                <a:moveTo>
                  <a:pt x="0" y="0"/>
                </a:moveTo>
                <a:lnTo>
                  <a:pt x="2628328" y="0"/>
                </a:lnTo>
                <a:lnTo>
                  <a:pt x="2628328" y="821352"/>
                </a:lnTo>
                <a:lnTo>
                  <a:pt x="0" y="8213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56330" tIns="49530" rIns="49530" bIns="49530" numCol="1" spcCol="1270" anchor="t" anchorCtr="0">
            <a:noAutofit/>
          </a:bodyPr>
          <a:lstStyle/>
          <a:p>
            <a:r>
              <a:rPr lang="id-ID" sz="1100" b="1" dirty="0">
                <a:latin typeface="Arial (heading)"/>
              </a:rPr>
              <a:t>Kep Menkeu </a:t>
            </a:r>
            <a:r>
              <a:rPr lang="en-ID" sz="1100" b="1" dirty="0" err="1">
                <a:latin typeface="Arial (heading)"/>
              </a:rPr>
              <a:t>Nomor</a:t>
            </a:r>
            <a:r>
              <a:rPr lang="en-ID" sz="1100" b="1" dirty="0">
                <a:latin typeface="Arial (heading)"/>
              </a:rPr>
              <a:t> : 92/KMK.05/1997</a:t>
            </a:r>
            <a:r>
              <a:rPr lang="id-ID" sz="1100" b="1" dirty="0">
                <a:latin typeface="Arial (heading)"/>
              </a:rPr>
              <a:t> </a:t>
            </a:r>
            <a:r>
              <a:rPr lang="en-ID" sz="1100" b="1" dirty="0" err="1">
                <a:latin typeface="Arial (heading)"/>
              </a:rPr>
              <a:t>tentang</a:t>
            </a:r>
            <a:r>
              <a:rPr lang="en-ID" sz="1100" b="1" dirty="0">
                <a:latin typeface="Arial (heading)"/>
              </a:rPr>
              <a:t> </a:t>
            </a:r>
            <a:r>
              <a:rPr lang="en-ID" sz="1100" b="1" dirty="0" err="1">
                <a:latin typeface="Arial (heading)"/>
              </a:rPr>
              <a:t>Pelaksanaan</a:t>
            </a:r>
            <a:r>
              <a:rPr lang="en-ID" sz="1100" b="1" dirty="0">
                <a:latin typeface="Arial (heading)"/>
              </a:rPr>
              <a:t> </a:t>
            </a:r>
            <a:r>
              <a:rPr lang="en-ID" sz="1100" b="1" dirty="0" err="1">
                <a:latin typeface="Arial (heading)"/>
              </a:rPr>
              <a:t>Penyidikan</a:t>
            </a:r>
            <a:r>
              <a:rPr lang="en-ID" sz="1100" b="1" dirty="0">
                <a:latin typeface="Arial (heading)"/>
              </a:rPr>
              <a:t> </a:t>
            </a:r>
            <a:r>
              <a:rPr lang="en-ID" sz="1100" b="1" dirty="0" err="1">
                <a:latin typeface="Arial (heading)"/>
              </a:rPr>
              <a:t>Tindak</a:t>
            </a:r>
            <a:r>
              <a:rPr lang="en-ID" sz="1100" b="1" dirty="0">
                <a:latin typeface="Arial (heading)"/>
              </a:rPr>
              <a:t> </a:t>
            </a:r>
            <a:r>
              <a:rPr lang="en-ID" sz="1100" b="1" dirty="0" err="1">
                <a:latin typeface="Arial (heading)"/>
              </a:rPr>
              <a:t>Pidana</a:t>
            </a:r>
            <a:r>
              <a:rPr lang="en-ID" sz="1100" b="1" dirty="0">
                <a:latin typeface="Arial (heading)"/>
              </a:rPr>
              <a:t> Di </a:t>
            </a:r>
            <a:r>
              <a:rPr lang="en-ID" sz="1100" b="1" dirty="0" err="1">
                <a:latin typeface="Arial (heading)"/>
              </a:rPr>
              <a:t>Bidang</a:t>
            </a:r>
            <a:r>
              <a:rPr lang="en-ID" sz="1100" b="1" dirty="0">
                <a:latin typeface="Arial (heading)"/>
              </a:rPr>
              <a:t> </a:t>
            </a:r>
            <a:r>
              <a:rPr lang="en-ID" sz="1100" b="1" dirty="0" err="1">
                <a:latin typeface="Arial (heading)"/>
              </a:rPr>
              <a:t>Kepabeanan</a:t>
            </a:r>
            <a:r>
              <a:rPr lang="en-ID" sz="1100" b="1" dirty="0">
                <a:latin typeface="Arial (heading)"/>
              </a:rPr>
              <a:t> </a:t>
            </a:r>
            <a:r>
              <a:rPr lang="en-ID" sz="1100" b="1" dirty="0" err="1">
                <a:latin typeface="Arial (heading)"/>
              </a:rPr>
              <a:t>dan</a:t>
            </a:r>
            <a:r>
              <a:rPr lang="en-ID" sz="1100" b="1" dirty="0">
                <a:latin typeface="Arial (heading)"/>
              </a:rPr>
              <a:t> </a:t>
            </a:r>
            <a:r>
              <a:rPr lang="en-ID" sz="1100" b="1" dirty="0" err="1">
                <a:latin typeface="Arial (heading)"/>
              </a:rPr>
              <a:t>Cukai</a:t>
            </a:r>
            <a:endParaRPr lang="en-US" sz="1100" dirty="0"/>
          </a:p>
        </p:txBody>
      </p:sp>
      <p:sp>
        <p:nvSpPr>
          <p:cNvPr id="8" name="Freeform: Shape 7">
            <a:extLst>
              <a:ext uri="{FF2B5EF4-FFF2-40B4-BE49-F238E27FC236}">
                <a16:creationId xmlns:a16="http://schemas.microsoft.com/office/drawing/2014/main" id="{6E6846CE-CBFC-4AFB-903F-00B0C30948EF}"/>
              </a:ext>
            </a:extLst>
          </p:cNvPr>
          <p:cNvSpPr/>
          <p:nvPr/>
        </p:nvSpPr>
        <p:spPr>
          <a:xfrm>
            <a:off x="546084" y="4860339"/>
            <a:ext cx="2531577" cy="821352"/>
          </a:xfrm>
          <a:custGeom>
            <a:avLst/>
            <a:gdLst>
              <a:gd name="connsiteX0" fmla="*/ 0 w 2628328"/>
              <a:gd name="connsiteY0" fmla="*/ 0 h 821352"/>
              <a:gd name="connsiteX1" fmla="*/ 2628328 w 2628328"/>
              <a:gd name="connsiteY1" fmla="*/ 0 h 821352"/>
              <a:gd name="connsiteX2" fmla="*/ 2628328 w 2628328"/>
              <a:gd name="connsiteY2" fmla="*/ 821352 h 821352"/>
              <a:gd name="connsiteX3" fmla="*/ 0 w 2628328"/>
              <a:gd name="connsiteY3" fmla="*/ 821352 h 821352"/>
              <a:gd name="connsiteX4" fmla="*/ 0 w 2628328"/>
              <a:gd name="connsiteY4" fmla="*/ 0 h 82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28" h="821352">
                <a:moveTo>
                  <a:pt x="0" y="0"/>
                </a:moveTo>
                <a:lnTo>
                  <a:pt x="2628328" y="0"/>
                </a:lnTo>
                <a:lnTo>
                  <a:pt x="2628328" y="821352"/>
                </a:lnTo>
                <a:lnTo>
                  <a:pt x="0" y="8213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56330" tIns="49530" rIns="49530" bIns="49530" numCol="1" spcCol="1270" anchor="t" anchorCtr="0">
            <a:noAutofit/>
          </a:bodyPr>
          <a:lstStyle/>
          <a:p>
            <a:r>
              <a:rPr lang="id-ID" sz="1200" b="1" dirty="0">
                <a:latin typeface="Arial (heading)"/>
              </a:rPr>
              <a:t>PP </a:t>
            </a:r>
            <a:r>
              <a:rPr lang="en-ID" sz="1200" b="1" dirty="0">
                <a:latin typeface="Arial (heading)"/>
              </a:rPr>
              <a:t>No</a:t>
            </a:r>
            <a:r>
              <a:rPr lang="id-ID" sz="1200" b="1" dirty="0">
                <a:latin typeface="Arial (heading)"/>
              </a:rPr>
              <a:t>.</a:t>
            </a:r>
            <a:r>
              <a:rPr lang="en-ID" sz="1200" b="1" dirty="0">
                <a:latin typeface="Arial (heading)"/>
              </a:rPr>
              <a:t>55 </a:t>
            </a:r>
            <a:r>
              <a:rPr lang="en-ID" sz="1200" b="1" dirty="0" err="1">
                <a:latin typeface="Arial (heading)"/>
              </a:rPr>
              <a:t>Tahun</a:t>
            </a:r>
            <a:r>
              <a:rPr lang="en-ID" sz="1200" b="1" dirty="0">
                <a:latin typeface="Arial (heading)"/>
              </a:rPr>
              <a:t> 1996 </a:t>
            </a:r>
            <a:r>
              <a:rPr lang="en-ID" sz="1200" b="1" dirty="0" err="1">
                <a:latin typeface="Arial (heading)"/>
              </a:rPr>
              <a:t>tentang</a:t>
            </a:r>
            <a:r>
              <a:rPr lang="en-ID" sz="1200" b="1" dirty="0">
                <a:latin typeface="Arial (heading)"/>
              </a:rPr>
              <a:t> </a:t>
            </a:r>
            <a:r>
              <a:rPr lang="en-ID" sz="1200" b="1" dirty="0" err="1">
                <a:latin typeface="Arial (heading)"/>
              </a:rPr>
              <a:t>Penyidikan</a:t>
            </a:r>
            <a:r>
              <a:rPr lang="en-ID" sz="1200" b="1" dirty="0">
                <a:latin typeface="Arial (heading)"/>
              </a:rPr>
              <a:t> </a:t>
            </a:r>
            <a:r>
              <a:rPr lang="en-ID" sz="1200" b="1" dirty="0" err="1">
                <a:latin typeface="Arial (heading)"/>
              </a:rPr>
              <a:t>Tindak</a:t>
            </a:r>
            <a:r>
              <a:rPr lang="en-ID" sz="1200" b="1" dirty="0">
                <a:latin typeface="Arial (heading)"/>
              </a:rPr>
              <a:t> </a:t>
            </a:r>
            <a:r>
              <a:rPr lang="en-ID" sz="1200" b="1" dirty="0" err="1">
                <a:latin typeface="Arial (heading)"/>
              </a:rPr>
              <a:t>Pidan</a:t>
            </a:r>
            <a:r>
              <a:rPr lang="id-ID" sz="1200" b="1" dirty="0">
                <a:latin typeface="Arial (heading)"/>
              </a:rPr>
              <a:t>a</a:t>
            </a:r>
            <a:r>
              <a:rPr lang="en-ID" sz="1200" b="1" dirty="0">
                <a:latin typeface="Arial (heading)"/>
              </a:rPr>
              <a:t> </a:t>
            </a:r>
            <a:r>
              <a:rPr lang="en-ID" sz="1200" b="1" dirty="0" err="1">
                <a:latin typeface="Arial (heading)"/>
              </a:rPr>
              <a:t>Kepabeanan</a:t>
            </a:r>
            <a:r>
              <a:rPr lang="en-ID" sz="1200" b="1" dirty="0">
                <a:latin typeface="Arial (heading)"/>
              </a:rPr>
              <a:t> Dan </a:t>
            </a:r>
            <a:r>
              <a:rPr lang="en-ID" sz="1200" b="1" dirty="0" err="1">
                <a:latin typeface="Arial (heading)"/>
              </a:rPr>
              <a:t>Cukai</a:t>
            </a:r>
            <a:endParaRPr lang="en-ID" sz="1200" b="1" dirty="0">
              <a:latin typeface="Arial (heading)"/>
            </a:endParaRPr>
          </a:p>
        </p:txBody>
      </p:sp>
      <p:sp>
        <p:nvSpPr>
          <p:cNvPr id="9" name="Rectangle 8">
            <a:extLst>
              <a:ext uri="{FF2B5EF4-FFF2-40B4-BE49-F238E27FC236}">
                <a16:creationId xmlns:a16="http://schemas.microsoft.com/office/drawing/2014/main" id="{096967E9-1071-4221-9D21-F0A9FDA141D5}"/>
              </a:ext>
            </a:extLst>
          </p:cNvPr>
          <p:cNvSpPr/>
          <p:nvPr/>
        </p:nvSpPr>
        <p:spPr>
          <a:xfrm>
            <a:off x="299452" y="1576191"/>
            <a:ext cx="724082" cy="862420"/>
          </a:xfrm>
          <a:prstGeom prst="rect">
            <a:avLst/>
          </a:prstGeom>
          <a:blipFill>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D"/>
          </a:p>
        </p:txBody>
      </p:sp>
      <p:sp>
        <p:nvSpPr>
          <p:cNvPr id="11" name="Freeform: Shape 10">
            <a:extLst>
              <a:ext uri="{FF2B5EF4-FFF2-40B4-BE49-F238E27FC236}">
                <a16:creationId xmlns:a16="http://schemas.microsoft.com/office/drawing/2014/main" id="{A7767520-422D-490A-8D14-14938DBF2203}"/>
              </a:ext>
            </a:extLst>
          </p:cNvPr>
          <p:cNvSpPr/>
          <p:nvPr/>
        </p:nvSpPr>
        <p:spPr>
          <a:xfrm>
            <a:off x="3477434" y="3810448"/>
            <a:ext cx="3097368" cy="821352"/>
          </a:xfrm>
          <a:custGeom>
            <a:avLst/>
            <a:gdLst>
              <a:gd name="connsiteX0" fmla="*/ 0 w 2628328"/>
              <a:gd name="connsiteY0" fmla="*/ 0 h 821352"/>
              <a:gd name="connsiteX1" fmla="*/ 2628328 w 2628328"/>
              <a:gd name="connsiteY1" fmla="*/ 0 h 821352"/>
              <a:gd name="connsiteX2" fmla="*/ 2628328 w 2628328"/>
              <a:gd name="connsiteY2" fmla="*/ 821352 h 821352"/>
              <a:gd name="connsiteX3" fmla="*/ 0 w 2628328"/>
              <a:gd name="connsiteY3" fmla="*/ 821352 h 821352"/>
              <a:gd name="connsiteX4" fmla="*/ 0 w 2628328"/>
              <a:gd name="connsiteY4" fmla="*/ 0 h 82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28" h="821352">
                <a:moveTo>
                  <a:pt x="0" y="0"/>
                </a:moveTo>
                <a:lnTo>
                  <a:pt x="2628328" y="0"/>
                </a:lnTo>
                <a:lnTo>
                  <a:pt x="2628328" y="821352"/>
                </a:lnTo>
                <a:lnTo>
                  <a:pt x="0" y="8213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56330" tIns="49530" rIns="49530" bIns="49530" numCol="1" spcCol="1270" anchor="t" anchorCtr="0">
            <a:noAutofit/>
          </a:bodyPr>
          <a:lstStyle/>
          <a:p>
            <a:r>
              <a:rPr lang="id-ID" altLang="id-ID" sz="1200" b="1" dirty="0">
                <a:latin typeface="Arial" pitchFamily="34" charset="0"/>
                <a:cs typeface="Arial" pitchFamily="34" charset="0"/>
              </a:rPr>
              <a:t>PP No.</a:t>
            </a:r>
            <a:r>
              <a:rPr lang="en-ID" altLang="id-ID" sz="1200" b="1" dirty="0">
                <a:latin typeface="Arial" pitchFamily="34" charset="0"/>
                <a:cs typeface="Arial" pitchFamily="34" charset="0"/>
              </a:rPr>
              <a:t>58 </a:t>
            </a:r>
            <a:r>
              <a:rPr lang="en-ID" altLang="id-ID" sz="1200" b="1" dirty="0" err="1">
                <a:latin typeface="Arial" pitchFamily="34" charset="0"/>
                <a:cs typeface="Arial" pitchFamily="34" charset="0"/>
              </a:rPr>
              <a:t>Tahun</a:t>
            </a:r>
            <a:r>
              <a:rPr lang="en-ID" altLang="id-ID" sz="1200" b="1" dirty="0">
                <a:latin typeface="Arial" pitchFamily="34" charset="0"/>
                <a:cs typeface="Arial" pitchFamily="34" charset="0"/>
              </a:rPr>
              <a:t> 2010 </a:t>
            </a:r>
            <a:r>
              <a:rPr lang="en-ID" altLang="id-ID" sz="1200" b="1" dirty="0" err="1">
                <a:latin typeface="Arial" pitchFamily="34" charset="0"/>
                <a:cs typeface="Arial" pitchFamily="34" charset="0"/>
              </a:rPr>
              <a:t>tentang</a:t>
            </a:r>
            <a:r>
              <a:rPr lang="en-ID" altLang="id-ID" sz="1200" b="1" dirty="0">
                <a:latin typeface="Arial" pitchFamily="34" charset="0"/>
                <a:cs typeface="Arial" pitchFamily="34" charset="0"/>
              </a:rPr>
              <a:t> </a:t>
            </a:r>
            <a:r>
              <a:rPr lang="en-ID" altLang="id-ID" sz="1200" b="1" dirty="0" err="1">
                <a:latin typeface="Arial" pitchFamily="34" charset="0"/>
                <a:cs typeface="Arial" pitchFamily="34" charset="0"/>
              </a:rPr>
              <a:t>Pelaksanaan</a:t>
            </a:r>
            <a:r>
              <a:rPr lang="en-ID" altLang="id-ID" sz="1200" b="1" dirty="0">
                <a:latin typeface="Arial" pitchFamily="34" charset="0"/>
                <a:cs typeface="Arial" pitchFamily="34" charset="0"/>
              </a:rPr>
              <a:t> KUHAP</a:t>
            </a:r>
            <a:endParaRPr lang="en-ID" altLang="id-ID" sz="1100" b="1" dirty="0">
              <a:latin typeface="Arial" pitchFamily="34" charset="0"/>
              <a:cs typeface="Arial" pitchFamily="34" charset="0"/>
            </a:endParaRPr>
          </a:p>
        </p:txBody>
      </p:sp>
      <p:sp>
        <p:nvSpPr>
          <p:cNvPr id="12" name="Rectangle 11">
            <a:extLst>
              <a:ext uri="{FF2B5EF4-FFF2-40B4-BE49-F238E27FC236}">
                <a16:creationId xmlns:a16="http://schemas.microsoft.com/office/drawing/2014/main" id="{965BAFAA-1D4B-4A11-A4D0-4A444A9C860C}"/>
              </a:ext>
            </a:extLst>
          </p:cNvPr>
          <p:cNvSpPr/>
          <p:nvPr/>
        </p:nvSpPr>
        <p:spPr>
          <a:xfrm>
            <a:off x="3307140" y="3651718"/>
            <a:ext cx="606922" cy="839315"/>
          </a:xfrm>
          <a:prstGeom prst="rect">
            <a:avLst/>
          </a:prstGeom>
          <a:blipFill>
            <a:blip r:embed="rId4"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D"/>
          </a:p>
        </p:txBody>
      </p:sp>
      <p:sp>
        <p:nvSpPr>
          <p:cNvPr id="13" name="Freeform: Shape 12">
            <a:extLst>
              <a:ext uri="{FF2B5EF4-FFF2-40B4-BE49-F238E27FC236}">
                <a16:creationId xmlns:a16="http://schemas.microsoft.com/office/drawing/2014/main" id="{CE222BB2-8DD8-40C9-880B-36CCE639E7C0}"/>
              </a:ext>
            </a:extLst>
          </p:cNvPr>
          <p:cNvSpPr/>
          <p:nvPr/>
        </p:nvSpPr>
        <p:spPr>
          <a:xfrm>
            <a:off x="3477434" y="4866054"/>
            <a:ext cx="3097366" cy="821352"/>
          </a:xfrm>
          <a:custGeom>
            <a:avLst/>
            <a:gdLst>
              <a:gd name="connsiteX0" fmla="*/ 0 w 2628328"/>
              <a:gd name="connsiteY0" fmla="*/ 0 h 821352"/>
              <a:gd name="connsiteX1" fmla="*/ 2628328 w 2628328"/>
              <a:gd name="connsiteY1" fmla="*/ 0 h 821352"/>
              <a:gd name="connsiteX2" fmla="*/ 2628328 w 2628328"/>
              <a:gd name="connsiteY2" fmla="*/ 821352 h 821352"/>
              <a:gd name="connsiteX3" fmla="*/ 0 w 2628328"/>
              <a:gd name="connsiteY3" fmla="*/ 821352 h 821352"/>
              <a:gd name="connsiteX4" fmla="*/ 0 w 2628328"/>
              <a:gd name="connsiteY4" fmla="*/ 0 h 82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28" h="821352">
                <a:moveTo>
                  <a:pt x="0" y="0"/>
                </a:moveTo>
                <a:lnTo>
                  <a:pt x="2628328" y="0"/>
                </a:lnTo>
                <a:lnTo>
                  <a:pt x="2628328" y="821352"/>
                </a:lnTo>
                <a:lnTo>
                  <a:pt x="0" y="8213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56330" tIns="49530" rIns="49530" bIns="49530" numCol="1" spcCol="1270" anchor="t" anchorCtr="0">
            <a:noAutofit/>
          </a:bodyPr>
          <a:lstStyle/>
          <a:p>
            <a:r>
              <a:rPr lang="id-ID" altLang="id-ID" sz="1100" b="1" dirty="0">
                <a:latin typeface="Arial" pitchFamily="34" charset="0"/>
                <a:cs typeface="Arial" pitchFamily="34" charset="0"/>
              </a:rPr>
              <a:t>SE </a:t>
            </a:r>
            <a:r>
              <a:rPr lang="en-ID" altLang="id-ID" sz="1100" b="1" dirty="0" err="1">
                <a:latin typeface="Arial" pitchFamily="34" charset="0"/>
                <a:cs typeface="Arial" pitchFamily="34" charset="0"/>
              </a:rPr>
              <a:t>Kejagung</a:t>
            </a:r>
            <a:r>
              <a:rPr lang="en-ID" altLang="id-ID" sz="1100" b="1" dirty="0">
                <a:latin typeface="Arial" pitchFamily="34" charset="0"/>
                <a:cs typeface="Arial" pitchFamily="34" charset="0"/>
              </a:rPr>
              <a:t> B-003/A/Ft.2/01/2009 </a:t>
            </a:r>
            <a:r>
              <a:rPr lang="en-ID" altLang="id-ID" sz="1100" b="1" dirty="0" err="1">
                <a:latin typeface="Arial" pitchFamily="34" charset="0"/>
                <a:cs typeface="Arial" pitchFamily="34" charset="0"/>
              </a:rPr>
              <a:t>tentang</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Pengendalian</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dan</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Percepatan</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Tuntutan</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Perkara</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Tindak</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Pidana</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Kepabeanan</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dan</a:t>
            </a:r>
            <a:r>
              <a:rPr lang="en-ID" altLang="id-ID" sz="1100" b="1" dirty="0">
                <a:latin typeface="Arial" pitchFamily="34" charset="0"/>
                <a:cs typeface="Arial" pitchFamily="34" charset="0"/>
              </a:rPr>
              <a:t> </a:t>
            </a:r>
            <a:r>
              <a:rPr lang="en-ID" altLang="id-ID" sz="1100" b="1" dirty="0" err="1">
                <a:latin typeface="Arial" pitchFamily="34" charset="0"/>
                <a:cs typeface="Arial" pitchFamily="34" charset="0"/>
              </a:rPr>
              <a:t>Cukai</a:t>
            </a:r>
            <a:endParaRPr lang="en-ID" altLang="id-ID" sz="1100" b="1" dirty="0">
              <a:latin typeface="Arial" pitchFamily="34" charset="0"/>
              <a:cs typeface="Arial" pitchFamily="34" charset="0"/>
            </a:endParaRPr>
          </a:p>
        </p:txBody>
      </p:sp>
      <p:sp>
        <p:nvSpPr>
          <p:cNvPr id="14" name="Freeform: Shape 13">
            <a:extLst>
              <a:ext uri="{FF2B5EF4-FFF2-40B4-BE49-F238E27FC236}">
                <a16:creationId xmlns:a16="http://schemas.microsoft.com/office/drawing/2014/main" id="{F604C20B-DA5B-44B5-AF6C-3BDD3914ED7F}"/>
              </a:ext>
            </a:extLst>
          </p:cNvPr>
          <p:cNvSpPr/>
          <p:nvPr/>
        </p:nvSpPr>
        <p:spPr>
          <a:xfrm>
            <a:off x="523156" y="3859251"/>
            <a:ext cx="2554505" cy="821352"/>
          </a:xfrm>
          <a:custGeom>
            <a:avLst/>
            <a:gdLst>
              <a:gd name="connsiteX0" fmla="*/ 0 w 2628328"/>
              <a:gd name="connsiteY0" fmla="*/ 0 h 821352"/>
              <a:gd name="connsiteX1" fmla="*/ 2628328 w 2628328"/>
              <a:gd name="connsiteY1" fmla="*/ 0 h 821352"/>
              <a:gd name="connsiteX2" fmla="*/ 2628328 w 2628328"/>
              <a:gd name="connsiteY2" fmla="*/ 821352 h 821352"/>
              <a:gd name="connsiteX3" fmla="*/ 0 w 2628328"/>
              <a:gd name="connsiteY3" fmla="*/ 821352 h 821352"/>
              <a:gd name="connsiteX4" fmla="*/ 0 w 2628328"/>
              <a:gd name="connsiteY4" fmla="*/ 0 h 82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28" h="821352">
                <a:moveTo>
                  <a:pt x="0" y="0"/>
                </a:moveTo>
                <a:lnTo>
                  <a:pt x="2628328" y="0"/>
                </a:lnTo>
                <a:lnTo>
                  <a:pt x="2628328" y="821352"/>
                </a:lnTo>
                <a:lnTo>
                  <a:pt x="0" y="8213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56330" tIns="49530" rIns="49530" bIns="49530" numCol="1" spcCol="1270" anchor="t" anchorCtr="0">
            <a:noAutofit/>
          </a:bodyPr>
          <a:lstStyle/>
          <a:p>
            <a:pPr defTabSz="577850">
              <a:lnSpc>
                <a:spcPct val="90000"/>
              </a:lnSpc>
              <a:spcAft>
                <a:spcPct val="35000"/>
              </a:spcAft>
            </a:pPr>
            <a:r>
              <a:rPr lang="id-ID" sz="1200" b="1" dirty="0">
                <a:latin typeface="Arial" panose="020B0604020202020204" pitchFamily="34" charset="0"/>
                <a:cs typeface="Arial" panose="020B0604020202020204" pitchFamily="34" charset="0"/>
              </a:rPr>
              <a:t>Undang-Undang Cukai, Pasal 63</a:t>
            </a:r>
            <a:endParaRPr lang="en-US" sz="900" b="1" dirty="0">
              <a:latin typeface="Arial" panose="020B0604020202020204" pitchFamily="34" charset="0"/>
              <a:cs typeface="Arial" panose="020B0604020202020204" pitchFamily="34" charset="0"/>
            </a:endParaRPr>
          </a:p>
        </p:txBody>
      </p:sp>
      <p:pic>
        <p:nvPicPr>
          <p:cNvPr id="16" name="Picture 2" descr="Image result for rokok png">
            <a:extLst>
              <a:ext uri="{FF2B5EF4-FFF2-40B4-BE49-F238E27FC236}">
                <a16:creationId xmlns:a16="http://schemas.microsoft.com/office/drawing/2014/main" id="{74A9EE76-3BDD-409D-8492-3CEAB41F40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500" y="3192013"/>
            <a:ext cx="656034" cy="12236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kontainer png">
            <a:extLst>
              <a:ext uri="{FF2B5EF4-FFF2-40B4-BE49-F238E27FC236}">
                <a16:creationId xmlns:a16="http://schemas.microsoft.com/office/drawing/2014/main" id="{C79A7C6E-F037-41CC-893E-F26B1B6EF4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884" y="2719891"/>
            <a:ext cx="873218" cy="6597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kementerian keuangan png">
            <a:extLst>
              <a:ext uri="{FF2B5EF4-FFF2-40B4-BE49-F238E27FC236}">
                <a16:creationId xmlns:a16="http://schemas.microsoft.com/office/drawing/2014/main" id="{E3569E8A-F4C7-4D26-BCC2-45057C79B27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263600" y="1666433"/>
            <a:ext cx="641944" cy="6363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Image result for kejagung logo png">
            <a:extLst>
              <a:ext uri="{FF2B5EF4-FFF2-40B4-BE49-F238E27FC236}">
                <a16:creationId xmlns:a16="http://schemas.microsoft.com/office/drawing/2014/main" id="{58DBDAAF-3A54-4C17-A572-E04F9A57A15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2648" y="4794026"/>
            <a:ext cx="695906" cy="6188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7A5AB35-D583-4489-B9D5-BED958086368}"/>
              </a:ext>
            </a:extLst>
          </p:cNvPr>
          <p:cNvPicPr>
            <a:picLocks noChangeAspect="1"/>
          </p:cNvPicPr>
          <p:nvPr/>
        </p:nvPicPr>
        <p:blipFill>
          <a:blip r:embed="rId9"/>
          <a:stretch>
            <a:fillRect/>
          </a:stretch>
        </p:blipFill>
        <p:spPr>
          <a:xfrm>
            <a:off x="242052" y="4672957"/>
            <a:ext cx="856050" cy="856050"/>
          </a:xfrm>
          <a:prstGeom prst="rect">
            <a:avLst/>
          </a:prstGeom>
        </p:spPr>
      </p:pic>
      <p:sp>
        <p:nvSpPr>
          <p:cNvPr id="22" name="Title 1">
            <a:extLst>
              <a:ext uri="{FF2B5EF4-FFF2-40B4-BE49-F238E27FC236}">
                <a16:creationId xmlns:a16="http://schemas.microsoft.com/office/drawing/2014/main" id="{91F6A5A8-33AA-4C6F-9E23-5E5BAB168501}"/>
              </a:ext>
            </a:extLst>
          </p:cNvPr>
          <p:cNvSpPr>
            <a:spLocks noGrp="1"/>
          </p:cNvSpPr>
          <p:nvPr>
            <p:ph type="title"/>
          </p:nvPr>
        </p:nvSpPr>
        <p:spPr>
          <a:xfrm>
            <a:off x="1391885" y="-88852"/>
            <a:ext cx="10972800" cy="1143000"/>
          </a:xfrm>
        </p:spPr>
        <p:txBody>
          <a:bodyPr>
            <a:normAutofit/>
          </a:bodyPr>
          <a:lstStyle/>
          <a:p>
            <a:r>
              <a:rPr lang="en-US" sz="2400" b="1" dirty="0"/>
              <a:t>DASAR HUKUM </a:t>
            </a:r>
            <a:r>
              <a:rPr lang="id-ID" sz="2400" b="1" dirty="0"/>
              <a:t>WEWENANG </a:t>
            </a:r>
            <a:r>
              <a:rPr lang="en-US" sz="2400" b="1" dirty="0"/>
              <a:t>PPNS DJBC</a:t>
            </a:r>
            <a:endParaRPr lang="en-ID" sz="2400" b="1" dirty="0"/>
          </a:p>
        </p:txBody>
      </p:sp>
      <p:cxnSp>
        <p:nvCxnSpPr>
          <p:cNvPr id="40" name="Straight Connector 39">
            <a:extLst>
              <a:ext uri="{FF2B5EF4-FFF2-40B4-BE49-F238E27FC236}">
                <a16:creationId xmlns:a16="http://schemas.microsoft.com/office/drawing/2014/main" id="{F702858D-EDD3-462A-85E0-1DBD5C4611FD}"/>
              </a:ext>
            </a:extLst>
          </p:cNvPr>
          <p:cNvCxnSpPr>
            <a:cxnSpLocks/>
          </p:cNvCxnSpPr>
          <p:nvPr/>
        </p:nvCxnSpPr>
        <p:spPr>
          <a:xfrm>
            <a:off x="6708711" y="1054148"/>
            <a:ext cx="0" cy="5034085"/>
          </a:xfrm>
          <a:prstGeom prst="line">
            <a:avLst/>
          </a:prstGeom>
          <a:ln w="28575"/>
        </p:spPr>
        <p:style>
          <a:lnRef idx="1">
            <a:schemeClr val="accent3"/>
          </a:lnRef>
          <a:fillRef idx="0">
            <a:schemeClr val="accent3"/>
          </a:fillRef>
          <a:effectRef idx="0">
            <a:schemeClr val="accent3"/>
          </a:effectRef>
          <a:fontRef idx="minor">
            <a:schemeClr val="tx1"/>
          </a:fontRef>
        </p:style>
      </p:cxnSp>
      <p:pic>
        <p:nvPicPr>
          <p:cNvPr id="42" name="Picture 41">
            <a:extLst>
              <a:ext uri="{FF2B5EF4-FFF2-40B4-BE49-F238E27FC236}">
                <a16:creationId xmlns:a16="http://schemas.microsoft.com/office/drawing/2014/main" id="{F32B6FE2-601F-43F4-810E-B7D64A43AB33}"/>
              </a:ext>
            </a:extLst>
          </p:cNvPr>
          <p:cNvPicPr>
            <a:picLocks noChangeAspect="1"/>
          </p:cNvPicPr>
          <p:nvPr/>
        </p:nvPicPr>
        <p:blipFill rotWithShape="1">
          <a:blip r:embed="rId10"/>
          <a:srcRect l="37882" t="31283" r="24006" b="19378"/>
          <a:stretch/>
        </p:blipFill>
        <p:spPr>
          <a:xfrm>
            <a:off x="6876585" y="1666433"/>
            <a:ext cx="5315414" cy="4594408"/>
          </a:xfrm>
          <a:prstGeom prst="rect">
            <a:avLst/>
          </a:prstGeom>
        </p:spPr>
      </p:pic>
      <p:sp>
        <p:nvSpPr>
          <p:cNvPr id="44" name="TextBox 43">
            <a:extLst>
              <a:ext uri="{FF2B5EF4-FFF2-40B4-BE49-F238E27FC236}">
                <a16:creationId xmlns:a16="http://schemas.microsoft.com/office/drawing/2014/main" id="{8EA18AF2-8E4D-4E7A-9D8D-BDEA036E909D}"/>
              </a:ext>
            </a:extLst>
          </p:cNvPr>
          <p:cNvSpPr txBox="1"/>
          <p:nvPr/>
        </p:nvSpPr>
        <p:spPr>
          <a:xfrm>
            <a:off x="1023534" y="1168474"/>
            <a:ext cx="4637167" cy="369332"/>
          </a:xfrm>
          <a:prstGeom prst="rect">
            <a:avLst/>
          </a:prstGeom>
          <a:solidFill>
            <a:schemeClr val="accent2"/>
          </a:solidFill>
        </p:spPr>
        <p:txBody>
          <a:bodyPr wrap="none" rtlCol="0">
            <a:spAutoFit/>
          </a:bodyPr>
          <a:lstStyle/>
          <a:p>
            <a:r>
              <a:rPr lang="en-US" dirty="0" err="1">
                <a:solidFill>
                  <a:schemeClr val="bg1"/>
                </a:solidFill>
              </a:rPr>
              <a:t>Kewenangan</a:t>
            </a:r>
            <a:r>
              <a:rPr lang="en-US" dirty="0">
                <a:solidFill>
                  <a:schemeClr val="bg1"/>
                </a:solidFill>
              </a:rPr>
              <a:t> </a:t>
            </a:r>
            <a:r>
              <a:rPr lang="en-US" dirty="0" err="1">
                <a:solidFill>
                  <a:schemeClr val="bg1"/>
                </a:solidFill>
              </a:rPr>
              <a:t>Penyidikan</a:t>
            </a:r>
            <a:r>
              <a:rPr lang="en-US" dirty="0">
                <a:solidFill>
                  <a:schemeClr val="bg1"/>
                </a:solidFill>
              </a:rPr>
              <a:t> </a:t>
            </a:r>
            <a:r>
              <a:rPr lang="en-US" dirty="0" err="1">
                <a:solidFill>
                  <a:schemeClr val="bg1"/>
                </a:solidFill>
              </a:rPr>
              <a:t>Kepabeanan</a:t>
            </a:r>
            <a:r>
              <a:rPr lang="en-US" dirty="0">
                <a:solidFill>
                  <a:schemeClr val="bg1"/>
                </a:solidFill>
              </a:rPr>
              <a:t> dan </a:t>
            </a:r>
            <a:r>
              <a:rPr lang="en-US" dirty="0" err="1">
                <a:solidFill>
                  <a:schemeClr val="bg1"/>
                </a:solidFill>
              </a:rPr>
              <a:t>Cukai</a:t>
            </a:r>
            <a:endParaRPr lang="en-ID" dirty="0">
              <a:solidFill>
                <a:schemeClr val="bg1"/>
              </a:solidFill>
            </a:endParaRPr>
          </a:p>
        </p:txBody>
      </p:sp>
      <p:sp>
        <p:nvSpPr>
          <p:cNvPr id="45" name="TextBox 44">
            <a:extLst>
              <a:ext uri="{FF2B5EF4-FFF2-40B4-BE49-F238E27FC236}">
                <a16:creationId xmlns:a16="http://schemas.microsoft.com/office/drawing/2014/main" id="{96F37C5C-0EB6-4D59-B9D2-94616519F5CD}"/>
              </a:ext>
            </a:extLst>
          </p:cNvPr>
          <p:cNvSpPr txBox="1"/>
          <p:nvPr/>
        </p:nvSpPr>
        <p:spPr>
          <a:xfrm>
            <a:off x="7218115" y="1163312"/>
            <a:ext cx="4449038" cy="369332"/>
          </a:xfrm>
          <a:prstGeom prst="rect">
            <a:avLst/>
          </a:prstGeom>
          <a:solidFill>
            <a:schemeClr val="accent2"/>
          </a:solidFill>
        </p:spPr>
        <p:txBody>
          <a:bodyPr wrap="none" rtlCol="0">
            <a:spAutoFit/>
          </a:bodyPr>
          <a:lstStyle/>
          <a:p>
            <a:r>
              <a:rPr lang="en-US" dirty="0" err="1">
                <a:solidFill>
                  <a:schemeClr val="bg1"/>
                </a:solidFill>
              </a:rPr>
              <a:t>Kewenangan</a:t>
            </a:r>
            <a:r>
              <a:rPr lang="en-US" dirty="0">
                <a:solidFill>
                  <a:schemeClr val="bg1"/>
                </a:solidFill>
              </a:rPr>
              <a:t> </a:t>
            </a:r>
            <a:r>
              <a:rPr lang="en-US" dirty="0" err="1">
                <a:solidFill>
                  <a:schemeClr val="bg1"/>
                </a:solidFill>
              </a:rPr>
              <a:t>Penyidikan</a:t>
            </a:r>
            <a:r>
              <a:rPr lang="en-US" dirty="0">
                <a:solidFill>
                  <a:schemeClr val="bg1"/>
                </a:solidFill>
              </a:rPr>
              <a:t> </a:t>
            </a:r>
            <a:r>
              <a:rPr lang="en-US" dirty="0" err="1">
                <a:solidFill>
                  <a:schemeClr val="bg1"/>
                </a:solidFill>
              </a:rPr>
              <a:t>Berdasarkan</a:t>
            </a:r>
            <a:r>
              <a:rPr lang="en-US" dirty="0">
                <a:solidFill>
                  <a:schemeClr val="bg1"/>
                </a:solidFill>
              </a:rPr>
              <a:t> UU Lain</a:t>
            </a:r>
            <a:endParaRPr lang="en-ID" dirty="0">
              <a:solidFill>
                <a:schemeClr val="bg1"/>
              </a:solidFill>
            </a:endParaRPr>
          </a:p>
        </p:txBody>
      </p:sp>
      <p:sp>
        <p:nvSpPr>
          <p:cNvPr id="3" name="Freeform: Shape 2">
            <a:extLst>
              <a:ext uri="{FF2B5EF4-FFF2-40B4-BE49-F238E27FC236}">
                <a16:creationId xmlns:a16="http://schemas.microsoft.com/office/drawing/2014/main" id="{58AB4435-3FB1-A94D-DB62-7664380C77D5}"/>
              </a:ext>
            </a:extLst>
          </p:cNvPr>
          <p:cNvSpPr/>
          <p:nvPr/>
        </p:nvSpPr>
        <p:spPr>
          <a:xfrm>
            <a:off x="3477434" y="2837600"/>
            <a:ext cx="3097368" cy="821352"/>
          </a:xfrm>
          <a:custGeom>
            <a:avLst/>
            <a:gdLst>
              <a:gd name="connsiteX0" fmla="*/ 0 w 2628328"/>
              <a:gd name="connsiteY0" fmla="*/ 0 h 821352"/>
              <a:gd name="connsiteX1" fmla="*/ 2628328 w 2628328"/>
              <a:gd name="connsiteY1" fmla="*/ 0 h 821352"/>
              <a:gd name="connsiteX2" fmla="*/ 2628328 w 2628328"/>
              <a:gd name="connsiteY2" fmla="*/ 821352 h 821352"/>
              <a:gd name="connsiteX3" fmla="*/ 0 w 2628328"/>
              <a:gd name="connsiteY3" fmla="*/ 821352 h 821352"/>
              <a:gd name="connsiteX4" fmla="*/ 0 w 2628328"/>
              <a:gd name="connsiteY4" fmla="*/ 0 h 821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328" h="821352">
                <a:moveTo>
                  <a:pt x="0" y="0"/>
                </a:moveTo>
                <a:lnTo>
                  <a:pt x="2628328" y="0"/>
                </a:lnTo>
                <a:lnTo>
                  <a:pt x="2628328" y="821352"/>
                </a:lnTo>
                <a:lnTo>
                  <a:pt x="0" y="82135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56330" tIns="49530" rIns="49530" bIns="49530" numCol="1" spcCol="1270" anchor="t" anchorCtr="0">
            <a:noAutofit/>
          </a:bodyPr>
          <a:lstStyle/>
          <a:p>
            <a:r>
              <a:rPr lang="en-US" altLang="id-ID" sz="1200" b="1" dirty="0">
                <a:latin typeface="Arial" pitchFamily="34" charset="0"/>
                <a:cs typeface="Arial" pitchFamily="34" charset="0"/>
              </a:rPr>
              <a:t>PERDIRJEN </a:t>
            </a:r>
            <a:r>
              <a:rPr lang="en-US" altLang="id-ID" sz="1200" b="1" dirty="0" err="1">
                <a:latin typeface="Arial" pitchFamily="34" charset="0"/>
                <a:cs typeface="Arial" pitchFamily="34" charset="0"/>
              </a:rPr>
              <a:t>Nomor</a:t>
            </a:r>
            <a:r>
              <a:rPr lang="en-US" altLang="id-ID" sz="1200" b="1" dirty="0">
                <a:latin typeface="Arial" pitchFamily="34" charset="0"/>
                <a:cs typeface="Arial" pitchFamily="34" charset="0"/>
              </a:rPr>
              <a:t> 19/BC/2021 </a:t>
            </a:r>
            <a:r>
              <a:rPr lang="en-US" altLang="id-ID" sz="1200" b="1" dirty="0" err="1">
                <a:latin typeface="Arial" pitchFamily="34" charset="0"/>
                <a:cs typeface="Arial" pitchFamily="34" charset="0"/>
              </a:rPr>
              <a:t>tentang</a:t>
            </a:r>
            <a:r>
              <a:rPr lang="en-US" altLang="id-ID" sz="1200" b="1" dirty="0">
                <a:latin typeface="Arial" pitchFamily="34" charset="0"/>
                <a:cs typeface="Arial" pitchFamily="34" charset="0"/>
              </a:rPr>
              <a:t> Tata </a:t>
            </a:r>
            <a:r>
              <a:rPr lang="en-US" altLang="id-ID" sz="1200" b="1" dirty="0" err="1">
                <a:latin typeface="Arial" pitchFamily="34" charset="0"/>
                <a:cs typeface="Arial" pitchFamily="34" charset="0"/>
              </a:rPr>
              <a:t>Laksana</a:t>
            </a:r>
            <a:r>
              <a:rPr lang="en-US" altLang="id-ID" sz="1200" b="1" dirty="0">
                <a:latin typeface="Arial" pitchFamily="34" charset="0"/>
                <a:cs typeface="Arial" pitchFamily="34" charset="0"/>
              </a:rPr>
              <a:t> Penyidikan di </a:t>
            </a:r>
            <a:r>
              <a:rPr lang="en-US" altLang="id-ID" sz="1200" b="1" dirty="0" err="1">
                <a:latin typeface="Arial" pitchFamily="34" charset="0"/>
                <a:cs typeface="Arial" pitchFamily="34" charset="0"/>
              </a:rPr>
              <a:t>Lingkungan</a:t>
            </a:r>
            <a:r>
              <a:rPr lang="en-US" altLang="id-ID" sz="1200" b="1" dirty="0">
                <a:latin typeface="Arial" pitchFamily="34" charset="0"/>
                <a:cs typeface="Arial" pitchFamily="34" charset="0"/>
              </a:rPr>
              <a:t> DJBC</a:t>
            </a:r>
            <a:endParaRPr lang="en-ID" altLang="id-ID" sz="1100" b="1" dirty="0">
              <a:latin typeface="Arial" pitchFamily="34" charset="0"/>
              <a:cs typeface="Arial" pitchFamily="34" charset="0"/>
            </a:endParaRPr>
          </a:p>
        </p:txBody>
      </p:sp>
      <p:pic>
        <p:nvPicPr>
          <p:cNvPr id="23" name="Picture 8" descr="Image result for bea cukai png">
            <a:extLst>
              <a:ext uri="{FF2B5EF4-FFF2-40B4-BE49-F238E27FC236}">
                <a16:creationId xmlns:a16="http://schemas.microsoft.com/office/drawing/2014/main" id="{1B268D68-60B2-9593-26F8-67B38E7DB6E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76582" y="2716254"/>
            <a:ext cx="749506" cy="57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8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Autofit/>
          </a:bodyPr>
          <a:lstStyle/>
          <a:p>
            <a:r>
              <a:rPr lang="en-US" dirty="0" err="1"/>
              <a:t>Penyitaan</a:t>
            </a:r>
            <a:endParaRPr lang="en-US" dirty="0"/>
          </a:p>
        </p:txBody>
      </p:sp>
      <p:sp>
        <p:nvSpPr>
          <p:cNvPr id="35" name="Rectangle 34">
            <a:extLst>
              <a:ext uri="{FF2B5EF4-FFF2-40B4-BE49-F238E27FC236}">
                <a16:creationId xmlns:a16="http://schemas.microsoft.com/office/drawing/2014/main" id="{37A551E1-1689-1742-B3CB-4D84F46356FC}"/>
              </a:ext>
            </a:extLst>
          </p:cNvPr>
          <p:cNvSpPr/>
          <p:nvPr/>
        </p:nvSpPr>
        <p:spPr>
          <a:xfrm>
            <a:off x="2600234" y="1391591"/>
            <a:ext cx="1168807"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Penyitaan</a:t>
            </a:r>
            <a:endParaRPr lang="en-US" sz="1200" dirty="0"/>
          </a:p>
        </p:txBody>
      </p:sp>
      <p:sp>
        <p:nvSpPr>
          <p:cNvPr id="36" name="Flowchart: Document 14">
            <a:extLst>
              <a:ext uri="{FF2B5EF4-FFF2-40B4-BE49-F238E27FC236}">
                <a16:creationId xmlns:a16="http://schemas.microsoft.com/office/drawing/2014/main" id="{29F2EA5E-881D-8749-BAE9-673700B17098}"/>
              </a:ext>
            </a:extLst>
          </p:cNvPr>
          <p:cNvSpPr/>
          <p:nvPr/>
        </p:nvSpPr>
        <p:spPr>
          <a:xfrm>
            <a:off x="2597471" y="2864645"/>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err="1">
                <a:solidFill>
                  <a:sysClr val="windowText" lastClr="000000"/>
                </a:solidFill>
              </a:rPr>
              <a:t>Permintaan</a:t>
            </a:r>
            <a:r>
              <a:rPr lang="en-US" sz="1200" dirty="0">
                <a:solidFill>
                  <a:sysClr val="windowText" lastClr="000000"/>
                </a:solidFill>
              </a:rPr>
              <a:t> </a:t>
            </a:r>
            <a:r>
              <a:rPr lang="en-US" sz="1200" dirty="0" err="1">
                <a:solidFill>
                  <a:sysClr val="windowText" lastClr="000000"/>
                </a:solidFill>
              </a:rPr>
              <a:t>Ijin</a:t>
            </a:r>
            <a:r>
              <a:rPr lang="en-US" sz="1200" dirty="0">
                <a:solidFill>
                  <a:sysClr val="windowText" lastClr="000000"/>
                </a:solidFill>
              </a:rPr>
              <a:t> Sita </a:t>
            </a:r>
            <a:endParaRPr lang="en-ID" sz="1200" dirty="0">
              <a:solidFill>
                <a:sysClr val="windowText" lastClr="000000"/>
              </a:solidFill>
            </a:endParaRPr>
          </a:p>
        </p:txBody>
      </p:sp>
      <p:cxnSp>
        <p:nvCxnSpPr>
          <p:cNvPr id="37" name="Straight Arrow Connector 36">
            <a:extLst>
              <a:ext uri="{FF2B5EF4-FFF2-40B4-BE49-F238E27FC236}">
                <a16:creationId xmlns:a16="http://schemas.microsoft.com/office/drawing/2014/main" id="{C1EAA0DA-9632-C642-A051-132A48C03068}"/>
              </a:ext>
            </a:extLst>
          </p:cNvPr>
          <p:cNvCxnSpPr>
            <a:cxnSpLocks/>
            <a:stCxn id="35" idx="2"/>
            <a:endCxn id="36" idx="0"/>
          </p:cNvCxnSpPr>
          <p:nvPr/>
        </p:nvCxnSpPr>
        <p:spPr>
          <a:xfrm flipH="1">
            <a:off x="3182043" y="2224356"/>
            <a:ext cx="2595" cy="6402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1">
            <a:extLst>
              <a:ext uri="{FF2B5EF4-FFF2-40B4-BE49-F238E27FC236}">
                <a16:creationId xmlns:a16="http://schemas.microsoft.com/office/drawing/2014/main" id="{68A01AF1-01A9-F545-8400-06BE7E65E9B7}"/>
              </a:ext>
            </a:extLst>
          </p:cNvPr>
          <p:cNvSpPr/>
          <p:nvPr/>
        </p:nvSpPr>
        <p:spPr>
          <a:xfrm>
            <a:off x="2597471" y="4066455"/>
            <a:ext cx="1169143"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Ketua</a:t>
            </a:r>
            <a:r>
              <a:rPr lang="en-US" sz="1200" dirty="0"/>
              <a:t> PN </a:t>
            </a:r>
            <a:r>
              <a:rPr lang="en-US" sz="1200" dirty="0" err="1"/>
              <a:t>setempat</a:t>
            </a:r>
            <a:endParaRPr lang="en-ID" sz="1200" dirty="0"/>
          </a:p>
        </p:txBody>
      </p:sp>
      <p:sp>
        <p:nvSpPr>
          <p:cNvPr id="41" name="Flowchart: Document 14">
            <a:extLst>
              <a:ext uri="{FF2B5EF4-FFF2-40B4-BE49-F238E27FC236}">
                <a16:creationId xmlns:a16="http://schemas.microsoft.com/office/drawing/2014/main" id="{E7861615-A8A3-CB40-928C-C1F5A69D049C}"/>
              </a:ext>
            </a:extLst>
          </p:cNvPr>
          <p:cNvSpPr/>
          <p:nvPr/>
        </p:nvSpPr>
        <p:spPr>
          <a:xfrm>
            <a:off x="2597471" y="5437187"/>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err="1">
                <a:solidFill>
                  <a:sysClr val="windowText" lastClr="000000"/>
                </a:solidFill>
              </a:rPr>
              <a:t>Ijin</a:t>
            </a:r>
            <a:r>
              <a:rPr lang="en-US" sz="1200" dirty="0">
                <a:solidFill>
                  <a:sysClr val="windowText" lastClr="000000"/>
                </a:solidFill>
              </a:rPr>
              <a:t> Sita </a:t>
            </a:r>
            <a:endParaRPr lang="en-ID" sz="1200" dirty="0">
              <a:solidFill>
                <a:sysClr val="windowText" lastClr="000000"/>
              </a:solidFill>
            </a:endParaRPr>
          </a:p>
        </p:txBody>
      </p:sp>
      <p:cxnSp>
        <p:nvCxnSpPr>
          <p:cNvPr id="44" name="Straight Arrow Connector 43">
            <a:extLst>
              <a:ext uri="{FF2B5EF4-FFF2-40B4-BE49-F238E27FC236}">
                <a16:creationId xmlns:a16="http://schemas.microsoft.com/office/drawing/2014/main" id="{A6F6B414-3110-7748-8FB0-0A285682D17F}"/>
              </a:ext>
            </a:extLst>
          </p:cNvPr>
          <p:cNvCxnSpPr>
            <a:cxnSpLocks/>
            <a:stCxn id="40" idx="2"/>
            <a:endCxn id="41" idx="0"/>
          </p:cNvCxnSpPr>
          <p:nvPr/>
        </p:nvCxnSpPr>
        <p:spPr>
          <a:xfrm>
            <a:off x="3182042" y="4794584"/>
            <a:ext cx="0" cy="6426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C42D85E-96BC-184E-883A-95CE6D95D2B8}"/>
              </a:ext>
            </a:extLst>
          </p:cNvPr>
          <p:cNvCxnSpPr>
            <a:cxnSpLocks/>
            <a:stCxn id="36" idx="2"/>
            <a:endCxn id="40" idx="0"/>
          </p:cNvCxnSpPr>
          <p:nvPr/>
        </p:nvCxnSpPr>
        <p:spPr>
          <a:xfrm>
            <a:off x="3182042" y="3539203"/>
            <a:ext cx="0" cy="5272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7AD389C-3DF6-0549-A145-9580C958ADB5}"/>
              </a:ext>
            </a:extLst>
          </p:cNvPr>
          <p:cNvSpPr txBox="1"/>
          <p:nvPr/>
        </p:nvSpPr>
        <p:spPr>
          <a:xfrm>
            <a:off x="1136329" y="2864645"/>
            <a:ext cx="1558666" cy="938719"/>
          </a:xfrm>
          <a:prstGeom prst="rect">
            <a:avLst/>
          </a:prstGeom>
          <a:noFill/>
        </p:spPr>
        <p:txBody>
          <a:bodyPr wrap="square" rtlCol="0">
            <a:spAutoFit/>
          </a:bodyPr>
          <a:lstStyle/>
          <a:p>
            <a:pPr algn="just"/>
            <a:r>
              <a:rPr lang="en-US" sz="1100" b="1" dirty="0" err="1"/>
              <a:t>Dilampiri</a:t>
            </a:r>
            <a:r>
              <a:rPr lang="en-US" sz="1100" b="1" dirty="0"/>
              <a:t> </a:t>
            </a:r>
            <a:r>
              <a:rPr lang="en-US" sz="1100" b="1" dirty="0" err="1"/>
              <a:t>dengan</a:t>
            </a:r>
            <a:r>
              <a:rPr lang="en-US" sz="1100" b="1" dirty="0"/>
              <a:t>:</a:t>
            </a:r>
            <a:endParaRPr lang="en-US" sz="1100" dirty="0"/>
          </a:p>
          <a:p>
            <a:pPr marL="171450" indent="-171450">
              <a:buFont typeface="Arial" panose="020B0604020202020204" pitchFamily="34" charset="0"/>
              <a:buChar char="•"/>
            </a:pPr>
            <a:r>
              <a:rPr lang="en-US" sz="1100" dirty="0" err="1"/>
              <a:t>salinan</a:t>
            </a:r>
            <a:r>
              <a:rPr lang="en-US" sz="1100" dirty="0"/>
              <a:t> LK</a:t>
            </a:r>
          </a:p>
          <a:p>
            <a:pPr marL="171450" indent="-171450">
              <a:buFont typeface="Arial" panose="020B0604020202020204" pitchFamily="34" charset="0"/>
              <a:buChar char="•"/>
            </a:pPr>
            <a:r>
              <a:rPr lang="en-US" sz="1100" dirty="0" err="1"/>
              <a:t>salinan</a:t>
            </a:r>
            <a:r>
              <a:rPr lang="en-US" sz="1100" dirty="0"/>
              <a:t> SPTP </a:t>
            </a:r>
          </a:p>
          <a:p>
            <a:pPr marL="171450" indent="-171450">
              <a:buFont typeface="Arial" panose="020B0604020202020204" pitchFamily="34" charset="0"/>
              <a:buChar char="•"/>
            </a:pPr>
            <a:r>
              <a:rPr lang="en-US" sz="1100" dirty="0" err="1"/>
              <a:t>salinan</a:t>
            </a:r>
            <a:r>
              <a:rPr lang="en-US" sz="1100" dirty="0"/>
              <a:t> SPDP</a:t>
            </a:r>
          </a:p>
          <a:p>
            <a:pPr marL="171450" indent="-171450">
              <a:buFont typeface="Arial" panose="020B0604020202020204" pitchFamily="34" charset="0"/>
              <a:buChar char="•"/>
            </a:pPr>
            <a:r>
              <a:rPr lang="en-US" sz="1100" dirty="0"/>
              <a:t>Resume </a:t>
            </a:r>
            <a:r>
              <a:rPr lang="en-US" sz="1100" dirty="0" err="1"/>
              <a:t>sementara</a:t>
            </a:r>
            <a:endParaRPr lang="en-US" sz="1100" dirty="0"/>
          </a:p>
        </p:txBody>
      </p:sp>
      <p:sp>
        <p:nvSpPr>
          <p:cNvPr id="11" name="Rectangle 10">
            <a:extLst>
              <a:ext uri="{FF2B5EF4-FFF2-40B4-BE49-F238E27FC236}">
                <a16:creationId xmlns:a16="http://schemas.microsoft.com/office/drawing/2014/main" id="{3E0BF550-D56B-4BDA-8113-215114A5D0D4}"/>
              </a:ext>
            </a:extLst>
          </p:cNvPr>
          <p:cNvSpPr/>
          <p:nvPr/>
        </p:nvSpPr>
        <p:spPr>
          <a:xfrm>
            <a:off x="4428767" y="5381959"/>
            <a:ext cx="1168807"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Pelaksanaan</a:t>
            </a:r>
            <a:r>
              <a:rPr lang="en-US" sz="1200" dirty="0"/>
              <a:t> Sita</a:t>
            </a:r>
          </a:p>
        </p:txBody>
      </p:sp>
      <p:cxnSp>
        <p:nvCxnSpPr>
          <p:cNvPr id="12" name="Straight Arrow Connector 11">
            <a:extLst>
              <a:ext uri="{FF2B5EF4-FFF2-40B4-BE49-F238E27FC236}">
                <a16:creationId xmlns:a16="http://schemas.microsoft.com/office/drawing/2014/main" id="{9FA213FC-25C8-4DB6-814C-598B5A0A80AC}"/>
              </a:ext>
            </a:extLst>
          </p:cNvPr>
          <p:cNvCxnSpPr>
            <a:cxnSpLocks/>
            <a:stCxn id="41" idx="3"/>
            <a:endCxn id="11" idx="1"/>
          </p:cNvCxnSpPr>
          <p:nvPr/>
        </p:nvCxnSpPr>
        <p:spPr>
          <a:xfrm flipV="1">
            <a:off x="3766614" y="5798342"/>
            <a:ext cx="662153"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49E7D2-722C-4DA8-8C45-8EAC297B76F4}"/>
              </a:ext>
            </a:extLst>
          </p:cNvPr>
          <p:cNvCxnSpPr>
            <a:cxnSpLocks/>
            <a:stCxn id="11" idx="3"/>
            <a:endCxn id="76" idx="1"/>
          </p:cNvCxnSpPr>
          <p:nvPr/>
        </p:nvCxnSpPr>
        <p:spPr>
          <a:xfrm>
            <a:off x="5597573" y="5798341"/>
            <a:ext cx="63478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FFD135F-CB63-4A3B-8C88-A9D6DA6D2609}"/>
              </a:ext>
            </a:extLst>
          </p:cNvPr>
          <p:cNvSpPr/>
          <p:nvPr/>
        </p:nvSpPr>
        <p:spPr>
          <a:xfrm>
            <a:off x="4748031" y="3941876"/>
            <a:ext cx="1347969"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Keadaan</a:t>
            </a:r>
            <a:r>
              <a:rPr lang="en-US" sz="1200" dirty="0"/>
              <a:t> Yang </a:t>
            </a:r>
            <a:r>
              <a:rPr lang="en-US" sz="1200" dirty="0" err="1"/>
              <a:t>Sangat</a:t>
            </a:r>
            <a:r>
              <a:rPr lang="en-US" sz="1200" dirty="0"/>
              <a:t> </a:t>
            </a:r>
            <a:r>
              <a:rPr lang="en-US" sz="1200" dirty="0" err="1"/>
              <a:t>Perlu</a:t>
            </a:r>
            <a:r>
              <a:rPr lang="en-US" sz="1200" dirty="0"/>
              <a:t> dan </a:t>
            </a:r>
            <a:r>
              <a:rPr lang="en-US" sz="1200" dirty="0" err="1"/>
              <a:t>Mendesak</a:t>
            </a:r>
            <a:endParaRPr lang="en-ID" sz="1200" dirty="0"/>
          </a:p>
        </p:txBody>
      </p:sp>
      <p:sp>
        <p:nvSpPr>
          <p:cNvPr id="43" name="Rectangle 42">
            <a:extLst>
              <a:ext uri="{FF2B5EF4-FFF2-40B4-BE49-F238E27FC236}">
                <a16:creationId xmlns:a16="http://schemas.microsoft.com/office/drawing/2014/main" id="{F88C3E54-2032-4015-BEDD-387767622BF3}"/>
              </a:ext>
            </a:extLst>
          </p:cNvPr>
          <p:cNvSpPr/>
          <p:nvPr/>
        </p:nvSpPr>
        <p:spPr>
          <a:xfrm>
            <a:off x="7313431" y="3941876"/>
            <a:ext cx="1347969"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Penyitaan</a:t>
            </a:r>
            <a:r>
              <a:rPr lang="en-US" sz="1200" dirty="0"/>
              <a:t> </a:t>
            </a:r>
            <a:r>
              <a:rPr lang="en-US" sz="1200" dirty="0" err="1"/>
              <a:t>hanya</a:t>
            </a:r>
            <a:r>
              <a:rPr lang="en-US" sz="1200" dirty="0"/>
              <a:t> </a:t>
            </a:r>
            <a:r>
              <a:rPr lang="en-US" sz="1200" dirty="0" err="1"/>
              <a:t>atas</a:t>
            </a:r>
            <a:r>
              <a:rPr lang="en-US" sz="1200" dirty="0"/>
              <a:t> </a:t>
            </a:r>
            <a:r>
              <a:rPr lang="en-US" sz="1200" dirty="0" err="1"/>
              <a:t>benda</a:t>
            </a:r>
            <a:r>
              <a:rPr lang="en-US" sz="1200" dirty="0"/>
              <a:t> </a:t>
            </a:r>
            <a:r>
              <a:rPr lang="en-US" sz="1200" dirty="0" err="1"/>
              <a:t>bergerak</a:t>
            </a:r>
            <a:endParaRPr lang="en-ID" sz="1200" dirty="0"/>
          </a:p>
        </p:txBody>
      </p:sp>
      <p:sp>
        <p:nvSpPr>
          <p:cNvPr id="46" name="Rectangle: Rounded Corners 45">
            <a:extLst>
              <a:ext uri="{FF2B5EF4-FFF2-40B4-BE49-F238E27FC236}">
                <a16:creationId xmlns:a16="http://schemas.microsoft.com/office/drawing/2014/main" id="{5276C044-A006-41C9-B011-2B94D09615CA}"/>
              </a:ext>
            </a:extLst>
          </p:cNvPr>
          <p:cNvSpPr/>
          <p:nvPr/>
        </p:nvSpPr>
        <p:spPr>
          <a:xfrm>
            <a:off x="7313431" y="1947491"/>
            <a:ext cx="1467178"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Ketua</a:t>
            </a:r>
            <a:r>
              <a:rPr lang="en-US" sz="1200" dirty="0"/>
              <a:t> PN (</a:t>
            </a:r>
            <a:r>
              <a:rPr lang="en-US" sz="1200" dirty="0" err="1"/>
              <a:t>dari</a:t>
            </a:r>
            <a:r>
              <a:rPr lang="en-US" sz="1200" dirty="0"/>
              <a:t> </a:t>
            </a:r>
            <a:r>
              <a:rPr lang="en-US" sz="1200" dirty="0" err="1"/>
              <a:t>wil</a:t>
            </a:r>
            <a:r>
              <a:rPr lang="en-US" sz="1200" dirty="0"/>
              <a:t> </a:t>
            </a:r>
            <a:r>
              <a:rPr lang="en-US" sz="1200" dirty="0" err="1"/>
              <a:t>kerja</a:t>
            </a:r>
            <a:r>
              <a:rPr lang="en-US" sz="1200" dirty="0"/>
              <a:t> </a:t>
            </a:r>
            <a:r>
              <a:rPr lang="en-US" sz="1200" dirty="0" err="1"/>
              <a:t>dmn</a:t>
            </a:r>
            <a:r>
              <a:rPr lang="en-US" sz="1200" dirty="0"/>
              <a:t> </a:t>
            </a:r>
            <a:r>
              <a:rPr lang="en-US" sz="1200" dirty="0" err="1"/>
              <a:t>geledah</a:t>
            </a:r>
            <a:r>
              <a:rPr lang="en-US" sz="1200" dirty="0"/>
              <a:t> </a:t>
            </a:r>
            <a:r>
              <a:rPr lang="en-US" sz="1200" dirty="0" err="1"/>
              <a:t>dilakukan</a:t>
            </a:r>
            <a:r>
              <a:rPr lang="en-US" sz="1200" dirty="0"/>
              <a:t>)</a:t>
            </a:r>
            <a:endParaRPr lang="en-ID" sz="1200" dirty="0"/>
          </a:p>
        </p:txBody>
      </p:sp>
      <p:sp>
        <p:nvSpPr>
          <p:cNvPr id="48" name="Rectangle: Rounded Corners 31">
            <a:extLst>
              <a:ext uri="{FF2B5EF4-FFF2-40B4-BE49-F238E27FC236}">
                <a16:creationId xmlns:a16="http://schemas.microsoft.com/office/drawing/2014/main" id="{1F42A681-343D-484B-8854-6986FE4651D5}"/>
              </a:ext>
            </a:extLst>
          </p:cNvPr>
          <p:cNvSpPr/>
          <p:nvPr/>
        </p:nvSpPr>
        <p:spPr>
          <a:xfrm>
            <a:off x="7313431" y="2996558"/>
            <a:ext cx="1467178"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Penyidik</a:t>
            </a:r>
            <a:r>
              <a:rPr lang="en-US" sz="1200" dirty="0"/>
              <a:t> (</a:t>
            </a:r>
            <a:r>
              <a:rPr lang="en-US" sz="1200" dirty="0" err="1"/>
              <a:t>dari</a:t>
            </a:r>
            <a:r>
              <a:rPr lang="en-US" sz="1200" dirty="0"/>
              <a:t> </a:t>
            </a:r>
            <a:r>
              <a:rPr lang="en-US" sz="1200" dirty="0" err="1"/>
              <a:t>wil</a:t>
            </a:r>
            <a:r>
              <a:rPr lang="en-US" sz="1200" dirty="0"/>
              <a:t> </a:t>
            </a:r>
            <a:r>
              <a:rPr lang="en-US" sz="1200" dirty="0" err="1"/>
              <a:t>kerja</a:t>
            </a:r>
            <a:r>
              <a:rPr lang="en-US" sz="1200" dirty="0"/>
              <a:t> </a:t>
            </a:r>
            <a:r>
              <a:rPr lang="en-US" sz="1200" dirty="0" err="1"/>
              <a:t>dmn</a:t>
            </a:r>
            <a:r>
              <a:rPr lang="en-US" sz="1200" dirty="0"/>
              <a:t> </a:t>
            </a:r>
            <a:r>
              <a:rPr lang="en-US" sz="1200" dirty="0" err="1"/>
              <a:t>geledah</a:t>
            </a:r>
            <a:r>
              <a:rPr lang="en-US" sz="1200" dirty="0"/>
              <a:t> </a:t>
            </a:r>
            <a:r>
              <a:rPr lang="en-US" sz="1200" dirty="0" err="1"/>
              <a:t>dilakukan</a:t>
            </a:r>
            <a:r>
              <a:rPr lang="en-US" sz="1200" dirty="0"/>
              <a:t>)</a:t>
            </a:r>
            <a:endParaRPr lang="en-ID" sz="1200" dirty="0"/>
          </a:p>
        </p:txBody>
      </p:sp>
      <p:sp>
        <p:nvSpPr>
          <p:cNvPr id="49" name="TextBox 48">
            <a:extLst>
              <a:ext uri="{FF2B5EF4-FFF2-40B4-BE49-F238E27FC236}">
                <a16:creationId xmlns:a16="http://schemas.microsoft.com/office/drawing/2014/main" id="{5A1D5CEE-E5D3-4E2B-BB5C-3A943E7BC60B}"/>
              </a:ext>
            </a:extLst>
          </p:cNvPr>
          <p:cNvSpPr txBox="1"/>
          <p:nvPr/>
        </p:nvSpPr>
        <p:spPr>
          <a:xfrm rot="20293887">
            <a:off x="6254263" y="2259837"/>
            <a:ext cx="839093" cy="276999"/>
          </a:xfrm>
          <a:prstGeom prst="rect">
            <a:avLst/>
          </a:prstGeom>
          <a:noFill/>
        </p:spPr>
        <p:txBody>
          <a:bodyPr wrap="square" rtlCol="0">
            <a:spAutoFit/>
          </a:bodyPr>
          <a:lstStyle/>
          <a:p>
            <a:pPr algn="ctr"/>
            <a:r>
              <a:rPr lang="en-US" sz="1200" dirty="0" err="1"/>
              <a:t>diketahui</a:t>
            </a:r>
            <a:endParaRPr lang="en-ID" sz="1200" dirty="0"/>
          </a:p>
        </p:txBody>
      </p:sp>
      <p:sp>
        <p:nvSpPr>
          <p:cNvPr id="50" name="TextBox 49">
            <a:extLst>
              <a:ext uri="{FF2B5EF4-FFF2-40B4-BE49-F238E27FC236}">
                <a16:creationId xmlns:a16="http://schemas.microsoft.com/office/drawing/2014/main" id="{5526D760-1BAC-434B-8FC9-704CB5194E03}"/>
              </a:ext>
            </a:extLst>
          </p:cNvPr>
          <p:cNvSpPr txBox="1"/>
          <p:nvPr/>
        </p:nvSpPr>
        <p:spPr>
          <a:xfrm rot="1629629">
            <a:off x="6215394" y="3083353"/>
            <a:ext cx="916831" cy="276999"/>
          </a:xfrm>
          <a:prstGeom prst="rect">
            <a:avLst/>
          </a:prstGeom>
          <a:noFill/>
        </p:spPr>
        <p:txBody>
          <a:bodyPr wrap="square" rtlCol="0">
            <a:spAutoFit/>
          </a:bodyPr>
          <a:lstStyle/>
          <a:p>
            <a:pPr algn="ctr"/>
            <a:r>
              <a:rPr lang="en-US" sz="1200" dirty="0" err="1"/>
              <a:t>didampingi</a:t>
            </a:r>
            <a:endParaRPr lang="en-ID" sz="1200" dirty="0"/>
          </a:p>
        </p:txBody>
      </p:sp>
      <p:sp>
        <p:nvSpPr>
          <p:cNvPr id="51" name="Rectangle 50">
            <a:extLst>
              <a:ext uri="{FF2B5EF4-FFF2-40B4-BE49-F238E27FC236}">
                <a16:creationId xmlns:a16="http://schemas.microsoft.com/office/drawing/2014/main" id="{0EC0E660-D136-4F8A-92E5-C2C1079DDFC0}"/>
              </a:ext>
            </a:extLst>
          </p:cNvPr>
          <p:cNvSpPr/>
          <p:nvPr/>
        </p:nvSpPr>
        <p:spPr>
          <a:xfrm>
            <a:off x="4744954" y="2373191"/>
            <a:ext cx="1347969"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Di </a:t>
            </a:r>
            <a:r>
              <a:rPr lang="en-US" sz="1200" dirty="0" err="1"/>
              <a:t>luar</a:t>
            </a:r>
            <a:r>
              <a:rPr lang="en-US" sz="1200" dirty="0"/>
              <a:t> wilayah </a:t>
            </a:r>
            <a:r>
              <a:rPr lang="en-US" sz="1200" dirty="0" err="1"/>
              <a:t>kerja</a:t>
            </a:r>
            <a:endParaRPr lang="en-ID" sz="1200" dirty="0"/>
          </a:p>
        </p:txBody>
      </p:sp>
      <p:cxnSp>
        <p:nvCxnSpPr>
          <p:cNvPr id="60" name="Straight Arrow Connector 59">
            <a:extLst>
              <a:ext uri="{FF2B5EF4-FFF2-40B4-BE49-F238E27FC236}">
                <a16:creationId xmlns:a16="http://schemas.microsoft.com/office/drawing/2014/main" id="{9E8D1F06-9872-476B-86EF-3491F1937B80}"/>
              </a:ext>
            </a:extLst>
          </p:cNvPr>
          <p:cNvCxnSpPr>
            <a:cxnSpLocks/>
            <a:stCxn id="42" idx="3"/>
            <a:endCxn id="43" idx="1"/>
          </p:cNvCxnSpPr>
          <p:nvPr/>
        </p:nvCxnSpPr>
        <p:spPr>
          <a:xfrm>
            <a:off x="6096000" y="4358258"/>
            <a:ext cx="121743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0D25572C-281C-40D7-9690-A406BF095C08}"/>
              </a:ext>
            </a:extLst>
          </p:cNvPr>
          <p:cNvSpPr/>
          <p:nvPr/>
        </p:nvSpPr>
        <p:spPr>
          <a:xfrm>
            <a:off x="4744954" y="940946"/>
            <a:ext cx="1347969"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Penyidikan </a:t>
            </a:r>
            <a:r>
              <a:rPr lang="en-US" sz="1200" dirty="0" err="1"/>
              <a:t>Tindak</a:t>
            </a:r>
            <a:r>
              <a:rPr lang="en-US" sz="1200" dirty="0"/>
              <a:t> </a:t>
            </a:r>
            <a:r>
              <a:rPr lang="en-US" sz="1200" dirty="0" err="1"/>
              <a:t>Pidana</a:t>
            </a:r>
            <a:r>
              <a:rPr lang="en-US" sz="1200" dirty="0"/>
              <a:t> oleh </a:t>
            </a:r>
            <a:r>
              <a:rPr lang="en-US" sz="1200" dirty="0" err="1"/>
              <a:t>Korporasi</a:t>
            </a:r>
            <a:endParaRPr lang="en-ID" sz="1200" dirty="0"/>
          </a:p>
        </p:txBody>
      </p:sp>
      <p:sp>
        <p:nvSpPr>
          <p:cNvPr id="72" name="Rectangle 71">
            <a:extLst>
              <a:ext uri="{FF2B5EF4-FFF2-40B4-BE49-F238E27FC236}">
                <a16:creationId xmlns:a16="http://schemas.microsoft.com/office/drawing/2014/main" id="{6347CF39-7D6D-4F1B-9C1E-9C2848F95D96}"/>
              </a:ext>
            </a:extLst>
          </p:cNvPr>
          <p:cNvSpPr/>
          <p:nvPr/>
        </p:nvSpPr>
        <p:spPr>
          <a:xfrm>
            <a:off x="7313431" y="940603"/>
            <a:ext cx="1347969"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Penyitaan</a:t>
            </a:r>
            <a:r>
              <a:rPr lang="en-US" sz="1200" dirty="0"/>
              <a:t> </a:t>
            </a:r>
            <a:r>
              <a:rPr lang="en-US" sz="1200" dirty="0" err="1"/>
              <a:t>thdp</a:t>
            </a:r>
            <a:r>
              <a:rPr lang="en-US" sz="1200" dirty="0"/>
              <a:t> AD/ART </a:t>
            </a:r>
            <a:r>
              <a:rPr lang="en-US" sz="1200" dirty="0" err="1"/>
              <a:t>atau</a:t>
            </a:r>
            <a:r>
              <a:rPr lang="en-US" sz="1200" dirty="0"/>
              <a:t> </a:t>
            </a:r>
            <a:r>
              <a:rPr lang="en-US" sz="1200" dirty="0" err="1"/>
              <a:t>akta</a:t>
            </a:r>
            <a:r>
              <a:rPr lang="en-US" sz="1200" dirty="0"/>
              <a:t> lain </a:t>
            </a:r>
            <a:r>
              <a:rPr lang="en-US" sz="1200" dirty="0" err="1"/>
              <a:t>korporasi</a:t>
            </a:r>
            <a:endParaRPr lang="en-ID" sz="1200" dirty="0"/>
          </a:p>
        </p:txBody>
      </p:sp>
      <p:cxnSp>
        <p:nvCxnSpPr>
          <p:cNvPr id="73" name="Straight Arrow Connector 72">
            <a:extLst>
              <a:ext uri="{FF2B5EF4-FFF2-40B4-BE49-F238E27FC236}">
                <a16:creationId xmlns:a16="http://schemas.microsoft.com/office/drawing/2014/main" id="{8C1F08DF-CBF1-40E4-8BBB-2BE18559A978}"/>
              </a:ext>
            </a:extLst>
          </p:cNvPr>
          <p:cNvCxnSpPr>
            <a:cxnSpLocks/>
            <a:stCxn id="68" idx="3"/>
            <a:endCxn id="72" idx="1"/>
          </p:cNvCxnSpPr>
          <p:nvPr/>
        </p:nvCxnSpPr>
        <p:spPr>
          <a:xfrm flipV="1">
            <a:off x="6092922" y="1356986"/>
            <a:ext cx="1220508" cy="3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Flowchart: Multidocument 29">
            <a:extLst>
              <a:ext uri="{FF2B5EF4-FFF2-40B4-BE49-F238E27FC236}">
                <a16:creationId xmlns:a16="http://schemas.microsoft.com/office/drawing/2014/main" id="{3470AB8B-F6E0-4A7F-AA63-4F6A5840707F}"/>
              </a:ext>
            </a:extLst>
          </p:cNvPr>
          <p:cNvSpPr/>
          <p:nvPr/>
        </p:nvSpPr>
        <p:spPr>
          <a:xfrm>
            <a:off x="6232360" y="5434288"/>
            <a:ext cx="1168775" cy="728107"/>
          </a:xfrm>
          <a:prstGeom prst="flowChartMulti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71450" indent="-171450">
              <a:buFont typeface="Arial" panose="020B0604020202020204" pitchFamily="34" charset="0"/>
              <a:buChar char="•"/>
            </a:pPr>
            <a:r>
              <a:rPr lang="en-US" sz="1200" dirty="0">
                <a:solidFill>
                  <a:sysClr val="windowText" lastClr="000000"/>
                </a:solidFill>
              </a:rPr>
              <a:t>BA Sita</a:t>
            </a:r>
          </a:p>
          <a:p>
            <a:pPr marL="171450" indent="-171450">
              <a:buFont typeface="Arial" panose="020B0604020202020204" pitchFamily="34" charset="0"/>
              <a:buChar char="•"/>
            </a:pPr>
            <a:r>
              <a:rPr lang="en-US" sz="1200" dirty="0" err="1">
                <a:solidFill>
                  <a:sysClr val="windowText" lastClr="000000"/>
                </a:solidFill>
              </a:rPr>
              <a:t>STTBB</a:t>
            </a:r>
            <a:endParaRPr lang="en-ID" sz="1200" dirty="0">
              <a:solidFill>
                <a:sysClr val="windowText" lastClr="000000"/>
              </a:solidFill>
            </a:endParaRPr>
          </a:p>
        </p:txBody>
      </p:sp>
      <p:cxnSp>
        <p:nvCxnSpPr>
          <p:cNvPr id="86" name="Connector: Elbow 85">
            <a:extLst>
              <a:ext uri="{FF2B5EF4-FFF2-40B4-BE49-F238E27FC236}">
                <a16:creationId xmlns:a16="http://schemas.microsoft.com/office/drawing/2014/main" id="{45755C00-B78A-46FB-9C53-C04D3701F367}"/>
              </a:ext>
            </a:extLst>
          </p:cNvPr>
          <p:cNvCxnSpPr>
            <a:stCxn id="43" idx="2"/>
            <a:endCxn id="76" idx="0"/>
          </p:cNvCxnSpPr>
          <p:nvPr/>
        </p:nvCxnSpPr>
        <p:spPr>
          <a:xfrm rot="5400000">
            <a:off x="7112463" y="4559334"/>
            <a:ext cx="659647" cy="1090261"/>
          </a:xfrm>
          <a:prstGeom prst="bentConnector3">
            <a:avLst>
              <a:gd name="adj1" fmla="val 51925"/>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Rounded Corners 31">
            <a:extLst>
              <a:ext uri="{FF2B5EF4-FFF2-40B4-BE49-F238E27FC236}">
                <a16:creationId xmlns:a16="http://schemas.microsoft.com/office/drawing/2014/main" id="{E92BAC7C-001E-43F6-AE8D-5C29683655A6}"/>
              </a:ext>
            </a:extLst>
          </p:cNvPr>
          <p:cNvSpPr/>
          <p:nvPr/>
        </p:nvSpPr>
        <p:spPr>
          <a:xfrm>
            <a:off x="8035921" y="5431831"/>
            <a:ext cx="1169143"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Pemilik</a:t>
            </a:r>
            <a:r>
              <a:rPr lang="en-US" sz="1200" dirty="0"/>
              <a:t> </a:t>
            </a:r>
            <a:r>
              <a:rPr lang="en-US" sz="1200" dirty="0" err="1"/>
              <a:t>atau</a:t>
            </a:r>
            <a:r>
              <a:rPr lang="en-US" sz="1200" dirty="0"/>
              <a:t> </a:t>
            </a:r>
            <a:r>
              <a:rPr lang="en-US" sz="1200" dirty="0" err="1"/>
              <a:t>kuasa</a:t>
            </a:r>
            <a:r>
              <a:rPr lang="en-US" sz="1200" dirty="0"/>
              <a:t> </a:t>
            </a:r>
            <a:r>
              <a:rPr lang="en-US" sz="1200" dirty="0" err="1"/>
              <a:t>barang</a:t>
            </a:r>
            <a:endParaRPr lang="en-ID" sz="1200" dirty="0"/>
          </a:p>
        </p:txBody>
      </p:sp>
      <p:cxnSp>
        <p:nvCxnSpPr>
          <p:cNvPr id="93" name="Straight Arrow Connector 92">
            <a:extLst>
              <a:ext uri="{FF2B5EF4-FFF2-40B4-BE49-F238E27FC236}">
                <a16:creationId xmlns:a16="http://schemas.microsoft.com/office/drawing/2014/main" id="{67E43DFC-83C8-46EF-BD10-349944B0EF66}"/>
              </a:ext>
            </a:extLst>
          </p:cNvPr>
          <p:cNvCxnSpPr>
            <a:cxnSpLocks/>
            <a:stCxn id="76" idx="3"/>
            <a:endCxn id="92" idx="1"/>
          </p:cNvCxnSpPr>
          <p:nvPr/>
        </p:nvCxnSpPr>
        <p:spPr>
          <a:xfrm flipV="1">
            <a:off x="7401134" y="5795895"/>
            <a:ext cx="634786" cy="24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F5B0BC91-A630-4CAC-9BEF-8BBA2D13E2EE}"/>
              </a:ext>
            </a:extLst>
          </p:cNvPr>
          <p:cNvCxnSpPr>
            <a:cxnSpLocks/>
            <a:stCxn id="51" idx="2"/>
            <a:endCxn id="76" idx="0"/>
          </p:cNvCxnSpPr>
          <p:nvPr/>
        </p:nvCxnSpPr>
        <p:spPr>
          <a:xfrm rot="16200000" flipH="1">
            <a:off x="5043880" y="3581013"/>
            <a:ext cx="2228332" cy="1478216"/>
          </a:xfrm>
          <a:prstGeom prst="bentConnector3">
            <a:avLst>
              <a:gd name="adj1" fmla="val 2093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4ADD020B-2BA8-4FFC-90DF-D9293CD7C4CB}"/>
              </a:ext>
            </a:extLst>
          </p:cNvPr>
          <p:cNvCxnSpPr>
            <a:stCxn id="72" idx="3"/>
            <a:endCxn id="76" idx="0"/>
          </p:cNvCxnSpPr>
          <p:nvPr/>
        </p:nvCxnSpPr>
        <p:spPr>
          <a:xfrm flipH="1">
            <a:off x="6897155" y="1356985"/>
            <a:ext cx="1764245" cy="4077302"/>
          </a:xfrm>
          <a:prstGeom prst="bentConnector4">
            <a:avLst>
              <a:gd name="adj1" fmla="val -24475"/>
              <a:gd name="adj2" fmla="val 9252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4F6C775-B8B2-4DDE-BBC7-4BF83FF65F88}"/>
              </a:ext>
            </a:extLst>
          </p:cNvPr>
          <p:cNvCxnSpPr>
            <a:stCxn id="35" idx="3"/>
            <a:endCxn id="68" idx="1"/>
          </p:cNvCxnSpPr>
          <p:nvPr/>
        </p:nvCxnSpPr>
        <p:spPr>
          <a:xfrm flipV="1">
            <a:off x="3769041" y="1357329"/>
            <a:ext cx="975913" cy="45064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AF047FB-C99C-4E81-BA97-2708391841D0}"/>
              </a:ext>
            </a:extLst>
          </p:cNvPr>
          <p:cNvCxnSpPr>
            <a:cxnSpLocks/>
            <a:stCxn id="35" idx="3"/>
            <a:endCxn id="51" idx="1"/>
          </p:cNvCxnSpPr>
          <p:nvPr/>
        </p:nvCxnSpPr>
        <p:spPr>
          <a:xfrm>
            <a:off x="3769041" y="1807973"/>
            <a:ext cx="975913" cy="9816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B92E3E3-5BC1-487F-B579-8100452D5390}"/>
              </a:ext>
            </a:extLst>
          </p:cNvPr>
          <p:cNvCxnSpPr>
            <a:cxnSpLocks/>
            <a:stCxn id="35" idx="3"/>
            <a:endCxn id="42" idx="1"/>
          </p:cNvCxnSpPr>
          <p:nvPr/>
        </p:nvCxnSpPr>
        <p:spPr>
          <a:xfrm>
            <a:off x="3769040" y="1807974"/>
            <a:ext cx="978990" cy="255028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9" name="Flowchart: Document 14">
            <a:extLst>
              <a:ext uri="{FF2B5EF4-FFF2-40B4-BE49-F238E27FC236}">
                <a16:creationId xmlns:a16="http://schemas.microsoft.com/office/drawing/2014/main" id="{3BE4A2E2-6817-4E6E-8ACD-4A3399242A41}"/>
              </a:ext>
            </a:extLst>
          </p:cNvPr>
          <p:cNvSpPr/>
          <p:nvPr/>
        </p:nvSpPr>
        <p:spPr>
          <a:xfrm>
            <a:off x="3225377" y="2130507"/>
            <a:ext cx="612805" cy="485368"/>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Sprint Sita </a:t>
            </a:r>
            <a:endParaRPr lang="en-ID" sz="1200" dirty="0">
              <a:solidFill>
                <a:sysClr val="windowText" lastClr="000000"/>
              </a:solidFill>
            </a:endParaRPr>
          </a:p>
        </p:txBody>
      </p:sp>
      <p:cxnSp>
        <p:nvCxnSpPr>
          <p:cNvPr id="124" name="Straight Arrow Connector 123">
            <a:extLst>
              <a:ext uri="{FF2B5EF4-FFF2-40B4-BE49-F238E27FC236}">
                <a16:creationId xmlns:a16="http://schemas.microsoft.com/office/drawing/2014/main" id="{B6B9125B-A60E-4CD3-B096-59F91DEB7D82}"/>
              </a:ext>
            </a:extLst>
          </p:cNvPr>
          <p:cNvCxnSpPr>
            <a:cxnSpLocks/>
            <a:stCxn id="43" idx="3"/>
            <a:endCxn id="127" idx="1"/>
          </p:cNvCxnSpPr>
          <p:nvPr/>
        </p:nvCxnSpPr>
        <p:spPr>
          <a:xfrm>
            <a:off x="8661399" y="4358258"/>
            <a:ext cx="8694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7" name="Flowchart: Document 14">
            <a:extLst>
              <a:ext uri="{FF2B5EF4-FFF2-40B4-BE49-F238E27FC236}">
                <a16:creationId xmlns:a16="http://schemas.microsoft.com/office/drawing/2014/main" id="{7C0A8FBB-3E05-4245-A648-8B13313E428A}"/>
              </a:ext>
            </a:extLst>
          </p:cNvPr>
          <p:cNvSpPr/>
          <p:nvPr/>
        </p:nvSpPr>
        <p:spPr>
          <a:xfrm>
            <a:off x="9530818" y="3997103"/>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err="1">
                <a:solidFill>
                  <a:sysClr val="windowText" lastClr="000000"/>
                </a:solidFill>
              </a:rPr>
              <a:t>Permohonan</a:t>
            </a:r>
            <a:r>
              <a:rPr lang="en-US" sz="1200" dirty="0">
                <a:solidFill>
                  <a:sysClr val="windowText" lastClr="000000"/>
                </a:solidFill>
              </a:rPr>
              <a:t> </a:t>
            </a:r>
            <a:r>
              <a:rPr lang="en-US" sz="1200" dirty="0" err="1">
                <a:solidFill>
                  <a:sysClr val="windowText" lastClr="000000"/>
                </a:solidFill>
              </a:rPr>
              <a:t>Persetujuan</a:t>
            </a:r>
            <a:r>
              <a:rPr lang="en-US" sz="1200" dirty="0">
                <a:solidFill>
                  <a:sysClr val="windowText" lastClr="000000"/>
                </a:solidFill>
              </a:rPr>
              <a:t> Sita</a:t>
            </a:r>
            <a:endParaRPr lang="en-ID" sz="1200" dirty="0">
              <a:solidFill>
                <a:sysClr val="windowText" lastClr="000000"/>
              </a:solidFill>
            </a:endParaRPr>
          </a:p>
        </p:txBody>
      </p:sp>
      <p:sp>
        <p:nvSpPr>
          <p:cNvPr id="130" name="Rectangle: Rounded Corners 31">
            <a:extLst>
              <a:ext uri="{FF2B5EF4-FFF2-40B4-BE49-F238E27FC236}">
                <a16:creationId xmlns:a16="http://schemas.microsoft.com/office/drawing/2014/main" id="{28F6AB31-848A-4F3A-93B8-233EAE4A4D13}"/>
              </a:ext>
            </a:extLst>
          </p:cNvPr>
          <p:cNvSpPr/>
          <p:nvPr/>
        </p:nvSpPr>
        <p:spPr>
          <a:xfrm>
            <a:off x="9530817" y="2398335"/>
            <a:ext cx="1169143" cy="728128"/>
          </a:xfrm>
          <a:prstGeom prst="roundRect">
            <a:avLst/>
          </a:prstGeom>
          <a:solidFill>
            <a:schemeClr val="tx1">
              <a:lumMod val="75000"/>
              <a:lumOff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Ketua</a:t>
            </a:r>
            <a:r>
              <a:rPr lang="en-US" sz="1200" dirty="0"/>
              <a:t> PN </a:t>
            </a:r>
            <a:r>
              <a:rPr lang="en-US" sz="1200" dirty="0" err="1"/>
              <a:t>setempat</a:t>
            </a:r>
            <a:endParaRPr lang="en-ID" sz="1200" dirty="0"/>
          </a:p>
        </p:txBody>
      </p:sp>
      <p:cxnSp>
        <p:nvCxnSpPr>
          <p:cNvPr id="131" name="Straight Arrow Connector 130">
            <a:extLst>
              <a:ext uri="{FF2B5EF4-FFF2-40B4-BE49-F238E27FC236}">
                <a16:creationId xmlns:a16="http://schemas.microsoft.com/office/drawing/2014/main" id="{FEB5D7B4-0C42-4E74-8513-3E4713CF9849}"/>
              </a:ext>
            </a:extLst>
          </p:cNvPr>
          <p:cNvCxnSpPr>
            <a:cxnSpLocks/>
            <a:stCxn id="127" idx="0"/>
            <a:endCxn id="130" idx="2"/>
          </p:cNvCxnSpPr>
          <p:nvPr/>
        </p:nvCxnSpPr>
        <p:spPr>
          <a:xfrm flipH="1" flipV="1">
            <a:off x="10115389" y="3126464"/>
            <a:ext cx="1" cy="870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56C3BDEF-6600-4B80-B274-E770A05941E1}"/>
              </a:ext>
            </a:extLst>
          </p:cNvPr>
          <p:cNvSpPr txBox="1"/>
          <p:nvPr/>
        </p:nvSpPr>
        <p:spPr>
          <a:xfrm>
            <a:off x="9530816" y="4794583"/>
            <a:ext cx="1558666" cy="1446550"/>
          </a:xfrm>
          <a:prstGeom prst="rect">
            <a:avLst/>
          </a:prstGeom>
          <a:noFill/>
        </p:spPr>
        <p:txBody>
          <a:bodyPr wrap="square" rtlCol="0">
            <a:spAutoFit/>
          </a:bodyPr>
          <a:lstStyle/>
          <a:p>
            <a:pPr algn="just"/>
            <a:r>
              <a:rPr lang="en-US" sz="1100" b="1" dirty="0" err="1"/>
              <a:t>Dilampiri</a:t>
            </a:r>
            <a:r>
              <a:rPr lang="en-US" sz="1100" b="1" dirty="0"/>
              <a:t> </a:t>
            </a:r>
            <a:r>
              <a:rPr lang="en-US" sz="1100" b="1" dirty="0" err="1"/>
              <a:t>dengan</a:t>
            </a:r>
            <a:r>
              <a:rPr lang="en-US" sz="1100" b="1" dirty="0"/>
              <a:t>:</a:t>
            </a:r>
            <a:endParaRPr lang="en-US" sz="1100" dirty="0"/>
          </a:p>
          <a:p>
            <a:pPr marL="171450" indent="-171450">
              <a:buFont typeface="Arial" panose="020B0604020202020204" pitchFamily="34" charset="0"/>
              <a:buChar char="•"/>
            </a:pPr>
            <a:r>
              <a:rPr lang="en-US" sz="1100" dirty="0" err="1"/>
              <a:t>salinan</a:t>
            </a:r>
            <a:r>
              <a:rPr lang="en-US" sz="1100" dirty="0"/>
              <a:t> LK</a:t>
            </a:r>
          </a:p>
          <a:p>
            <a:pPr marL="171450" indent="-171450">
              <a:buFont typeface="Arial" panose="020B0604020202020204" pitchFamily="34" charset="0"/>
              <a:buChar char="•"/>
            </a:pPr>
            <a:r>
              <a:rPr lang="en-US" sz="1100" dirty="0" err="1"/>
              <a:t>salinan</a:t>
            </a:r>
            <a:r>
              <a:rPr lang="en-US" sz="1100" dirty="0"/>
              <a:t> SPTP </a:t>
            </a:r>
          </a:p>
          <a:p>
            <a:pPr marL="171450" indent="-171450">
              <a:buFont typeface="Arial" panose="020B0604020202020204" pitchFamily="34" charset="0"/>
              <a:buChar char="•"/>
            </a:pPr>
            <a:r>
              <a:rPr lang="en-US" sz="1100" dirty="0" err="1"/>
              <a:t>salinan</a:t>
            </a:r>
            <a:r>
              <a:rPr lang="en-US" sz="1100" dirty="0"/>
              <a:t> SPDP</a:t>
            </a:r>
          </a:p>
          <a:p>
            <a:pPr marL="171450" indent="-171450">
              <a:buFont typeface="Arial" panose="020B0604020202020204" pitchFamily="34" charset="0"/>
              <a:buChar char="•"/>
            </a:pPr>
            <a:r>
              <a:rPr lang="en-US" sz="1100" dirty="0"/>
              <a:t>Resume </a:t>
            </a:r>
            <a:r>
              <a:rPr lang="en-US" sz="1100" dirty="0" err="1"/>
              <a:t>sementara</a:t>
            </a:r>
            <a:endParaRPr lang="en-US" sz="1100" dirty="0"/>
          </a:p>
          <a:p>
            <a:pPr marL="171450" indent="-171450">
              <a:buFont typeface="Arial" panose="020B0604020202020204" pitchFamily="34" charset="0"/>
              <a:buChar char="•"/>
            </a:pPr>
            <a:r>
              <a:rPr lang="en-US" sz="1100" dirty="0" err="1"/>
              <a:t>salinan</a:t>
            </a:r>
            <a:r>
              <a:rPr lang="en-US" sz="1100" dirty="0"/>
              <a:t> sprint </a:t>
            </a:r>
            <a:r>
              <a:rPr lang="en-US" sz="1100" dirty="0" err="1"/>
              <a:t>sita</a:t>
            </a:r>
            <a:endParaRPr lang="en-US" sz="1100" dirty="0"/>
          </a:p>
          <a:p>
            <a:pPr marL="171450" indent="-171450">
              <a:buFont typeface="Arial" panose="020B0604020202020204" pitchFamily="34" charset="0"/>
              <a:buChar char="•"/>
            </a:pPr>
            <a:r>
              <a:rPr lang="en-US" sz="1100" dirty="0" err="1"/>
              <a:t>salinan</a:t>
            </a:r>
            <a:r>
              <a:rPr lang="en-US" sz="1100" dirty="0"/>
              <a:t> BA Sita</a:t>
            </a:r>
          </a:p>
          <a:p>
            <a:pPr marL="171450" indent="-171450">
              <a:buFont typeface="Arial" panose="020B0604020202020204" pitchFamily="34" charset="0"/>
              <a:buChar char="•"/>
            </a:pPr>
            <a:r>
              <a:rPr lang="en-US" sz="1100" dirty="0" err="1"/>
              <a:t>salinan</a:t>
            </a:r>
            <a:r>
              <a:rPr lang="en-US" sz="1100" dirty="0"/>
              <a:t> </a:t>
            </a:r>
            <a:r>
              <a:rPr lang="en-US" sz="1100" dirty="0" err="1"/>
              <a:t>STTBB</a:t>
            </a:r>
            <a:endParaRPr lang="en-US" sz="1100" dirty="0"/>
          </a:p>
        </p:txBody>
      </p:sp>
      <p:cxnSp>
        <p:nvCxnSpPr>
          <p:cNvPr id="52" name="Straight Connector 51">
            <a:extLst>
              <a:ext uri="{FF2B5EF4-FFF2-40B4-BE49-F238E27FC236}">
                <a16:creationId xmlns:a16="http://schemas.microsoft.com/office/drawing/2014/main" id="{5A13FFFE-0352-5341-9A8B-D30E7C1907A8}"/>
              </a:ext>
            </a:extLst>
          </p:cNvPr>
          <p:cNvCxnSpPr>
            <a:cxnSpLocks/>
            <a:stCxn id="51" idx="3"/>
            <a:endCxn id="46" idx="1"/>
          </p:cNvCxnSpPr>
          <p:nvPr/>
        </p:nvCxnSpPr>
        <p:spPr>
          <a:xfrm flipV="1">
            <a:off x="6092923" y="2311555"/>
            <a:ext cx="1220509" cy="47801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08905D-2111-3B4E-ACD8-23931A2DA2F2}"/>
              </a:ext>
            </a:extLst>
          </p:cNvPr>
          <p:cNvCxnSpPr>
            <a:cxnSpLocks/>
            <a:stCxn id="51" idx="3"/>
            <a:endCxn id="48" idx="1"/>
          </p:cNvCxnSpPr>
          <p:nvPr/>
        </p:nvCxnSpPr>
        <p:spPr>
          <a:xfrm>
            <a:off x="6092923" y="2789574"/>
            <a:ext cx="1220509" cy="57104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38255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14D3C-E9B5-214D-A566-49C52E4A3754}"/>
              </a:ext>
            </a:extLst>
          </p:cNvPr>
          <p:cNvSpPr>
            <a:spLocks noGrp="1"/>
          </p:cNvSpPr>
          <p:nvPr>
            <p:ph type="title"/>
          </p:nvPr>
        </p:nvSpPr>
        <p:spPr/>
        <p:txBody>
          <a:bodyPr vert="horz" wrap="square" lIns="91440" tIns="45720" rIns="91440" bIns="45720" numCol="1" rtlCol="0" anchor="ctr" anchorCtr="0" compatLnSpc="1">
            <a:prstTxWarp prst="textNoShape">
              <a:avLst/>
            </a:prstTxWarp>
            <a:noAutofit/>
          </a:bodyPr>
          <a:lstStyle/>
          <a:p>
            <a:r>
              <a:rPr lang="en-US" dirty="0" err="1"/>
              <a:t>Penyitaan</a:t>
            </a:r>
            <a:endParaRPr lang="en-US" dirty="0"/>
          </a:p>
        </p:txBody>
      </p:sp>
      <p:sp>
        <p:nvSpPr>
          <p:cNvPr id="52" name="Rectangle 51">
            <a:extLst>
              <a:ext uri="{FF2B5EF4-FFF2-40B4-BE49-F238E27FC236}">
                <a16:creationId xmlns:a16="http://schemas.microsoft.com/office/drawing/2014/main" id="{E03DA46F-AB68-4BBD-8479-480241C773D9}"/>
              </a:ext>
            </a:extLst>
          </p:cNvPr>
          <p:cNvSpPr/>
          <p:nvPr/>
        </p:nvSpPr>
        <p:spPr>
          <a:xfrm>
            <a:off x="2468961" y="1157843"/>
            <a:ext cx="1616167"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t>BB </a:t>
            </a:r>
            <a:r>
              <a:rPr lang="en-US" sz="1200" dirty="0" err="1"/>
              <a:t>lekas</a:t>
            </a:r>
            <a:r>
              <a:rPr lang="en-US" sz="1200" dirty="0"/>
              <a:t> </a:t>
            </a:r>
            <a:r>
              <a:rPr lang="en-US" sz="1200" dirty="0" err="1"/>
              <a:t>rusak</a:t>
            </a:r>
            <a:r>
              <a:rPr lang="en-US" sz="1200" dirty="0"/>
              <a:t>, </a:t>
            </a:r>
            <a:r>
              <a:rPr lang="en-US" sz="1200" dirty="0" err="1"/>
              <a:t>membahayakan</a:t>
            </a:r>
            <a:r>
              <a:rPr lang="en-US" sz="1200" dirty="0"/>
              <a:t>, </a:t>
            </a:r>
            <a:r>
              <a:rPr lang="en-US" sz="1200" dirty="0" err="1"/>
              <a:t>atau</a:t>
            </a:r>
            <a:r>
              <a:rPr lang="en-US" sz="1200" dirty="0"/>
              <a:t> </a:t>
            </a:r>
            <a:r>
              <a:rPr lang="en-US" sz="1200" dirty="0" err="1"/>
              <a:t>biaya</a:t>
            </a:r>
            <a:r>
              <a:rPr lang="en-US" sz="1200" dirty="0"/>
              <a:t> </a:t>
            </a:r>
            <a:r>
              <a:rPr lang="en-US" sz="1200" dirty="0" err="1"/>
              <a:t>penyimpanan</a:t>
            </a:r>
            <a:r>
              <a:rPr lang="en-US" sz="1200" dirty="0"/>
              <a:t> </a:t>
            </a:r>
            <a:r>
              <a:rPr lang="en-US" sz="1200" dirty="0" err="1"/>
              <a:t>mjd</a:t>
            </a:r>
            <a:r>
              <a:rPr lang="en-US" sz="1200" dirty="0"/>
              <a:t> </a:t>
            </a:r>
            <a:r>
              <a:rPr lang="en-US" sz="1200" dirty="0" err="1"/>
              <a:t>tinggi</a:t>
            </a:r>
            <a:endParaRPr lang="en-US" sz="1200" dirty="0"/>
          </a:p>
        </p:txBody>
      </p:sp>
      <p:cxnSp>
        <p:nvCxnSpPr>
          <p:cNvPr id="53" name="Straight Arrow Connector 52">
            <a:extLst>
              <a:ext uri="{FF2B5EF4-FFF2-40B4-BE49-F238E27FC236}">
                <a16:creationId xmlns:a16="http://schemas.microsoft.com/office/drawing/2014/main" id="{D7816428-29E4-49F0-84A1-EB157D34EB39}"/>
              </a:ext>
            </a:extLst>
          </p:cNvPr>
          <p:cNvCxnSpPr>
            <a:cxnSpLocks/>
            <a:stCxn id="52" idx="3"/>
            <a:endCxn id="55" idx="1"/>
          </p:cNvCxnSpPr>
          <p:nvPr/>
        </p:nvCxnSpPr>
        <p:spPr>
          <a:xfrm>
            <a:off x="4085127" y="1574225"/>
            <a:ext cx="12027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DF2E736-40BA-411F-B100-935F6B4FAE65}"/>
              </a:ext>
            </a:extLst>
          </p:cNvPr>
          <p:cNvSpPr/>
          <p:nvPr/>
        </p:nvSpPr>
        <p:spPr>
          <a:xfrm>
            <a:off x="5287918" y="1157843"/>
            <a:ext cx="1616167"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Lelang</a:t>
            </a:r>
            <a:r>
              <a:rPr lang="en-US" sz="1200" dirty="0"/>
              <a:t>, </a:t>
            </a:r>
            <a:r>
              <a:rPr lang="en-US" sz="1200" dirty="0" err="1"/>
              <a:t>pemusnahan</a:t>
            </a:r>
            <a:r>
              <a:rPr lang="en-US" sz="1200" dirty="0"/>
              <a:t>, </a:t>
            </a:r>
            <a:r>
              <a:rPr lang="en-US" sz="1200" dirty="0" err="1"/>
              <a:t>atau</a:t>
            </a:r>
            <a:r>
              <a:rPr lang="en-US" sz="1200" dirty="0"/>
              <a:t> Tindakan </a:t>
            </a:r>
            <a:r>
              <a:rPr lang="en-US" sz="1200" dirty="0" err="1"/>
              <a:t>pengamanan</a:t>
            </a:r>
            <a:r>
              <a:rPr lang="en-US" sz="1200" dirty="0"/>
              <a:t> </a:t>
            </a:r>
            <a:r>
              <a:rPr lang="en-US" sz="1200" dirty="0" err="1"/>
              <a:t>lainnya</a:t>
            </a:r>
            <a:r>
              <a:rPr lang="en-US" sz="1200" dirty="0"/>
              <a:t> </a:t>
            </a:r>
            <a:r>
              <a:rPr lang="en-US" sz="1200" dirty="0" err="1"/>
              <a:t>terhadap</a:t>
            </a:r>
            <a:r>
              <a:rPr lang="en-US" sz="1200" dirty="0"/>
              <a:t> BB</a:t>
            </a:r>
          </a:p>
        </p:txBody>
      </p:sp>
      <p:sp>
        <p:nvSpPr>
          <p:cNvPr id="56" name="Rectangle 55">
            <a:extLst>
              <a:ext uri="{FF2B5EF4-FFF2-40B4-BE49-F238E27FC236}">
                <a16:creationId xmlns:a16="http://schemas.microsoft.com/office/drawing/2014/main" id="{D05CD8E7-7D15-466B-9F5D-DD0DE4DDDCF5}"/>
              </a:ext>
            </a:extLst>
          </p:cNvPr>
          <p:cNvSpPr/>
          <p:nvPr/>
        </p:nvSpPr>
        <p:spPr>
          <a:xfrm>
            <a:off x="1644278" y="3163723"/>
            <a:ext cx="1169144"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Penyisihan</a:t>
            </a:r>
            <a:r>
              <a:rPr lang="en-US" sz="1200" dirty="0"/>
              <a:t> BB</a:t>
            </a:r>
          </a:p>
        </p:txBody>
      </p:sp>
      <p:sp>
        <p:nvSpPr>
          <p:cNvPr id="58" name="Flowchart: Document 14">
            <a:extLst>
              <a:ext uri="{FF2B5EF4-FFF2-40B4-BE49-F238E27FC236}">
                <a16:creationId xmlns:a16="http://schemas.microsoft.com/office/drawing/2014/main" id="{7C663830-1473-409F-96AD-4D7A78CCCB7D}"/>
              </a:ext>
            </a:extLst>
          </p:cNvPr>
          <p:cNvSpPr/>
          <p:nvPr/>
        </p:nvSpPr>
        <p:spPr>
          <a:xfrm>
            <a:off x="2380172" y="3752683"/>
            <a:ext cx="739500" cy="593557"/>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Sprint </a:t>
            </a:r>
            <a:r>
              <a:rPr lang="en-US" sz="1200" dirty="0" err="1">
                <a:solidFill>
                  <a:sysClr val="windowText" lastClr="000000"/>
                </a:solidFill>
              </a:rPr>
              <a:t>Sisih</a:t>
            </a:r>
            <a:endParaRPr lang="en-ID" sz="1200" dirty="0">
              <a:solidFill>
                <a:sysClr val="windowText" lastClr="000000"/>
              </a:solidFill>
            </a:endParaRPr>
          </a:p>
        </p:txBody>
      </p:sp>
      <p:sp>
        <p:nvSpPr>
          <p:cNvPr id="59" name="TextBox 58">
            <a:extLst>
              <a:ext uri="{FF2B5EF4-FFF2-40B4-BE49-F238E27FC236}">
                <a16:creationId xmlns:a16="http://schemas.microsoft.com/office/drawing/2014/main" id="{B2AFCA93-45EF-4D6B-A383-39CE7FAFF3B7}"/>
              </a:ext>
            </a:extLst>
          </p:cNvPr>
          <p:cNvSpPr txBox="1"/>
          <p:nvPr/>
        </p:nvSpPr>
        <p:spPr>
          <a:xfrm>
            <a:off x="1143000" y="2832370"/>
            <a:ext cx="2171700" cy="276999"/>
          </a:xfrm>
          <a:prstGeom prst="rect">
            <a:avLst/>
          </a:prstGeom>
          <a:noFill/>
        </p:spPr>
        <p:txBody>
          <a:bodyPr wrap="square">
            <a:spAutoFit/>
          </a:bodyPr>
          <a:lstStyle/>
          <a:p>
            <a:pPr algn="just"/>
            <a:r>
              <a:rPr lang="en-US" sz="1200" b="1" dirty="0"/>
              <a:t>Guna </a:t>
            </a:r>
            <a:r>
              <a:rPr lang="en-US" sz="1200" b="1" dirty="0" err="1"/>
              <a:t>kepentingan</a:t>
            </a:r>
            <a:r>
              <a:rPr lang="en-US" sz="1200" b="1" dirty="0"/>
              <a:t> </a:t>
            </a:r>
            <a:r>
              <a:rPr lang="en-US" sz="1200" b="1" dirty="0" err="1"/>
              <a:t>pembuktian</a:t>
            </a:r>
            <a:endParaRPr lang="en-US" sz="1200" dirty="0"/>
          </a:p>
        </p:txBody>
      </p:sp>
      <p:sp>
        <p:nvSpPr>
          <p:cNvPr id="61" name="TextBox 60">
            <a:extLst>
              <a:ext uri="{FF2B5EF4-FFF2-40B4-BE49-F238E27FC236}">
                <a16:creationId xmlns:a16="http://schemas.microsoft.com/office/drawing/2014/main" id="{8093948E-8F7F-4E81-A896-1EE44A01A17A}"/>
              </a:ext>
            </a:extLst>
          </p:cNvPr>
          <p:cNvSpPr txBox="1"/>
          <p:nvPr/>
        </p:nvSpPr>
        <p:spPr>
          <a:xfrm>
            <a:off x="5494900" y="889679"/>
            <a:ext cx="1202790" cy="276999"/>
          </a:xfrm>
          <a:prstGeom prst="rect">
            <a:avLst/>
          </a:prstGeom>
          <a:noFill/>
        </p:spPr>
        <p:txBody>
          <a:bodyPr wrap="square">
            <a:spAutoFit/>
          </a:bodyPr>
          <a:lstStyle/>
          <a:p>
            <a:pPr algn="just"/>
            <a:r>
              <a:rPr lang="en-US" sz="1200" b="1" dirty="0" err="1"/>
              <a:t>Pasal</a:t>
            </a:r>
            <a:r>
              <a:rPr lang="en-US" sz="1200" b="1" dirty="0"/>
              <a:t> 45 </a:t>
            </a:r>
            <a:r>
              <a:rPr lang="en-US" sz="1200" b="1" dirty="0" err="1"/>
              <a:t>KUHAP</a:t>
            </a:r>
            <a:endParaRPr lang="en-US" sz="1200" dirty="0"/>
          </a:p>
        </p:txBody>
      </p:sp>
      <p:sp>
        <p:nvSpPr>
          <p:cNvPr id="62" name="Rectangle 61">
            <a:extLst>
              <a:ext uri="{FF2B5EF4-FFF2-40B4-BE49-F238E27FC236}">
                <a16:creationId xmlns:a16="http://schemas.microsoft.com/office/drawing/2014/main" id="{29F66864-85EB-47FE-A42C-2D2AE315912F}"/>
              </a:ext>
            </a:extLst>
          </p:cNvPr>
          <p:cNvSpPr/>
          <p:nvPr/>
        </p:nvSpPr>
        <p:spPr>
          <a:xfrm>
            <a:off x="8106875" y="1157843"/>
            <a:ext cx="1616166"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Penyelesaian</a:t>
            </a:r>
            <a:r>
              <a:rPr lang="en-US" sz="1200" dirty="0"/>
              <a:t> BB (</a:t>
            </a:r>
            <a:r>
              <a:rPr lang="en-US" sz="1200" dirty="0" err="1"/>
              <a:t>lelang</a:t>
            </a:r>
            <a:r>
              <a:rPr lang="en-US" sz="1200" dirty="0"/>
              <a:t>, </a:t>
            </a:r>
            <a:r>
              <a:rPr lang="en-US" sz="1200" dirty="0" err="1"/>
              <a:t>pemusnahan</a:t>
            </a:r>
            <a:r>
              <a:rPr lang="en-US" sz="1200" dirty="0"/>
              <a:t>, </a:t>
            </a:r>
            <a:r>
              <a:rPr lang="en-US" sz="1200" dirty="0" err="1"/>
              <a:t>atau</a:t>
            </a:r>
            <a:r>
              <a:rPr lang="en-US" sz="1200" dirty="0"/>
              <a:t> Tindakan </a:t>
            </a:r>
            <a:r>
              <a:rPr lang="en-US" sz="1200" dirty="0" err="1"/>
              <a:t>pengamanan</a:t>
            </a:r>
            <a:r>
              <a:rPr lang="en-US" sz="1200" dirty="0"/>
              <a:t> </a:t>
            </a:r>
            <a:r>
              <a:rPr lang="en-US" sz="1200" dirty="0" err="1"/>
              <a:t>lainnya</a:t>
            </a:r>
            <a:r>
              <a:rPr lang="en-US" sz="1200" dirty="0"/>
              <a:t>)</a:t>
            </a:r>
          </a:p>
        </p:txBody>
      </p:sp>
      <p:sp>
        <p:nvSpPr>
          <p:cNvPr id="63" name="TextBox 62">
            <a:extLst>
              <a:ext uri="{FF2B5EF4-FFF2-40B4-BE49-F238E27FC236}">
                <a16:creationId xmlns:a16="http://schemas.microsoft.com/office/drawing/2014/main" id="{20E0C339-72A6-4F94-A82C-F801FB74234E}"/>
              </a:ext>
            </a:extLst>
          </p:cNvPr>
          <p:cNvSpPr txBox="1"/>
          <p:nvPr/>
        </p:nvSpPr>
        <p:spPr>
          <a:xfrm>
            <a:off x="7939195" y="905657"/>
            <a:ext cx="1951526" cy="276999"/>
          </a:xfrm>
          <a:prstGeom prst="rect">
            <a:avLst/>
          </a:prstGeom>
          <a:noFill/>
        </p:spPr>
        <p:txBody>
          <a:bodyPr wrap="square">
            <a:spAutoFit/>
          </a:bodyPr>
          <a:lstStyle/>
          <a:p>
            <a:pPr algn="just"/>
            <a:r>
              <a:rPr lang="en-US" sz="1200" b="1" dirty="0">
                <a:solidFill>
                  <a:srgbClr val="FF0000"/>
                </a:solidFill>
              </a:rPr>
              <a:t>Lampiran I PER-19/BC/2021</a:t>
            </a:r>
            <a:endParaRPr lang="en-US" sz="1200" dirty="0">
              <a:solidFill>
                <a:srgbClr val="FF0000"/>
              </a:solidFill>
            </a:endParaRPr>
          </a:p>
        </p:txBody>
      </p:sp>
      <p:cxnSp>
        <p:nvCxnSpPr>
          <p:cNvPr id="64" name="Straight Arrow Connector 63">
            <a:extLst>
              <a:ext uri="{FF2B5EF4-FFF2-40B4-BE49-F238E27FC236}">
                <a16:creationId xmlns:a16="http://schemas.microsoft.com/office/drawing/2014/main" id="{D3327140-4D46-4C9C-8848-E34F0C49DCC3}"/>
              </a:ext>
            </a:extLst>
          </p:cNvPr>
          <p:cNvCxnSpPr>
            <a:cxnSpLocks/>
            <a:stCxn id="25" idx="3"/>
            <a:endCxn id="27" idx="1"/>
          </p:cNvCxnSpPr>
          <p:nvPr/>
        </p:nvCxnSpPr>
        <p:spPr>
          <a:xfrm>
            <a:off x="5396977" y="3098390"/>
            <a:ext cx="2519158" cy="6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Flowchart: Document 14">
            <a:extLst>
              <a:ext uri="{FF2B5EF4-FFF2-40B4-BE49-F238E27FC236}">
                <a16:creationId xmlns:a16="http://schemas.microsoft.com/office/drawing/2014/main" id="{D30388F9-31F8-427B-A47A-0C215C60BB95}"/>
              </a:ext>
            </a:extLst>
          </p:cNvPr>
          <p:cNvSpPr/>
          <p:nvPr/>
        </p:nvSpPr>
        <p:spPr>
          <a:xfrm>
            <a:off x="1644280" y="4955919"/>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BA </a:t>
            </a:r>
            <a:r>
              <a:rPr lang="en-US" sz="1200" dirty="0" err="1">
                <a:solidFill>
                  <a:sysClr val="windowText" lastClr="000000"/>
                </a:solidFill>
              </a:rPr>
              <a:t>Sisih</a:t>
            </a:r>
            <a:endParaRPr lang="en-ID" sz="1200" dirty="0">
              <a:solidFill>
                <a:sysClr val="windowText" lastClr="000000"/>
              </a:solidFill>
            </a:endParaRPr>
          </a:p>
        </p:txBody>
      </p:sp>
      <p:cxnSp>
        <p:nvCxnSpPr>
          <p:cNvPr id="66" name="Straight Arrow Connector 65">
            <a:extLst>
              <a:ext uri="{FF2B5EF4-FFF2-40B4-BE49-F238E27FC236}">
                <a16:creationId xmlns:a16="http://schemas.microsoft.com/office/drawing/2014/main" id="{2F617AE0-A224-4C8C-A34E-A387928B008A}"/>
              </a:ext>
            </a:extLst>
          </p:cNvPr>
          <p:cNvCxnSpPr>
            <a:cxnSpLocks/>
            <a:stCxn id="56" idx="2"/>
            <a:endCxn id="65" idx="0"/>
          </p:cNvCxnSpPr>
          <p:nvPr/>
        </p:nvCxnSpPr>
        <p:spPr>
          <a:xfrm>
            <a:off x="2228851" y="3996488"/>
            <a:ext cx="1" cy="9594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9D2D6940-20FD-4F12-B345-DCAFEB6269B5}"/>
              </a:ext>
            </a:extLst>
          </p:cNvPr>
          <p:cNvSpPr/>
          <p:nvPr/>
        </p:nvSpPr>
        <p:spPr>
          <a:xfrm>
            <a:off x="3932585" y="4908816"/>
            <a:ext cx="1169143"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Pembungkusan</a:t>
            </a:r>
            <a:r>
              <a:rPr lang="en-US" sz="1200" dirty="0"/>
              <a:t> dan </a:t>
            </a:r>
            <a:r>
              <a:rPr lang="en-US" sz="1200" dirty="0" err="1"/>
              <a:t>Penyegelan</a:t>
            </a:r>
            <a:r>
              <a:rPr lang="en-US" sz="1200" dirty="0"/>
              <a:t> BB</a:t>
            </a:r>
          </a:p>
        </p:txBody>
      </p:sp>
      <p:sp>
        <p:nvSpPr>
          <p:cNvPr id="69" name="Flowchart: Document 14">
            <a:extLst>
              <a:ext uri="{FF2B5EF4-FFF2-40B4-BE49-F238E27FC236}">
                <a16:creationId xmlns:a16="http://schemas.microsoft.com/office/drawing/2014/main" id="{013BFBFC-F9ED-4D22-81DC-F100CE91B2E4}"/>
              </a:ext>
            </a:extLst>
          </p:cNvPr>
          <p:cNvSpPr/>
          <p:nvPr/>
        </p:nvSpPr>
        <p:spPr>
          <a:xfrm>
            <a:off x="4686748" y="5461131"/>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Sprint </a:t>
            </a:r>
            <a:r>
              <a:rPr lang="en-US" sz="1200" dirty="0" err="1">
                <a:solidFill>
                  <a:sysClr val="windowText" lastClr="000000"/>
                </a:solidFill>
              </a:rPr>
              <a:t>bungkus</a:t>
            </a:r>
            <a:r>
              <a:rPr lang="en-US" sz="1200" dirty="0">
                <a:solidFill>
                  <a:sysClr val="windowText" lastClr="000000"/>
                </a:solidFill>
              </a:rPr>
              <a:t>, </a:t>
            </a:r>
            <a:r>
              <a:rPr lang="en-US" sz="1200" dirty="0" err="1">
                <a:solidFill>
                  <a:sysClr val="windowText" lastClr="000000"/>
                </a:solidFill>
              </a:rPr>
              <a:t>segel</a:t>
            </a:r>
            <a:r>
              <a:rPr lang="en-US" sz="1200" dirty="0">
                <a:solidFill>
                  <a:sysClr val="windowText" lastClr="000000"/>
                </a:solidFill>
              </a:rPr>
              <a:t>, dan/</a:t>
            </a:r>
            <a:r>
              <a:rPr lang="en-US" sz="1200" dirty="0" err="1">
                <a:solidFill>
                  <a:sysClr val="windowText" lastClr="000000"/>
                </a:solidFill>
              </a:rPr>
              <a:t>atau</a:t>
            </a:r>
            <a:r>
              <a:rPr lang="en-US" sz="1200" dirty="0">
                <a:solidFill>
                  <a:sysClr val="windowText" lastClr="000000"/>
                </a:solidFill>
              </a:rPr>
              <a:t> label BB </a:t>
            </a:r>
            <a:endParaRPr lang="en-ID" sz="1200" dirty="0">
              <a:solidFill>
                <a:sysClr val="windowText" lastClr="000000"/>
              </a:solidFill>
            </a:endParaRPr>
          </a:p>
        </p:txBody>
      </p:sp>
      <p:cxnSp>
        <p:nvCxnSpPr>
          <p:cNvPr id="19" name="Straight Arrow Connector 18">
            <a:extLst>
              <a:ext uri="{FF2B5EF4-FFF2-40B4-BE49-F238E27FC236}">
                <a16:creationId xmlns:a16="http://schemas.microsoft.com/office/drawing/2014/main" id="{10F44EE8-DB16-8247-B033-06431FCEAA18}"/>
              </a:ext>
            </a:extLst>
          </p:cNvPr>
          <p:cNvCxnSpPr>
            <a:cxnSpLocks/>
            <a:stCxn id="67" idx="3"/>
            <a:endCxn id="23" idx="1"/>
          </p:cNvCxnSpPr>
          <p:nvPr/>
        </p:nvCxnSpPr>
        <p:spPr>
          <a:xfrm>
            <a:off x="5101728" y="5325198"/>
            <a:ext cx="111886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Document 14">
            <a:extLst>
              <a:ext uri="{FF2B5EF4-FFF2-40B4-BE49-F238E27FC236}">
                <a16:creationId xmlns:a16="http://schemas.microsoft.com/office/drawing/2014/main" id="{064C1089-36C3-1B42-AAC7-58394F140390}"/>
              </a:ext>
            </a:extLst>
          </p:cNvPr>
          <p:cNvSpPr/>
          <p:nvPr/>
        </p:nvSpPr>
        <p:spPr>
          <a:xfrm>
            <a:off x="6220593" y="4964043"/>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BA </a:t>
            </a:r>
            <a:r>
              <a:rPr lang="en-US" sz="1200" dirty="0" err="1">
                <a:solidFill>
                  <a:sysClr val="windowText" lastClr="000000"/>
                </a:solidFill>
              </a:rPr>
              <a:t>bungkus</a:t>
            </a:r>
            <a:r>
              <a:rPr lang="en-US" sz="1200" dirty="0">
                <a:solidFill>
                  <a:sysClr val="windowText" lastClr="000000"/>
                </a:solidFill>
              </a:rPr>
              <a:t>, </a:t>
            </a:r>
            <a:r>
              <a:rPr lang="en-US" sz="1200" dirty="0" err="1">
                <a:solidFill>
                  <a:sysClr val="windowText" lastClr="000000"/>
                </a:solidFill>
              </a:rPr>
              <a:t>segel</a:t>
            </a:r>
            <a:r>
              <a:rPr lang="en-US" sz="1200" dirty="0">
                <a:solidFill>
                  <a:sysClr val="windowText" lastClr="000000"/>
                </a:solidFill>
              </a:rPr>
              <a:t>, dan/</a:t>
            </a:r>
            <a:r>
              <a:rPr lang="en-US" sz="1200" dirty="0" err="1">
                <a:solidFill>
                  <a:sysClr val="windowText" lastClr="000000"/>
                </a:solidFill>
              </a:rPr>
              <a:t>atau</a:t>
            </a:r>
            <a:r>
              <a:rPr lang="en-US" sz="1200" dirty="0">
                <a:solidFill>
                  <a:sysClr val="windowText" lastClr="000000"/>
                </a:solidFill>
              </a:rPr>
              <a:t> label BB </a:t>
            </a:r>
            <a:endParaRPr lang="en-ID" sz="1200" dirty="0">
              <a:solidFill>
                <a:sysClr val="windowText" lastClr="000000"/>
              </a:solidFill>
            </a:endParaRPr>
          </a:p>
        </p:txBody>
      </p:sp>
      <p:sp>
        <p:nvSpPr>
          <p:cNvPr id="25" name="Rectangle 24">
            <a:extLst>
              <a:ext uri="{FF2B5EF4-FFF2-40B4-BE49-F238E27FC236}">
                <a16:creationId xmlns:a16="http://schemas.microsoft.com/office/drawing/2014/main" id="{A36EF264-3596-1645-B6FB-EA420D446655}"/>
              </a:ext>
            </a:extLst>
          </p:cNvPr>
          <p:cNvSpPr/>
          <p:nvPr/>
        </p:nvSpPr>
        <p:spPr>
          <a:xfrm>
            <a:off x="4227835" y="2682007"/>
            <a:ext cx="1169143"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Identifikasi</a:t>
            </a:r>
            <a:endParaRPr lang="en-US" sz="1200" dirty="0"/>
          </a:p>
        </p:txBody>
      </p:sp>
      <p:sp>
        <p:nvSpPr>
          <p:cNvPr id="26" name="Rectangle 25">
            <a:extLst>
              <a:ext uri="{FF2B5EF4-FFF2-40B4-BE49-F238E27FC236}">
                <a16:creationId xmlns:a16="http://schemas.microsoft.com/office/drawing/2014/main" id="{67C64100-69BD-BE49-8110-CEC5F7BCC2F6}"/>
              </a:ext>
            </a:extLst>
          </p:cNvPr>
          <p:cNvSpPr/>
          <p:nvPr/>
        </p:nvSpPr>
        <p:spPr>
          <a:xfrm>
            <a:off x="4231540" y="3724028"/>
            <a:ext cx="1169143"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Forensik</a:t>
            </a:r>
            <a:r>
              <a:rPr lang="en-US" sz="1200" dirty="0"/>
              <a:t> Digital</a:t>
            </a:r>
          </a:p>
        </p:txBody>
      </p:sp>
      <p:sp>
        <p:nvSpPr>
          <p:cNvPr id="27" name="Rectangle 26">
            <a:extLst>
              <a:ext uri="{FF2B5EF4-FFF2-40B4-BE49-F238E27FC236}">
                <a16:creationId xmlns:a16="http://schemas.microsoft.com/office/drawing/2014/main" id="{A7418F17-0BCB-C347-8BC6-36D0160B9BCC}"/>
              </a:ext>
            </a:extLst>
          </p:cNvPr>
          <p:cNvSpPr/>
          <p:nvPr/>
        </p:nvSpPr>
        <p:spPr>
          <a:xfrm>
            <a:off x="7916136" y="2688280"/>
            <a:ext cx="1169143"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Laboratorium</a:t>
            </a:r>
            <a:r>
              <a:rPr lang="en-US" sz="1200" dirty="0"/>
              <a:t> </a:t>
            </a:r>
            <a:r>
              <a:rPr lang="en-US" sz="1200" dirty="0" err="1"/>
              <a:t>tersertifikasi</a:t>
            </a:r>
            <a:endParaRPr lang="en-US" sz="1200" dirty="0"/>
          </a:p>
        </p:txBody>
      </p:sp>
      <p:sp>
        <p:nvSpPr>
          <p:cNvPr id="28" name="Rectangle 27">
            <a:extLst>
              <a:ext uri="{FF2B5EF4-FFF2-40B4-BE49-F238E27FC236}">
                <a16:creationId xmlns:a16="http://schemas.microsoft.com/office/drawing/2014/main" id="{5F992DAB-6A77-9A42-A9A8-B935F060B35E}"/>
              </a:ext>
            </a:extLst>
          </p:cNvPr>
          <p:cNvSpPr/>
          <p:nvPr/>
        </p:nvSpPr>
        <p:spPr>
          <a:xfrm>
            <a:off x="7916135" y="3730301"/>
            <a:ext cx="1169143" cy="83276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err="1"/>
              <a:t>Laboratorium</a:t>
            </a:r>
            <a:r>
              <a:rPr lang="en-US" sz="1200" dirty="0"/>
              <a:t> </a:t>
            </a:r>
            <a:r>
              <a:rPr lang="en-US" sz="1200" dirty="0" err="1"/>
              <a:t>Forensik</a:t>
            </a:r>
            <a:r>
              <a:rPr lang="en-US" sz="1200" dirty="0"/>
              <a:t> Digital </a:t>
            </a:r>
            <a:r>
              <a:rPr lang="en-US" sz="1200" dirty="0" err="1"/>
              <a:t>tersertifikasi</a:t>
            </a:r>
            <a:endParaRPr lang="en-US" sz="1200" dirty="0"/>
          </a:p>
        </p:txBody>
      </p:sp>
      <p:cxnSp>
        <p:nvCxnSpPr>
          <p:cNvPr id="32" name="Straight Connector 31">
            <a:extLst>
              <a:ext uri="{FF2B5EF4-FFF2-40B4-BE49-F238E27FC236}">
                <a16:creationId xmlns:a16="http://schemas.microsoft.com/office/drawing/2014/main" id="{815C391A-7622-D84A-B724-68907268654C}"/>
              </a:ext>
            </a:extLst>
          </p:cNvPr>
          <p:cNvCxnSpPr>
            <a:cxnSpLocks/>
            <a:stCxn id="25" idx="1"/>
            <a:endCxn id="56" idx="3"/>
          </p:cNvCxnSpPr>
          <p:nvPr/>
        </p:nvCxnSpPr>
        <p:spPr>
          <a:xfrm flipH="1">
            <a:off x="2813422" y="3098389"/>
            <a:ext cx="1414412" cy="48171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AB9839A-969D-3D40-B8B8-D609F52ADB71}"/>
              </a:ext>
            </a:extLst>
          </p:cNvPr>
          <p:cNvCxnSpPr>
            <a:cxnSpLocks/>
            <a:stCxn id="26" idx="1"/>
            <a:endCxn id="56" idx="3"/>
          </p:cNvCxnSpPr>
          <p:nvPr/>
        </p:nvCxnSpPr>
        <p:spPr>
          <a:xfrm flipH="1" flipV="1">
            <a:off x="2813423" y="3580106"/>
            <a:ext cx="1418117" cy="56030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B1DBAF58-63AC-DD42-975E-6FB8AB17C620}"/>
              </a:ext>
            </a:extLst>
          </p:cNvPr>
          <p:cNvCxnSpPr>
            <a:cxnSpLocks/>
            <a:stCxn id="26" idx="3"/>
            <a:endCxn id="28" idx="1"/>
          </p:cNvCxnSpPr>
          <p:nvPr/>
        </p:nvCxnSpPr>
        <p:spPr>
          <a:xfrm>
            <a:off x="5400682" y="4140411"/>
            <a:ext cx="2515452" cy="6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Flowchart: Document 14">
            <a:extLst>
              <a:ext uri="{FF2B5EF4-FFF2-40B4-BE49-F238E27FC236}">
                <a16:creationId xmlns:a16="http://schemas.microsoft.com/office/drawing/2014/main" id="{1859A5E0-D1B3-B54C-8AB2-FA50C407C4B3}"/>
              </a:ext>
            </a:extLst>
          </p:cNvPr>
          <p:cNvSpPr/>
          <p:nvPr/>
        </p:nvSpPr>
        <p:spPr>
          <a:xfrm>
            <a:off x="5717302" y="2597610"/>
            <a:ext cx="1878509" cy="2108354"/>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b="1" dirty="0" err="1">
                <a:solidFill>
                  <a:sysClr val="windowText" lastClr="000000"/>
                </a:solidFill>
              </a:rPr>
              <a:t>Permohonan</a:t>
            </a:r>
            <a:r>
              <a:rPr lang="en-US" sz="1200" b="1" dirty="0">
                <a:solidFill>
                  <a:sysClr val="windowText" lastClr="000000"/>
                </a:solidFill>
              </a:rPr>
              <a:t> </a:t>
            </a:r>
            <a:r>
              <a:rPr lang="en-US" sz="1200" b="1" dirty="0" err="1">
                <a:solidFill>
                  <a:sysClr val="windowText" lastClr="000000"/>
                </a:solidFill>
              </a:rPr>
              <a:t>bantuan</a:t>
            </a:r>
            <a:r>
              <a:rPr lang="en-US" sz="1200" b="1" dirty="0">
                <a:solidFill>
                  <a:sysClr val="windowText" lastClr="000000"/>
                </a:solidFill>
              </a:rPr>
              <a:t> </a:t>
            </a:r>
            <a:r>
              <a:rPr lang="en-US" sz="1200" b="1" dirty="0" err="1">
                <a:solidFill>
                  <a:sysClr val="windowText" lastClr="000000"/>
                </a:solidFill>
              </a:rPr>
              <a:t>identifikasi</a:t>
            </a:r>
            <a:r>
              <a:rPr lang="en-US" sz="1200" b="1" dirty="0">
                <a:solidFill>
                  <a:sysClr val="windowText" lastClr="000000"/>
                </a:solidFill>
              </a:rPr>
              <a:t>/</a:t>
            </a:r>
            <a:r>
              <a:rPr lang="en-US" sz="1200" b="1" dirty="0" err="1">
                <a:solidFill>
                  <a:sysClr val="windowText" lastClr="000000"/>
                </a:solidFill>
              </a:rPr>
              <a:t>forensik</a:t>
            </a:r>
            <a:r>
              <a:rPr lang="en-US" sz="1200" b="1" dirty="0">
                <a:solidFill>
                  <a:sysClr val="windowText" lastClr="000000"/>
                </a:solidFill>
              </a:rPr>
              <a:t> digital </a:t>
            </a:r>
            <a:r>
              <a:rPr lang="en-US" sz="1200" dirty="0" err="1">
                <a:solidFill>
                  <a:sysClr val="windowText" lastClr="000000"/>
                </a:solidFill>
              </a:rPr>
              <a:t>dgn</a:t>
            </a:r>
            <a:r>
              <a:rPr lang="en-US" sz="1200" dirty="0">
                <a:solidFill>
                  <a:sysClr val="windowText" lastClr="000000"/>
                </a:solidFill>
              </a:rPr>
              <a:t> </a:t>
            </a:r>
            <a:r>
              <a:rPr lang="en-US" sz="1200" dirty="0" err="1">
                <a:solidFill>
                  <a:sysClr val="windowText" lastClr="000000"/>
                </a:solidFill>
              </a:rPr>
              <a:t>dilampiri</a:t>
            </a:r>
            <a:r>
              <a:rPr lang="en-US" sz="1200" dirty="0">
                <a:solidFill>
                  <a:sysClr val="windowText" lastClr="000000"/>
                </a:solidFill>
              </a:rPr>
              <a:t>:</a:t>
            </a:r>
          </a:p>
          <a:p>
            <a:pPr marL="171450" indent="-171450">
              <a:buFont typeface="Arial" panose="020B0604020202020204" pitchFamily="34" charset="0"/>
              <a:buChar char="•"/>
            </a:pPr>
            <a:r>
              <a:rPr lang="en-US" sz="1200" dirty="0" err="1">
                <a:solidFill>
                  <a:sysClr val="windowText" lastClr="000000"/>
                </a:solidFill>
              </a:rPr>
              <a:t>salinan</a:t>
            </a:r>
            <a:r>
              <a:rPr lang="en-US" sz="1200" dirty="0">
                <a:solidFill>
                  <a:sysClr val="windowText" lastClr="000000"/>
                </a:solidFill>
              </a:rPr>
              <a:t> LK</a:t>
            </a:r>
          </a:p>
          <a:p>
            <a:pPr marL="171450" indent="-171450">
              <a:buFont typeface="Arial" panose="020B0604020202020204" pitchFamily="34" charset="0"/>
              <a:buChar char="•"/>
            </a:pPr>
            <a:r>
              <a:rPr lang="en-US" sz="1200" dirty="0" err="1">
                <a:solidFill>
                  <a:sysClr val="windowText" lastClr="000000"/>
                </a:solidFill>
              </a:rPr>
              <a:t>salinan</a:t>
            </a:r>
            <a:r>
              <a:rPr lang="en-US" sz="1200" dirty="0">
                <a:solidFill>
                  <a:sysClr val="windowText" lastClr="000000"/>
                </a:solidFill>
              </a:rPr>
              <a:t> SPTP </a:t>
            </a:r>
          </a:p>
          <a:p>
            <a:pPr marL="171450" indent="-171450">
              <a:buFont typeface="Arial" panose="020B0604020202020204" pitchFamily="34" charset="0"/>
              <a:buChar char="•"/>
            </a:pPr>
            <a:r>
              <a:rPr lang="en-US" sz="1200" dirty="0" err="1">
                <a:solidFill>
                  <a:sysClr val="windowText" lastClr="000000"/>
                </a:solidFill>
              </a:rPr>
              <a:t>salinan</a:t>
            </a:r>
            <a:r>
              <a:rPr lang="en-US" sz="1200" dirty="0">
                <a:solidFill>
                  <a:sysClr val="windowText" lastClr="000000"/>
                </a:solidFill>
              </a:rPr>
              <a:t> BA Sita</a:t>
            </a:r>
          </a:p>
          <a:p>
            <a:pPr marL="171450" indent="-171450">
              <a:buFont typeface="Arial" panose="020B0604020202020204" pitchFamily="34" charset="0"/>
              <a:buChar char="•"/>
            </a:pPr>
            <a:r>
              <a:rPr lang="en-US" sz="1200" dirty="0" err="1">
                <a:solidFill>
                  <a:sysClr val="windowText" lastClr="000000"/>
                </a:solidFill>
              </a:rPr>
              <a:t>salinan</a:t>
            </a:r>
            <a:r>
              <a:rPr lang="en-US" sz="1200" dirty="0">
                <a:solidFill>
                  <a:sysClr val="windowText" lastClr="000000"/>
                </a:solidFill>
              </a:rPr>
              <a:t> BA </a:t>
            </a:r>
            <a:r>
              <a:rPr lang="en-US" sz="1200" dirty="0" err="1">
                <a:solidFill>
                  <a:sysClr val="windowText" lastClr="000000"/>
                </a:solidFill>
              </a:rPr>
              <a:t>Sisih</a:t>
            </a:r>
            <a:endParaRPr lang="en-US" sz="1200" dirty="0">
              <a:solidFill>
                <a:sysClr val="windowText" lastClr="000000"/>
              </a:solidFill>
            </a:endParaRPr>
          </a:p>
          <a:p>
            <a:pPr marL="171450" indent="-171450">
              <a:buFont typeface="Arial" panose="020B0604020202020204" pitchFamily="34" charset="0"/>
              <a:buChar char="•"/>
            </a:pPr>
            <a:r>
              <a:rPr lang="en-US" sz="1200" dirty="0" err="1">
                <a:solidFill>
                  <a:sysClr val="windowText" lastClr="000000"/>
                </a:solidFill>
              </a:rPr>
              <a:t>salinan</a:t>
            </a:r>
            <a:r>
              <a:rPr lang="en-US" sz="1200" dirty="0">
                <a:solidFill>
                  <a:sysClr val="windowText" lastClr="000000"/>
                </a:solidFill>
              </a:rPr>
              <a:t> BA </a:t>
            </a:r>
            <a:r>
              <a:rPr lang="en-US" sz="1200" dirty="0" err="1">
                <a:solidFill>
                  <a:sysClr val="windowText" lastClr="000000"/>
                </a:solidFill>
              </a:rPr>
              <a:t>Bungkus</a:t>
            </a:r>
            <a:endParaRPr lang="en-US" sz="1200" dirty="0">
              <a:solidFill>
                <a:sysClr val="windowText" lastClr="000000"/>
              </a:solidFill>
            </a:endParaRPr>
          </a:p>
          <a:p>
            <a:pPr marL="171450" indent="-171450">
              <a:buFont typeface="Arial" panose="020B0604020202020204" pitchFamily="34" charset="0"/>
              <a:buChar char="•"/>
            </a:pPr>
            <a:r>
              <a:rPr lang="en-US" sz="1200" dirty="0" err="1">
                <a:solidFill>
                  <a:sysClr val="windowText" lastClr="000000"/>
                </a:solidFill>
              </a:rPr>
              <a:t>salinan</a:t>
            </a:r>
            <a:r>
              <a:rPr lang="en-US" sz="1200" dirty="0">
                <a:solidFill>
                  <a:sysClr val="windowText" lastClr="000000"/>
                </a:solidFill>
              </a:rPr>
              <a:t> BA </a:t>
            </a:r>
            <a:r>
              <a:rPr lang="en-US" sz="1200" dirty="0" err="1">
                <a:solidFill>
                  <a:sysClr val="windowText" lastClr="000000"/>
                </a:solidFill>
              </a:rPr>
              <a:t>Segel</a:t>
            </a:r>
            <a:endParaRPr lang="en-US" sz="1200" dirty="0">
              <a:solidFill>
                <a:sysClr val="windowText" lastClr="000000"/>
              </a:solidFill>
            </a:endParaRPr>
          </a:p>
        </p:txBody>
      </p:sp>
      <p:sp>
        <p:nvSpPr>
          <p:cNvPr id="72" name="Flowchart: Document 14">
            <a:extLst>
              <a:ext uri="{FF2B5EF4-FFF2-40B4-BE49-F238E27FC236}">
                <a16:creationId xmlns:a16="http://schemas.microsoft.com/office/drawing/2014/main" id="{B4F2438C-36A9-8D44-ACA1-C422B9B0FCFB}"/>
              </a:ext>
            </a:extLst>
          </p:cNvPr>
          <p:cNvSpPr/>
          <p:nvPr/>
        </p:nvSpPr>
        <p:spPr>
          <a:xfrm>
            <a:off x="9750632" y="3225223"/>
            <a:ext cx="1169143" cy="722311"/>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solidFill>
                  <a:sysClr val="windowText" lastClr="000000"/>
                </a:solidFill>
              </a:rPr>
              <a:t>BA </a:t>
            </a:r>
            <a:r>
              <a:rPr lang="en-US" sz="1200" dirty="0" err="1">
                <a:solidFill>
                  <a:sysClr val="windowText" lastClr="000000"/>
                </a:solidFill>
              </a:rPr>
              <a:t>Serah</a:t>
            </a:r>
            <a:r>
              <a:rPr lang="en-US" sz="1200" dirty="0">
                <a:solidFill>
                  <a:sysClr val="windowText" lastClr="000000"/>
                </a:solidFill>
              </a:rPr>
              <a:t> </a:t>
            </a:r>
            <a:r>
              <a:rPr lang="en-US" sz="1200" dirty="0" err="1">
                <a:solidFill>
                  <a:sysClr val="windowText" lastClr="000000"/>
                </a:solidFill>
              </a:rPr>
              <a:t>Terima</a:t>
            </a:r>
            <a:endParaRPr lang="en-ID" sz="1200" dirty="0">
              <a:solidFill>
                <a:sysClr val="windowText" lastClr="000000"/>
              </a:solidFill>
            </a:endParaRPr>
          </a:p>
        </p:txBody>
      </p:sp>
      <p:cxnSp>
        <p:nvCxnSpPr>
          <p:cNvPr id="73" name="Straight Arrow Connector 72">
            <a:extLst>
              <a:ext uri="{FF2B5EF4-FFF2-40B4-BE49-F238E27FC236}">
                <a16:creationId xmlns:a16="http://schemas.microsoft.com/office/drawing/2014/main" id="{E997E162-86E8-CE4A-A686-B4D2BA090BC6}"/>
              </a:ext>
            </a:extLst>
          </p:cNvPr>
          <p:cNvCxnSpPr>
            <a:cxnSpLocks/>
            <a:stCxn id="27" idx="3"/>
            <a:endCxn id="72" idx="1"/>
          </p:cNvCxnSpPr>
          <p:nvPr/>
        </p:nvCxnSpPr>
        <p:spPr>
          <a:xfrm>
            <a:off x="9085279" y="3104662"/>
            <a:ext cx="665353" cy="4817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1BAD435-1E92-964F-A4D0-BED695AE9E60}"/>
              </a:ext>
            </a:extLst>
          </p:cNvPr>
          <p:cNvCxnSpPr>
            <a:cxnSpLocks/>
            <a:stCxn id="28" idx="3"/>
            <a:endCxn id="72" idx="1"/>
          </p:cNvCxnSpPr>
          <p:nvPr/>
        </p:nvCxnSpPr>
        <p:spPr>
          <a:xfrm flipV="1">
            <a:off x="9085277" y="3586379"/>
            <a:ext cx="665354" cy="5603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9B90536-DF60-6D43-8907-F29F15F4F2D3}"/>
              </a:ext>
            </a:extLst>
          </p:cNvPr>
          <p:cNvCxnSpPr>
            <a:cxnSpLocks/>
            <a:stCxn id="65" idx="3"/>
            <a:endCxn id="67" idx="1"/>
          </p:cNvCxnSpPr>
          <p:nvPr/>
        </p:nvCxnSpPr>
        <p:spPr>
          <a:xfrm>
            <a:off x="2813422" y="5317074"/>
            <a:ext cx="1119162" cy="81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9582B0F-39CB-7B41-9A39-763B10804CC7}"/>
              </a:ext>
            </a:extLst>
          </p:cNvPr>
          <p:cNvCxnSpPr>
            <a:cxnSpLocks/>
            <a:stCxn id="55" idx="3"/>
            <a:endCxn id="62" idx="1"/>
          </p:cNvCxnSpPr>
          <p:nvPr/>
        </p:nvCxnSpPr>
        <p:spPr>
          <a:xfrm>
            <a:off x="6904085" y="1574225"/>
            <a:ext cx="120279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08005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ject 9">
            <a:extLst>
              <a:ext uri="{FF2B5EF4-FFF2-40B4-BE49-F238E27FC236}">
                <a16:creationId xmlns:a16="http://schemas.microsoft.com/office/drawing/2014/main" id="{FD4EB38C-CA15-410F-AF3A-5F0AE5227A2F}"/>
              </a:ext>
            </a:extLst>
          </p:cNvPr>
          <p:cNvSpPr>
            <a:spLocks noChangeArrowheads="1"/>
          </p:cNvSpPr>
          <p:nvPr/>
        </p:nvSpPr>
        <p:spPr bwMode="auto">
          <a:xfrm>
            <a:off x="2809875" y="2732087"/>
            <a:ext cx="6572250" cy="3276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pic>
        <p:nvPicPr>
          <p:cNvPr id="31748" name="Picture 6">
            <a:extLst>
              <a:ext uri="{FF2B5EF4-FFF2-40B4-BE49-F238E27FC236}">
                <a16:creationId xmlns:a16="http://schemas.microsoft.com/office/drawing/2014/main" id="{A4C08431-1930-48FA-8889-45C569A494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0162" y="1003751"/>
            <a:ext cx="1971676" cy="172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a:spLocks noChangeArrowheads="1"/>
          </p:cNvSpPr>
          <p:nvPr/>
        </p:nvSpPr>
        <p:spPr bwMode="auto">
          <a:xfrm>
            <a:off x="1386836" y="1446914"/>
            <a:ext cx="9890761" cy="111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20000"/>
              </a:spcBef>
            </a:pPr>
            <a:r>
              <a:rPr lang="en-ID" altLang="id-ID" dirty="0" err="1"/>
              <a:t>Penyidik</a:t>
            </a:r>
            <a:r>
              <a:rPr lang="en-ID" altLang="id-ID" dirty="0"/>
              <a:t> </a:t>
            </a:r>
            <a:r>
              <a:rPr lang="en-ID" altLang="id-ID" dirty="0" err="1"/>
              <a:t>adalah</a:t>
            </a:r>
            <a:r>
              <a:rPr lang="en-ID" altLang="id-ID" dirty="0"/>
              <a:t> :</a:t>
            </a:r>
          </a:p>
          <a:p>
            <a:pPr marL="457200" indent="-457200" algn="just" eaLnBrk="1" hangingPunct="1">
              <a:spcBef>
                <a:spcPct val="20000"/>
              </a:spcBef>
              <a:buFont typeface="+mj-lt"/>
              <a:buAutoNum type="alphaLcPeriod"/>
            </a:pPr>
            <a:r>
              <a:rPr lang="en-ID" altLang="id-ID" dirty="0" err="1"/>
              <a:t>Pejabat</a:t>
            </a:r>
            <a:r>
              <a:rPr lang="en-ID" altLang="id-ID" dirty="0"/>
              <a:t> </a:t>
            </a:r>
            <a:r>
              <a:rPr lang="en-ID" altLang="id-ID" dirty="0" err="1"/>
              <a:t>polisi</a:t>
            </a:r>
            <a:r>
              <a:rPr lang="en-ID" altLang="id-ID" dirty="0"/>
              <a:t> </a:t>
            </a:r>
            <a:r>
              <a:rPr lang="en-ID" altLang="id-ID" dirty="0" err="1"/>
              <a:t>negara</a:t>
            </a:r>
            <a:r>
              <a:rPr lang="en-ID" altLang="id-ID" dirty="0"/>
              <a:t> </a:t>
            </a:r>
            <a:r>
              <a:rPr lang="en-ID" altLang="id-ID" dirty="0" err="1"/>
              <a:t>Republik</a:t>
            </a:r>
            <a:r>
              <a:rPr lang="en-ID" altLang="id-ID" dirty="0"/>
              <a:t> Indonesia</a:t>
            </a:r>
          </a:p>
          <a:p>
            <a:pPr marL="457200" indent="-457200" algn="just" eaLnBrk="1" hangingPunct="1">
              <a:spcBef>
                <a:spcPct val="20000"/>
              </a:spcBef>
              <a:buFont typeface="+mj-lt"/>
              <a:buAutoNum type="alphaLcPeriod"/>
            </a:pPr>
            <a:r>
              <a:rPr lang="en-ID" altLang="id-ID" dirty="0" err="1"/>
              <a:t>Pejabat</a:t>
            </a:r>
            <a:r>
              <a:rPr lang="en-ID" altLang="id-ID" dirty="0"/>
              <a:t> </a:t>
            </a:r>
            <a:r>
              <a:rPr lang="en-ID" altLang="id-ID" dirty="0" err="1"/>
              <a:t>Pegawai</a:t>
            </a:r>
            <a:r>
              <a:rPr lang="en-ID" altLang="id-ID" dirty="0"/>
              <a:t> </a:t>
            </a:r>
            <a:r>
              <a:rPr lang="en-ID" altLang="id-ID" dirty="0" err="1"/>
              <a:t>Negeri</a:t>
            </a:r>
            <a:r>
              <a:rPr lang="en-ID" altLang="id-ID" dirty="0"/>
              <a:t> </a:t>
            </a:r>
            <a:r>
              <a:rPr lang="en-ID" altLang="id-ID" dirty="0" err="1"/>
              <a:t>Sipil</a:t>
            </a:r>
            <a:r>
              <a:rPr lang="en-ID" altLang="id-ID" dirty="0"/>
              <a:t> </a:t>
            </a:r>
            <a:r>
              <a:rPr lang="en-ID" altLang="id-ID" dirty="0" err="1"/>
              <a:t>tertentu</a:t>
            </a:r>
            <a:r>
              <a:rPr lang="en-ID" altLang="id-ID" dirty="0"/>
              <a:t> yang </a:t>
            </a:r>
            <a:r>
              <a:rPr lang="en-ID" altLang="id-ID" dirty="0" err="1"/>
              <a:t>diberi</a:t>
            </a:r>
            <a:r>
              <a:rPr lang="en-ID" altLang="id-ID" dirty="0"/>
              <a:t> </a:t>
            </a:r>
            <a:r>
              <a:rPr lang="en-ID" altLang="id-ID" dirty="0" err="1"/>
              <a:t>wewenang</a:t>
            </a:r>
            <a:r>
              <a:rPr lang="en-ID" altLang="id-ID" dirty="0"/>
              <a:t> </a:t>
            </a:r>
            <a:r>
              <a:rPr lang="en-ID" altLang="id-ID" dirty="0" err="1"/>
              <a:t>khusus</a:t>
            </a:r>
            <a:r>
              <a:rPr lang="en-ID" altLang="id-ID" dirty="0"/>
              <a:t> </a:t>
            </a:r>
            <a:r>
              <a:rPr lang="en-ID" altLang="id-ID" dirty="0" err="1"/>
              <a:t>oleh</a:t>
            </a:r>
            <a:r>
              <a:rPr lang="en-ID" altLang="id-ID" dirty="0"/>
              <a:t> </a:t>
            </a:r>
            <a:r>
              <a:rPr lang="en-ID" altLang="id-ID" dirty="0" err="1"/>
              <a:t>Undang-Undang</a:t>
            </a:r>
            <a:endParaRPr lang="en-ID" altLang="id-ID" dirty="0"/>
          </a:p>
          <a:p>
            <a:pPr marL="0" indent="0" algn="just" eaLnBrk="1" hangingPunct="1">
              <a:spcBef>
                <a:spcPct val="20000"/>
              </a:spcBef>
            </a:pPr>
            <a:endParaRPr lang="id-ID" altLang="id-ID" sz="2000" b="1" dirty="0"/>
          </a:p>
        </p:txBody>
      </p:sp>
      <p:sp>
        <p:nvSpPr>
          <p:cNvPr id="8197" name="Text Box 7"/>
          <p:cNvSpPr txBox="1">
            <a:spLocks noChangeArrowheads="1"/>
          </p:cNvSpPr>
          <p:nvPr/>
        </p:nvSpPr>
        <p:spPr bwMode="auto">
          <a:xfrm>
            <a:off x="2016517" y="180977"/>
            <a:ext cx="8460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id-ID" sz="3600" b="1" dirty="0">
                <a:solidFill>
                  <a:srgbClr val="FF0000"/>
                </a:solidFill>
              </a:rPr>
              <a:t>Dasar Hukum Wewenang PPNS DJBC</a:t>
            </a:r>
            <a:endParaRPr lang="en-US" altLang="id-ID" sz="3600" b="1" dirty="0">
              <a:solidFill>
                <a:srgbClr val="FF0000"/>
              </a:solidFill>
            </a:endParaRPr>
          </a:p>
        </p:txBody>
      </p:sp>
      <p:sp>
        <p:nvSpPr>
          <p:cNvPr id="2" name="TextBox 1"/>
          <p:cNvSpPr txBox="1"/>
          <p:nvPr/>
        </p:nvSpPr>
        <p:spPr>
          <a:xfrm>
            <a:off x="1397950" y="995560"/>
            <a:ext cx="703289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55600" indent="-266700">
              <a:buFont typeface="+mj-lt"/>
              <a:buAutoNum type="arabicPeriod"/>
            </a:pPr>
            <a:r>
              <a:rPr lang="id-ID" altLang="id-ID" b="1" dirty="0">
                <a:latin typeface="Arial" pitchFamily="34" charset="0"/>
                <a:cs typeface="Arial" pitchFamily="34" charset="0"/>
              </a:rPr>
              <a:t>Pasal </a:t>
            </a:r>
            <a:r>
              <a:rPr lang="en-ID" altLang="id-ID" b="1" dirty="0">
                <a:latin typeface="Arial" pitchFamily="34" charset="0"/>
                <a:cs typeface="Arial" pitchFamily="34" charset="0"/>
              </a:rPr>
              <a:t>6 </a:t>
            </a:r>
            <a:r>
              <a:rPr lang="id-ID" altLang="id-ID" b="1" dirty="0">
                <a:latin typeface="Arial" pitchFamily="34" charset="0"/>
                <a:cs typeface="Arial" pitchFamily="34" charset="0"/>
              </a:rPr>
              <a:t>Undang Undang no 8 tahun 1981 t</a:t>
            </a:r>
            <a:r>
              <a:rPr lang="en-ID" altLang="id-ID" b="1" dirty="0" err="1">
                <a:latin typeface="Arial" pitchFamily="34" charset="0"/>
                <a:cs typeface="Arial" pitchFamily="34" charset="0"/>
              </a:rPr>
              <a:t>entang</a:t>
            </a:r>
            <a:r>
              <a:rPr lang="en-ID" altLang="id-ID" b="1" dirty="0">
                <a:latin typeface="Arial" pitchFamily="34" charset="0"/>
                <a:cs typeface="Arial" pitchFamily="34" charset="0"/>
              </a:rPr>
              <a:t> </a:t>
            </a:r>
            <a:r>
              <a:rPr lang="id-ID" altLang="id-ID" b="1" dirty="0">
                <a:latin typeface="Arial" pitchFamily="34" charset="0"/>
                <a:cs typeface="Arial" pitchFamily="34" charset="0"/>
              </a:rPr>
              <a:t>KUHAP</a:t>
            </a:r>
            <a:endParaRPr lang="en-ID" altLang="id-ID" b="1" dirty="0">
              <a:latin typeface="Arial" pitchFamily="34" charset="0"/>
              <a:cs typeface="Arial" pitchFamily="34" charset="0"/>
            </a:endParaRPr>
          </a:p>
        </p:txBody>
      </p:sp>
      <p:sp>
        <p:nvSpPr>
          <p:cNvPr id="5" name="Text Box 8"/>
          <p:cNvSpPr txBox="1">
            <a:spLocks noChangeArrowheads="1"/>
          </p:cNvSpPr>
          <p:nvPr/>
        </p:nvSpPr>
        <p:spPr bwMode="auto">
          <a:xfrm>
            <a:off x="1397950" y="2725070"/>
            <a:ext cx="6246311"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54000" eaLnBrk="1" hangingPunct="1">
              <a:spcBef>
                <a:spcPct val="50000"/>
              </a:spcBef>
              <a:buFont typeface="+mj-lt"/>
              <a:buAutoNum type="arabicPeriod" startAt="2"/>
            </a:pPr>
            <a:r>
              <a:rPr lang="en-US" altLang="id-ID" b="1" dirty="0" err="1"/>
              <a:t>Pasal</a:t>
            </a:r>
            <a:r>
              <a:rPr lang="en-US" altLang="id-ID" b="1" dirty="0"/>
              <a:t> 112 </a:t>
            </a:r>
            <a:r>
              <a:rPr lang="en-US" altLang="id-ID" b="1" dirty="0" err="1"/>
              <a:t>Undang-Undang</a:t>
            </a:r>
            <a:r>
              <a:rPr lang="en-US" altLang="id-ID" b="1" dirty="0"/>
              <a:t> </a:t>
            </a:r>
            <a:r>
              <a:rPr lang="en-US" altLang="id-ID" b="1" dirty="0" err="1"/>
              <a:t>Kepabeanan</a:t>
            </a:r>
            <a:endParaRPr lang="en-US" altLang="id-ID" b="1" dirty="0"/>
          </a:p>
        </p:txBody>
      </p:sp>
      <p:sp>
        <p:nvSpPr>
          <p:cNvPr id="6" name="Text Box 9"/>
          <p:cNvSpPr txBox="1">
            <a:spLocks noChangeArrowheads="1"/>
          </p:cNvSpPr>
          <p:nvPr/>
        </p:nvSpPr>
        <p:spPr bwMode="auto">
          <a:xfrm>
            <a:off x="1381005" y="3183512"/>
            <a:ext cx="97531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id-ID" dirty="0" err="1"/>
              <a:t>Pejabat</a:t>
            </a:r>
            <a:r>
              <a:rPr lang="en-US" altLang="id-ID" dirty="0"/>
              <a:t> </a:t>
            </a:r>
            <a:r>
              <a:rPr lang="en-US" altLang="id-ID" dirty="0" err="1"/>
              <a:t>pegawai</a:t>
            </a:r>
            <a:r>
              <a:rPr lang="en-US" altLang="id-ID" dirty="0"/>
              <a:t> </a:t>
            </a:r>
            <a:r>
              <a:rPr lang="en-US" altLang="id-ID" dirty="0" err="1"/>
              <a:t>negeri</a:t>
            </a:r>
            <a:r>
              <a:rPr lang="en-US" altLang="id-ID" dirty="0"/>
              <a:t> </a:t>
            </a:r>
            <a:r>
              <a:rPr lang="en-US" altLang="id-ID" dirty="0" err="1"/>
              <a:t>sipil</a:t>
            </a:r>
            <a:r>
              <a:rPr lang="en-US" altLang="id-ID" dirty="0"/>
              <a:t> </a:t>
            </a:r>
            <a:r>
              <a:rPr lang="en-US" altLang="id-ID" dirty="0" err="1"/>
              <a:t>tertentu</a:t>
            </a:r>
            <a:r>
              <a:rPr lang="en-US" altLang="id-ID" dirty="0"/>
              <a:t> di </a:t>
            </a:r>
            <a:r>
              <a:rPr lang="en-US" altLang="id-ID" dirty="0" err="1"/>
              <a:t>lingkungan</a:t>
            </a:r>
            <a:r>
              <a:rPr lang="en-US" altLang="id-ID" dirty="0"/>
              <a:t> </a:t>
            </a:r>
            <a:r>
              <a:rPr lang="en-US" altLang="id-ID" dirty="0" err="1"/>
              <a:t>Direktorat</a:t>
            </a:r>
            <a:r>
              <a:rPr lang="en-US" altLang="id-ID" dirty="0"/>
              <a:t> </a:t>
            </a:r>
            <a:r>
              <a:rPr lang="en-US" altLang="id-ID" dirty="0" err="1"/>
              <a:t>Jenderal</a:t>
            </a:r>
            <a:r>
              <a:rPr lang="en-US" altLang="id-ID" dirty="0"/>
              <a:t> Bea </a:t>
            </a:r>
            <a:r>
              <a:rPr lang="en-US" altLang="id-ID" dirty="0" err="1"/>
              <a:t>dan</a:t>
            </a:r>
            <a:r>
              <a:rPr lang="en-US" altLang="id-ID" dirty="0"/>
              <a:t> </a:t>
            </a:r>
            <a:r>
              <a:rPr lang="en-US" altLang="id-ID" dirty="0" err="1"/>
              <a:t>Cukai</a:t>
            </a:r>
            <a:r>
              <a:rPr lang="en-US" altLang="id-ID" dirty="0"/>
              <a:t> </a:t>
            </a:r>
            <a:r>
              <a:rPr lang="en-US" altLang="id-ID" dirty="0" err="1"/>
              <a:t>diberi</a:t>
            </a:r>
            <a:r>
              <a:rPr lang="en-US" altLang="id-ID" dirty="0"/>
              <a:t> </a:t>
            </a:r>
            <a:r>
              <a:rPr lang="en-US" altLang="id-ID" dirty="0" err="1"/>
              <a:t>wewenang</a:t>
            </a:r>
            <a:r>
              <a:rPr lang="en-US" altLang="id-ID" dirty="0"/>
              <a:t> </a:t>
            </a:r>
            <a:r>
              <a:rPr lang="en-US" altLang="id-ID" dirty="0" err="1"/>
              <a:t>khusus</a:t>
            </a:r>
            <a:r>
              <a:rPr lang="en-US" altLang="id-ID" dirty="0"/>
              <a:t> </a:t>
            </a:r>
            <a:r>
              <a:rPr lang="en-US" altLang="id-ID" dirty="0" err="1"/>
              <a:t>sebagai</a:t>
            </a:r>
            <a:r>
              <a:rPr lang="en-US" altLang="id-ID" dirty="0"/>
              <a:t> </a:t>
            </a:r>
            <a:r>
              <a:rPr lang="en-US" altLang="id-ID" dirty="0" err="1"/>
              <a:t>penyidik</a:t>
            </a:r>
            <a:r>
              <a:rPr lang="en-US" altLang="id-ID" dirty="0"/>
              <a:t> </a:t>
            </a:r>
            <a:r>
              <a:rPr lang="en-US" altLang="id-ID" dirty="0" err="1"/>
              <a:t>sebagaimana</a:t>
            </a:r>
            <a:r>
              <a:rPr lang="en-US" altLang="id-ID" dirty="0"/>
              <a:t> </a:t>
            </a:r>
            <a:r>
              <a:rPr lang="en-US" altLang="id-ID" dirty="0" err="1"/>
              <a:t>dimaksud</a:t>
            </a:r>
            <a:r>
              <a:rPr lang="en-US" altLang="id-ID" dirty="0"/>
              <a:t> </a:t>
            </a:r>
            <a:r>
              <a:rPr lang="en-US" altLang="id-ID" dirty="0" err="1"/>
              <a:t>dalam</a:t>
            </a:r>
            <a:r>
              <a:rPr lang="en-US" altLang="id-ID" dirty="0"/>
              <a:t> </a:t>
            </a:r>
            <a:r>
              <a:rPr lang="en-US" altLang="id-ID" dirty="0" err="1"/>
              <a:t>Undang-Undang</a:t>
            </a:r>
            <a:r>
              <a:rPr lang="en-US" altLang="id-ID" dirty="0"/>
              <a:t> </a:t>
            </a:r>
            <a:r>
              <a:rPr lang="en-US" altLang="id-ID" dirty="0" err="1"/>
              <a:t>Nomor</a:t>
            </a:r>
            <a:r>
              <a:rPr lang="en-US" altLang="id-ID" dirty="0"/>
              <a:t> 8 </a:t>
            </a:r>
            <a:r>
              <a:rPr lang="en-US" altLang="id-ID" dirty="0" err="1"/>
              <a:t>Tahun</a:t>
            </a:r>
            <a:r>
              <a:rPr lang="en-US" altLang="id-ID" dirty="0"/>
              <a:t> 1981 </a:t>
            </a:r>
            <a:r>
              <a:rPr lang="en-US" altLang="id-ID" dirty="0" err="1"/>
              <a:t>tentang</a:t>
            </a:r>
            <a:r>
              <a:rPr lang="en-US" altLang="id-ID" dirty="0"/>
              <a:t> </a:t>
            </a:r>
            <a:r>
              <a:rPr lang="en-US" altLang="id-ID" dirty="0" err="1"/>
              <a:t>Hukum</a:t>
            </a:r>
            <a:r>
              <a:rPr lang="en-US" altLang="id-ID" dirty="0"/>
              <a:t> Acara </a:t>
            </a:r>
            <a:r>
              <a:rPr lang="en-US" altLang="id-ID" dirty="0" err="1"/>
              <a:t>Pidana</a:t>
            </a:r>
            <a:r>
              <a:rPr lang="en-US" altLang="id-ID" dirty="0"/>
              <a:t> </a:t>
            </a:r>
            <a:r>
              <a:rPr lang="en-US" altLang="id-ID" dirty="0" err="1"/>
              <a:t>untuk</a:t>
            </a:r>
            <a:r>
              <a:rPr lang="en-US" altLang="id-ID" dirty="0"/>
              <a:t> </a:t>
            </a:r>
            <a:r>
              <a:rPr lang="en-US" altLang="id-ID" dirty="0" err="1"/>
              <a:t>melakukan</a:t>
            </a:r>
            <a:r>
              <a:rPr lang="en-US" altLang="id-ID" dirty="0"/>
              <a:t> </a:t>
            </a:r>
            <a:r>
              <a:rPr lang="en-US" altLang="id-ID" dirty="0" err="1"/>
              <a:t>penyidikan</a:t>
            </a:r>
            <a:r>
              <a:rPr lang="en-US" altLang="id-ID" dirty="0"/>
              <a:t> </a:t>
            </a:r>
            <a:r>
              <a:rPr lang="en-US" altLang="id-ID" dirty="0" err="1"/>
              <a:t>tindak</a:t>
            </a:r>
            <a:r>
              <a:rPr lang="en-US" altLang="id-ID" dirty="0"/>
              <a:t> </a:t>
            </a:r>
            <a:r>
              <a:rPr lang="en-US" altLang="id-ID" dirty="0" err="1"/>
              <a:t>pidana</a:t>
            </a:r>
            <a:r>
              <a:rPr lang="en-US" altLang="id-ID" dirty="0"/>
              <a:t> di </a:t>
            </a:r>
            <a:r>
              <a:rPr lang="en-US" altLang="id-ID" dirty="0" err="1"/>
              <a:t>bidang</a:t>
            </a:r>
            <a:r>
              <a:rPr lang="en-US" altLang="id-ID" dirty="0"/>
              <a:t> </a:t>
            </a:r>
            <a:r>
              <a:rPr lang="en-US" altLang="id-ID" dirty="0" err="1"/>
              <a:t>Kepabeanan</a:t>
            </a:r>
            <a:r>
              <a:rPr lang="en-US" altLang="id-ID" dirty="0"/>
              <a:t>.</a:t>
            </a:r>
          </a:p>
        </p:txBody>
      </p:sp>
      <p:sp>
        <p:nvSpPr>
          <p:cNvPr id="4" name="Text Box 12">
            <a:extLst>
              <a:ext uri="{FF2B5EF4-FFF2-40B4-BE49-F238E27FC236}">
                <a16:creationId xmlns:a16="http://schemas.microsoft.com/office/drawing/2014/main" id="{6639184B-2555-3B1C-0BC6-9BF3C5CD2E1D}"/>
              </a:ext>
            </a:extLst>
          </p:cNvPr>
          <p:cNvSpPr txBox="1">
            <a:spLocks noChangeArrowheads="1"/>
          </p:cNvSpPr>
          <p:nvPr/>
        </p:nvSpPr>
        <p:spPr bwMode="auto">
          <a:xfrm>
            <a:off x="1397949" y="4590757"/>
            <a:ext cx="6246311"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254000" eaLnBrk="1" hangingPunct="1">
              <a:spcBef>
                <a:spcPct val="50000"/>
              </a:spcBef>
              <a:buFont typeface="+mj-lt"/>
              <a:buAutoNum type="arabicPeriod" startAt="3"/>
            </a:pPr>
            <a:r>
              <a:rPr lang="en-US" altLang="id-ID" b="1" dirty="0" err="1"/>
              <a:t>Pasal</a:t>
            </a:r>
            <a:r>
              <a:rPr lang="en-US" altLang="id-ID" b="1" dirty="0"/>
              <a:t> 63 </a:t>
            </a:r>
            <a:r>
              <a:rPr lang="en-US" altLang="id-ID" b="1" dirty="0" err="1"/>
              <a:t>Undang-Undang</a:t>
            </a:r>
            <a:r>
              <a:rPr lang="en-US" altLang="id-ID" b="1" dirty="0"/>
              <a:t> </a:t>
            </a:r>
            <a:r>
              <a:rPr lang="en-US" altLang="id-ID" b="1" dirty="0" err="1"/>
              <a:t>Cukai</a:t>
            </a:r>
            <a:endParaRPr lang="en-US" altLang="id-ID" b="1" dirty="0"/>
          </a:p>
        </p:txBody>
      </p:sp>
      <p:sp>
        <p:nvSpPr>
          <p:cNvPr id="8" name="Text Box 13">
            <a:extLst>
              <a:ext uri="{FF2B5EF4-FFF2-40B4-BE49-F238E27FC236}">
                <a16:creationId xmlns:a16="http://schemas.microsoft.com/office/drawing/2014/main" id="{8C298EAB-7090-B88F-5D60-AB8BFD02F469}"/>
              </a:ext>
            </a:extLst>
          </p:cNvPr>
          <p:cNvSpPr txBox="1">
            <a:spLocks noChangeArrowheads="1"/>
          </p:cNvSpPr>
          <p:nvPr/>
        </p:nvSpPr>
        <p:spPr bwMode="auto">
          <a:xfrm>
            <a:off x="1381005" y="5051605"/>
            <a:ext cx="975316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id-ID" dirty="0" err="1"/>
              <a:t>Pejabat</a:t>
            </a:r>
            <a:r>
              <a:rPr lang="en-US" altLang="id-ID" dirty="0"/>
              <a:t> </a:t>
            </a:r>
            <a:r>
              <a:rPr lang="en-US" altLang="id-ID" dirty="0" err="1"/>
              <a:t>pegawai</a:t>
            </a:r>
            <a:r>
              <a:rPr lang="en-US" altLang="id-ID" dirty="0"/>
              <a:t> </a:t>
            </a:r>
            <a:r>
              <a:rPr lang="en-US" altLang="id-ID" dirty="0" err="1"/>
              <a:t>negeri</a:t>
            </a:r>
            <a:r>
              <a:rPr lang="en-US" altLang="id-ID" dirty="0"/>
              <a:t> </a:t>
            </a:r>
            <a:r>
              <a:rPr lang="en-US" altLang="id-ID" dirty="0" err="1"/>
              <a:t>sipil</a:t>
            </a:r>
            <a:r>
              <a:rPr lang="en-US" altLang="id-ID" dirty="0"/>
              <a:t> </a:t>
            </a:r>
            <a:r>
              <a:rPr lang="en-US" altLang="id-ID" dirty="0" err="1"/>
              <a:t>tertentu</a:t>
            </a:r>
            <a:r>
              <a:rPr lang="en-US" altLang="id-ID" dirty="0"/>
              <a:t> di </a:t>
            </a:r>
            <a:r>
              <a:rPr lang="en-US" altLang="id-ID" dirty="0" err="1"/>
              <a:t>lingkungan</a:t>
            </a:r>
            <a:r>
              <a:rPr lang="en-US" altLang="id-ID" dirty="0"/>
              <a:t> </a:t>
            </a:r>
            <a:r>
              <a:rPr lang="en-US" altLang="id-ID" dirty="0" err="1"/>
              <a:t>Direktorat</a:t>
            </a:r>
            <a:r>
              <a:rPr lang="en-US" altLang="id-ID" dirty="0"/>
              <a:t> </a:t>
            </a:r>
            <a:r>
              <a:rPr lang="en-US" altLang="id-ID" dirty="0" err="1"/>
              <a:t>Jenderal</a:t>
            </a:r>
            <a:r>
              <a:rPr lang="en-US" altLang="id-ID" dirty="0"/>
              <a:t> Bea </a:t>
            </a:r>
            <a:r>
              <a:rPr lang="en-US" altLang="id-ID" dirty="0" err="1"/>
              <a:t>dan</a:t>
            </a:r>
            <a:r>
              <a:rPr lang="en-US" altLang="id-ID" dirty="0"/>
              <a:t> </a:t>
            </a:r>
            <a:r>
              <a:rPr lang="en-US" altLang="id-ID" dirty="0" err="1"/>
              <a:t>Cukai</a:t>
            </a:r>
            <a:r>
              <a:rPr lang="en-US" altLang="id-ID" dirty="0"/>
              <a:t> </a:t>
            </a:r>
            <a:r>
              <a:rPr lang="en-US" altLang="id-ID" dirty="0" err="1"/>
              <a:t>diberi</a:t>
            </a:r>
            <a:r>
              <a:rPr lang="en-US" altLang="id-ID" dirty="0"/>
              <a:t> </a:t>
            </a:r>
            <a:r>
              <a:rPr lang="en-US" altLang="id-ID" dirty="0" err="1"/>
              <a:t>wewenang</a:t>
            </a:r>
            <a:r>
              <a:rPr lang="en-US" altLang="id-ID" dirty="0"/>
              <a:t> </a:t>
            </a:r>
            <a:r>
              <a:rPr lang="en-US" altLang="id-ID" dirty="0" err="1"/>
              <a:t>khusus</a:t>
            </a:r>
            <a:r>
              <a:rPr lang="en-US" altLang="id-ID" dirty="0"/>
              <a:t> </a:t>
            </a:r>
            <a:r>
              <a:rPr lang="en-US" altLang="id-ID" dirty="0" err="1"/>
              <a:t>sebagai</a:t>
            </a:r>
            <a:r>
              <a:rPr lang="en-US" altLang="id-ID" dirty="0"/>
              <a:t> </a:t>
            </a:r>
            <a:r>
              <a:rPr lang="en-US" altLang="id-ID" dirty="0" err="1"/>
              <a:t>penyidik</a:t>
            </a:r>
            <a:r>
              <a:rPr lang="en-US" altLang="id-ID" dirty="0"/>
              <a:t> </a:t>
            </a:r>
            <a:r>
              <a:rPr lang="en-US" altLang="id-ID" dirty="0" err="1"/>
              <a:t>sebagaimana</a:t>
            </a:r>
            <a:r>
              <a:rPr lang="en-US" altLang="id-ID" dirty="0"/>
              <a:t> </a:t>
            </a:r>
            <a:r>
              <a:rPr lang="en-US" altLang="id-ID" dirty="0" err="1"/>
              <a:t>dimaksud</a:t>
            </a:r>
            <a:r>
              <a:rPr lang="en-US" altLang="id-ID" dirty="0"/>
              <a:t> </a:t>
            </a:r>
            <a:r>
              <a:rPr lang="en-US" altLang="id-ID" dirty="0" err="1"/>
              <a:t>dalam</a:t>
            </a:r>
            <a:r>
              <a:rPr lang="en-US" altLang="id-ID" dirty="0"/>
              <a:t> </a:t>
            </a:r>
            <a:r>
              <a:rPr lang="en-US" altLang="id-ID" dirty="0" err="1"/>
              <a:t>Undang-Undang</a:t>
            </a:r>
            <a:r>
              <a:rPr lang="en-US" altLang="id-ID" dirty="0"/>
              <a:t> </a:t>
            </a:r>
            <a:r>
              <a:rPr lang="en-US" altLang="id-ID" dirty="0" err="1"/>
              <a:t>Nomor</a:t>
            </a:r>
            <a:r>
              <a:rPr lang="en-US" altLang="id-ID" dirty="0"/>
              <a:t> 8 </a:t>
            </a:r>
            <a:r>
              <a:rPr lang="en-US" altLang="id-ID" dirty="0" err="1"/>
              <a:t>Tahun</a:t>
            </a:r>
            <a:r>
              <a:rPr lang="en-US" altLang="id-ID" dirty="0"/>
              <a:t> 1981 </a:t>
            </a:r>
            <a:r>
              <a:rPr lang="en-US" altLang="id-ID" dirty="0" err="1"/>
              <a:t>tentang</a:t>
            </a:r>
            <a:r>
              <a:rPr lang="en-US" altLang="id-ID" dirty="0"/>
              <a:t> </a:t>
            </a:r>
            <a:r>
              <a:rPr lang="en-US" altLang="id-ID" dirty="0" err="1"/>
              <a:t>Hukum</a:t>
            </a:r>
            <a:r>
              <a:rPr lang="en-US" altLang="id-ID" dirty="0"/>
              <a:t> Acara </a:t>
            </a:r>
            <a:r>
              <a:rPr lang="en-US" altLang="id-ID" dirty="0" err="1"/>
              <a:t>Pidana</a:t>
            </a:r>
            <a:r>
              <a:rPr lang="en-US" altLang="id-ID" dirty="0"/>
              <a:t> </a:t>
            </a:r>
            <a:r>
              <a:rPr lang="en-US" altLang="id-ID" dirty="0" err="1"/>
              <a:t>untuk</a:t>
            </a:r>
            <a:r>
              <a:rPr lang="en-US" altLang="id-ID" dirty="0"/>
              <a:t> </a:t>
            </a:r>
            <a:r>
              <a:rPr lang="en-US" altLang="id-ID" dirty="0" err="1"/>
              <a:t>melakukan</a:t>
            </a:r>
            <a:r>
              <a:rPr lang="en-US" altLang="id-ID" dirty="0"/>
              <a:t> </a:t>
            </a:r>
            <a:r>
              <a:rPr lang="en-US" altLang="id-ID" dirty="0" err="1"/>
              <a:t>penyidikan</a:t>
            </a:r>
            <a:r>
              <a:rPr lang="en-US" altLang="id-ID" dirty="0"/>
              <a:t> </a:t>
            </a:r>
            <a:r>
              <a:rPr lang="en-US" altLang="id-ID" dirty="0" err="1"/>
              <a:t>tindak</a:t>
            </a:r>
            <a:r>
              <a:rPr lang="en-US" altLang="id-ID" dirty="0"/>
              <a:t> </a:t>
            </a:r>
            <a:r>
              <a:rPr lang="en-US" altLang="id-ID" dirty="0" err="1"/>
              <a:t>pidana</a:t>
            </a:r>
            <a:r>
              <a:rPr lang="en-US" altLang="id-ID" dirty="0"/>
              <a:t> di </a:t>
            </a:r>
            <a:r>
              <a:rPr lang="en-US" altLang="id-ID" dirty="0" err="1"/>
              <a:t>bidang</a:t>
            </a:r>
            <a:r>
              <a:rPr lang="en-US" altLang="id-ID" dirty="0"/>
              <a:t> </a:t>
            </a:r>
            <a:r>
              <a:rPr lang="en-US" altLang="id-ID" dirty="0" err="1"/>
              <a:t>Cukai</a:t>
            </a:r>
            <a:r>
              <a:rPr lang="en-US" altLang="id-ID" dirty="0"/>
              <a:t>.</a:t>
            </a:r>
          </a:p>
        </p:txBody>
      </p:sp>
    </p:spTree>
    <p:extLst>
      <p:ext uri="{BB962C8B-B14F-4D97-AF65-F5344CB8AC3E}">
        <p14:creationId xmlns:p14="http://schemas.microsoft.com/office/powerpoint/2010/main" val="384980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1773934" y="188533"/>
            <a:ext cx="8460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id-ID" sz="3600" b="1" dirty="0">
                <a:solidFill>
                  <a:srgbClr val="FF0000"/>
                </a:solidFill>
              </a:rPr>
              <a:t>Dasar Hukum Wewenang PPNS DJBC</a:t>
            </a:r>
            <a:endParaRPr lang="en-US" altLang="id-ID" sz="3600" b="1" dirty="0">
              <a:solidFill>
                <a:srgbClr val="FF0000"/>
              </a:solidFill>
            </a:endParaRPr>
          </a:p>
        </p:txBody>
      </p:sp>
      <p:sp>
        <p:nvSpPr>
          <p:cNvPr id="8" name="TextBox 7"/>
          <p:cNvSpPr txBox="1"/>
          <p:nvPr/>
        </p:nvSpPr>
        <p:spPr>
          <a:xfrm>
            <a:off x="1284656" y="1149175"/>
            <a:ext cx="94498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58775" indent="-269875">
              <a:buFont typeface="+mj-lt"/>
              <a:buAutoNum type="arabicPeriod" startAt="4"/>
            </a:pPr>
            <a:r>
              <a:rPr lang="en-ID" b="1" dirty="0" err="1">
                <a:latin typeface="Arial (heading)"/>
              </a:rPr>
              <a:t>Peraturan</a:t>
            </a:r>
            <a:r>
              <a:rPr lang="en-ID" b="1" dirty="0">
                <a:latin typeface="Arial (heading)"/>
              </a:rPr>
              <a:t> </a:t>
            </a:r>
            <a:r>
              <a:rPr lang="en-ID" b="1" dirty="0" err="1">
                <a:latin typeface="Arial (heading)"/>
              </a:rPr>
              <a:t>Pemerintah</a:t>
            </a:r>
            <a:r>
              <a:rPr lang="en-ID" b="1" dirty="0">
                <a:latin typeface="Arial (heading)"/>
              </a:rPr>
              <a:t> </a:t>
            </a:r>
            <a:r>
              <a:rPr lang="en-ID" b="1" dirty="0" err="1">
                <a:latin typeface="Arial (heading)"/>
              </a:rPr>
              <a:t>Nomor</a:t>
            </a:r>
            <a:r>
              <a:rPr lang="en-ID" b="1" dirty="0">
                <a:latin typeface="Arial (heading)"/>
              </a:rPr>
              <a:t> 55 </a:t>
            </a:r>
            <a:r>
              <a:rPr lang="en-ID" b="1" dirty="0" err="1">
                <a:latin typeface="Arial (heading)"/>
              </a:rPr>
              <a:t>Tahun</a:t>
            </a:r>
            <a:r>
              <a:rPr lang="en-ID" b="1" dirty="0">
                <a:latin typeface="Arial (heading)"/>
              </a:rPr>
              <a:t> 1996 </a:t>
            </a:r>
            <a:r>
              <a:rPr lang="en-ID" b="1" dirty="0" err="1">
                <a:latin typeface="Arial (heading)"/>
              </a:rPr>
              <a:t>tentang</a:t>
            </a:r>
            <a:r>
              <a:rPr lang="en-ID" b="1" dirty="0">
                <a:latin typeface="Arial (heading)"/>
              </a:rPr>
              <a:t> Penyidikan </a:t>
            </a:r>
            <a:r>
              <a:rPr lang="en-ID" b="1" dirty="0" err="1">
                <a:latin typeface="Arial (heading)"/>
              </a:rPr>
              <a:t>Tindak</a:t>
            </a:r>
            <a:r>
              <a:rPr lang="en-ID" b="1" dirty="0">
                <a:latin typeface="Arial (heading)"/>
              </a:rPr>
              <a:t> </a:t>
            </a:r>
            <a:r>
              <a:rPr lang="en-ID" b="1" dirty="0" err="1">
                <a:latin typeface="Arial (heading)"/>
              </a:rPr>
              <a:t>Pidana</a:t>
            </a:r>
            <a:r>
              <a:rPr lang="en-ID" b="1" dirty="0">
                <a:latin typeface="Arial (heading)"/>
              </a:rPr>
              <a:t> </a:t>
            </a:r>
            <a:r>
              <a:rPr lang="en-ID" b="1" dirty="0" err="1">
                <a:latin typeface="Arial (heading)"/>
              </a:rPr>
              <a:t>Kepabeanan</a:t>
            </a:r>
            <a:r>
              <a:rPr lang="en-ID" b="1" dirty="0">
                <a:latin typeface="Arial (heading)"/>
              </a:rPr>
              <a:t> Dan Cukai</a:t>
            </a:r>
          </a:p>
        </p:txBody>
      </p:sp>
      <p:sp>
        <p:nvSpPr>
          <p:cNvPr id="9" name="TextBox 8"/>
          <p:cNvSpPr txBox="1"/>
          <p:nvPr/>
        </p:nvSpPr>
        <p:spPr>
          <a:xfrm>
            <a:off x="1282281" y="1647520"/>
            <a:ext cx="8712642" cy="1446550"/>
          </a:xfrm>
          <a:prstGeom prst="rect">
            <a:avLst/>
          </a:prstGeom>
          <a:noFill/>
        </p:spPr>
        <p:txBody>
          <a:bodyPr wrap="none" rtlCol="0">
            <a:spAutoFit/>
          </a:bodyPr>
          <a:lstStyle/>
          <a:p>
            <a:endParaRPr lang="en-ID" sz="800" b="1" dirty="0">
              <a:latin typeface="Arial (heading)"/>
            </a:endParaRPr>
          </a:p>
          <a:p>
            <a:r>
              <a:rPr lang="en-ID" b="1" dirty="0" err="1">
                <a:latin typeface="Arial (heading)"/>
              </a:rPr>
              <a:t>Pasal</a:t>
            </a:r>
            <a:r>
              <a:rPr lang="en-ID" b="1" dirty="0">
                <a:latin typeface="Arial (heading)"/>
              </a:rPr>
              <a:t> 1:</a:t>
            </a:r>
          </a:p>
          <a:p>
            <a:endParaRPr lang="en-ID" sz="800" dirty="0"/>
          </a:p>
          <a:p>
            <a:r>
              <a:rPr lang="en-ID" dirty="0" err="1">
                <a:latin typeface="Arial (heading)"/>
              </a:rPr>
              <a:t>Penyidikan</a:t>
            </a:r>
            <a:r>
              <a:rPr lang="en-ID" dirty="0">
                <a:latin typeface="Arial (heading)"/>
              </a:rPr>
              <a:t> </a:t>
            </a:r>
            <a:r>
              <a:rPr lang="en-ID" dirty="0" err="1">
                <a:latin typeface="Arial (heading)"/>
              </a:rPr>
              <a:t>terhadap</a:t>
            </a:r>
            <a:r>
              <a:rPr lang="en-ID" dirty="0">
                <a:latin typeface="Arial (heading)"/>
              </a:rPr>
              <a:t> </a:t>
            </a:r>
            <a:r>
              <a:rPr lang="en-ID" dirty="0" err="1">
                <a:latin typeface="Arial (heading)"/>
              </a:rPr>
              <a:t>tindak</a:t>
            </a:r>
            <a:r>
              <a:rPr lang="en-ID" dirty="0">
                <a:latin typeface="Arial (heading)"/>
              </a:rPr>
              <a:t> </a:t>
            </a:r>
            <a:r>
              <a:rPr lang="en-ID" dirty="0" err="1">
                <a:latin typeface="Arial (heading)"/>
              </a:rPr>
              <a:t>pidana</a:t>
            </a:r>
            <a:r>
              <a:rPr lang="en-ID" dirty="0">
                <a:latin typeface="Arial (heading)"/>
              </a:rPr>
              <a:t> di </a:t>
            </a:r>
            <a:r>
              <a:rPr lang="en-ID" dirty="0" err="1">
                <a:latin typeface="Arial (heading)"/>
              </a:rPr>
              <a:t>bidang</a:t>
            </a:r>
            <a:r>
              <a:rPr lang="en-ID" dirty="0">
                <a:latin typeface="Arial (heading)"/>
              </a:rPr>
              <a:t> </a:t>
            </a:r>
            <a:r>
              <a:rPr lang="en-ID" dirty="0" err="1">
                <a:latin typeface="Arial (heading)"/>
              </a:rPr>
              <a:t>kepabeanan</a:t>
            </a:r>
            <a:r>
              <a:rPr lang="en-ID" dirty="0">
                <a:latin typeface="Arial (heading)"/>
              </a:rPr>
              <a:t> </a:t>
            </a:r>
            <a:r>
              <a:rPr lang="en-ID" dirty="0" err="1">
                <a:latin typeface="Arial (heading)"/>
              </a:rPr>
              <a:t>dan</a:t>
            </a:r>
            <a:r>
              <a:rPr lang="en-ID" dirty="0">
                <a:latin typeface="Arial (heading)"/>
              </a:rPr>
              <a:t> </a:t>
            </a:r>
            <a:r>
              <a:rPr lang="en-ID" dirty="0" err="1">
                <a:latin typeface="Arial (heading)"/>
              </a:rPr>
              <a:t>cukai</a:t>
            </a:r>
            <a:r>
              <a:rPr lang="en-ID" dirty="0">
                <a:latin typeface="Arial (heading)"/>
              </a:rPr>
              <a:t> </a:t>
            </a:r>
            <a:r>
              <a:rPr lang="en-ID" dirty="0" err="1">
                <a:latin typeface="Arial (heading)"/>
              </a:rPr>
              <a:t>dilakukan</a:t>
            </a:r>
            <a:r>
              <a:rPr lang="en-ID" dirty="0">
                <a:latin typeface="Arial (heading)"/>
              </a:rPr>
              <a:t> </a:t>
            </a:r>
            <a:r>
              <a:rPr lang="en-ID" dirty="0" err="1">
                <a:latin typeface="Arial (heading)"/>
              </a:rPr>
              <a:t>oleh</a:t>
            </a:r>
            <a:r>
              <a:rPr lang="en-ID" dirty="0">
                <a:latin typeface="Arial (heading)"/>
              </a:rPr>
              <a:t> </a:t>
            </a:r>
          </a:p>
          <a:p>
            <a:r>
              <a:rPr lang="en-ID" dirty="0" err="1">
                <a:latin typeface="Arial (heading)"/>
              </a:rPr>
              <a:t>Penyidik</a:t>
            </a:r>
            <a:r>
              <a:rPr lang="en-ID" dirty="0">
                <a:latin typeface="Arial (heading)"/>
              </a:rPr>
              <a:t> </a:t>
            </a:r>
            <a:r>
              <a:rPr lang="en-ID" dirty="0" err="1">
                <a:latin typeface="Arial (heading)"/>
              </a:rPr>
              <a:t>Pegawai</a:t>
            </a:r>
            <a:r>
              <a:rPr lang="en-ID" dirty="0">
                <a:latin typeface="Arial (heading)"/>
              </a:rPr>
              <a:t>  </a:t>
            </a:r>
            <a:r>
              <a:rPr lang="en-ID" dirty="0" err="1">
                <a:latin typeface="Arial (heading)"/>
              </a:rPr>
              <a:t>Negeri</a:t>
            </a:r>
            <a:r>
              <a:rPr lang="en-ID" dirty="0">
                <a:latin typeface="Arial (heading)"/>
              </a:rPr>
              <a:t> </a:t>
            </a:r>
            <a:r>
              <a:rPr lang="en-ID" dirty="0" err="1">
                <a:latin typeface="Arial (heading)"/>
              </a:rPr>
              <a:t>Sipil</a:t>
            </a:r>
            <a:r>
              <a:rPr lang="en-ID" dirty="0">
                <a:latin typeface="Arial (heading)"/>
              </a:rPr>
              <a:t> </a:t>
            </a:r>
            <a:r>
              <a:rPr lang="en-ID" dirty="0" err="1">
                <a:latin typeface="Arial (heading)"/>
              </a:rPr>
              <a:t>Direktorat</a:t>
            </a:r>
            <a:r>
              <a:rPr lang="en-ID" dirty="0">
                <a:latin typeface="Arial (heading)"/>
              </a:rPr>
              <a:t> </a:t>
            </a:r>
            <a:r>
              <a:rPr lang="en-ID" dirty="0" err="1">
                <a:latin typeface="Arial (heading)"/>
              </a:rPr>
              <a:t>Jenderal</a:t>
            </a:r>
            <a:r>
              <a:rPr lang="en-ID" dirty="0">
                <a:latin typeface="Arial (heading)"/>
              </a:rPr>
              <a:t> Bea </a:t>
            </a:r>
            <a:r>
              <a:rPr lang="en-ID" dirty="0" err="1">
                <a:latin typeface="Arial (heading)"/>
              </a:rPr>
              <a:t>dan</a:t>
            </a:r>
            <a:r>
              <a:rPr lang="en-ID" dirty="0">
                <a:latin typeface="Arial (heading)"/>
              </a:rPr>
              <a:t> </a:t>
            </a:r>
            <a:r>
              <a:rPr lang="en-ID" dirty="0" err="1">
                <a:latin typeface="Arial (heading)"/>
              </a:rPr>
              <a:t>Cukai</a:t>
            </a:r>
            <a:r>
              <a:rPr lang="en-ID" dirty="0">
                <a:latin typeface="Arial (heading)"/>
              </a:rPr>
              <a:t>.</a:t>
            </a:r>
          </a:p>
          <a:p>
            <a:r>
              <a:rPr lang="en-ID" dirty="0">
                <a:latin typeface="Arial (heading)"/>
              </a:rPr>
              <a:t>       </a:t>
            </a:r>
          </a:p>
        </p:txBody>
      </p:sp>
      <p:sp>
        <p:nvSpPr>
          <p:cNvPr id="3" name="TextBox 2">
            <a:extLst>
              <a:ext uri="{FF2B5EF4-FFF2-40B4-BE49-F238E27FC236}">
                <a16:creationId xmlns:a16="http://schemas.microsoft.com/office/drawing/2014/main" id="{C1B43DE8-9E6E-7025-899F-9BF911F5191E}"/>
              </a:ext>
            </a:extLst>
          </p:cNvPr>
          <p:cNvSpPr txBox="1"/>
          <p:nvPr/>
        </p:nvSpPr>
        <p:spPr>
          <a:xfrm>
            <a:off x="1282281" y="2908181"/>
            <a:ext cx="944989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254000">
              <a:buFont typeface="+mj-lt"/>
              <a:buAutoNum type="arabicPeriod" startAt="5"/>
            </a:pPr>
            <a:r>
              <a:rPr lang="en-ID" b="1" dirty="0">
                <a:latin typeface="Arial (heading)"/>
              </a:rPr>
              <a:t>Keputusan Menteri </a:t>
            </a:r>
            <a:r>
              <a:rPr lang="en-ID" b="1" dirty="0" err="1">
                <a:latin typeface="Arial (heading)"/>
              </a:rPr>
              <a:t>Keuangan</a:t>
            </a:r>
            <a:r>
              <a:rPr lang="en-ID" b="1" dirty="0">
                <a:latin typeface="Arial (heading)"/>
              </a:rPr>
              <a:t> </a:t>
            </a:r>
            <a:r>
              <a:rPr lang="en-ID" b="1" dirty="0" err="1">
                <a:latin typeface="Arial (heading)"/>
              </a:rPr>
              <a:t>Republik</a:t>
            </a:r>
            <a:r>
              <a:rPr lang="en-ID" b="1" dirty="0">
                <a:latin typeface="Arial (heading)"/>
              </a:rPr>
              <a:t> Indonesia </a:t>
            </a:r>
            <a:r>
              <a:rPr lang="en-ID" b="1" dirty="0" err="1">
                <a:latin typeface="Arial (heading)"/>
              </a:rPr>
              <a:t>Nomor</a:t>
            </a:r>
            <a:r>
              <a:rPr lang="en-ID" b="1" dirty="0">
                <a:latin typeface="Arial (heading)"/>
              </a:rPr>
              <a:t> : 92/KMK.05/1997 </a:t>
            </a:r>
            <a:r>
              <a:rPr lang="en-ID" b="1" dirty="0" err="1">
                <a:latin typeface="Arial (heading)"/>
              </a:rPr>
              <a:t>tentang</a:t>
            </a:r>
            <a:r>
              <a:rPr lang="en-ID" b="1" dirty="0">
                <a:latin typeface="Arial (heading)"/>
              </a:rPr>
              <a:t> </a:t>
            </a:r>
            <a:r>
              <a:rPr lang="en-ID" b="1" dirty="0" err="1">
                <a:latin typeface="Arial (heading)"/>
              </a:rPr>
              <a:t>Pelaksanaan</a:t>
            </a:r>
            <a:r>
              <a:rPr lang="en-ID" b="1" dirty="0">
                <a:latin typeface="Arial (heading)"/>
              </a:rPr>
              <a:t> Penyidikan </a:t>
            </a:r>
            <a:r>
              <a:rPr lang="en-ID" b="1" dirty="0" err="1">
                <a:latin typeface="Arial (heading)"/>
              </a:rPr>
              <a:t>Tindak</a:t>
            </a:r>
            <a:r>
              <a:rPr lang="en-ID" b="1" dirty="0">
                <a:latin typeface="Arial (heading)"/>
              </a:rPr>
              <a:t> </a:t>
            </a:r>
            <a:r>
              <a:rPr lang="en-ID" b="1" dirty="0" err="1">
                <a:latin typeface="Arial (heading)"/>
              </a:rPr>
              <a:t>Pidana</a:t>
            </a:r>
            <a:r>
              <a:rPr lang="en-ID" b="1" dirty="0">
                <a:latin typeface="Arial (heading)"/>
              </a:rPr>
              <a:t> Di </a:t>
            </a:r>
            <a:r>
              <a:rPr lang="en-ID" b="1" dirty="0" err="1">
                <a:latin typeface="Arial (heading)"/>
              </a:rPr>
              <a:t>Bidang</a:t>
            </a:r>
            <a:r>
              <a:rPr lang="en-ID" b="1" dirty="0">
                <a:latin typeface="Arial (heading)"/>
              </a:rPr>
              <a:t> </a:t>
            </a:r>
            <a:r>
              <a:rPr lang="en-ID" b="1" dirty="0" err="1">
                <a:latin typeface="Arial (heading)"/>
              </a:rPr>
              <a:t>Kepabeanan</a:t>
            </a:r>
            <a:r>
              <a:rPr lang="en-ID" b="1" dirty="0">
                <a:latin typeface="Arial (heading)"/>
              </a:rPr>
              <a:t> dan Cukai</a:t>
            </a:r>
            <a:endParaRPr lang="en-US" dirty="0"/>
          </a:p>
        </p:txBody>
      </p:sp>
      <p:sp>
        <p:nvSpPr>
          <p:cNvPr id="5" name="TextBox 4">
            <a:extLst>
              <a:ext uri="{FF2B5EF4-FFF2-40B4-BE49-F238E27FC236}">
                <a16:creationId xmlns:a16="http://schemas.microsoft.com/office/drawing/2014/main" id="{69A8C56A-1885-3AF2-033E-18141BC93E8E}"/>
              </a:ext>
            </a:extLst>
          </p:cNvPr>
          <p:cNvSpPr txBox="1"/>
          <p:nvPr/>
        </p:nvSpPr>
        <p:spPr>
          <a:xfrm>
            <a:off x="1282281" y="3609976"/>
            <a:ext cx="8907237" cy="646331"/>
          </a:xfrm>
          <a:prstGeom prst="rect">
            <a:avLst/>
          </a:prstGeom>
          <a:noFill/>
        </p:spPr>
        <p:txBody>
          <a:bodyPr wrap="square">
            <a:spAutoFit/>
          </a:bodyPr>
          <a:lstStyle/>
          <a:p>
            <a:r>
              <a:rPr lang="en-ID" b="1" dirty="0" err="1">
                <a:latin typeface="Arial (heading)"/>
              </a:rPr>
              <a:t>Pasal</a:t>
            </a:r>
            <a:r>
              <a:rPr lang="en-ID" b="1" dirty="0">
                <a:latin typeface="Arial (heading)"/>
              </a:rPr>
              <a:t> 1 AYAT (1):</a:t>
            </a:r>
          </a:p>
          <a:p>
            <a:r>
              <a:rPr lang="en-US" dirty="0" err="1">
                <a:latin typeface="Arial (heading)"/>
              </a:rPr>
              <a:t>Penyidik</a:t>
            </a:r>
            <a:r>
              <a:rPr lang="en-US" dirty="0">
                <a:latin typeface="Arial (heading)"/>
              </a:rPr>
              <a:t> </a:t>
            </a:r>
            <a:r>
              <a:rPr lang="en-US" dirty="0" err="1">
                <a:latin typeface="Arial (heading)"/>
              </a:rPr>
              <a:t>adalah</a:t>
            </a:r>
            <a:r>
              <a:rPr lang="en-US" dirty="0">
                <a:latin typeface="Arial (heading)"/>
              </a:rPr>
              <a:t> </a:t>
            </a:r>
            <a:r>
              <a:rPr lang="en-US" dirty="0" err="1">
                <a:latin typeface="Arial (heading)"/>
              </a:rPr>
              <a:t>Penyidik</a:t>
            </a:r>
            <a:r>
              <a:rPr lang="en-US" dirty="0">
                <a:latin typeface="Arial (heading)"/>
              </a:rPr>
              <a:t> </a:t>
            </a:r>
            <a:r>
              <a:rPr lang="en-US" dirty="0" err="1">
                <a:latin typeface="Arial (heading)"/>
              </a:rPr>
              <a:t>Pegawai</a:t>
            </a:r>
            <a:r>
              <a:rPr lang="en-US" dirty="0">
                <a:latin typeface="Arial (heading)"/>
              </a:rPr>
              <a:t> Negeri </a:t>
            </a:r>
            <a:r>
              <a:rPr lang="en-US" dirty="0" err="1">
                <a:latin typeface="Arial (heading)"/>
              </a:rPr>
              <a:t>Sipil</a:t>
            </a:r>
            <a:r>
              <a:rPr lang="en-US" dirty="0">
                <a:latin typeface="Arial (heading)"/>
              </a:rPr>
              <a:t> </a:t>
            </a:r>
            <a:r>
              <a:rPr lang="en-US" dirty="0" err="1">
                <a:latin typeface="Arial (heading)"/>
              </a:rPr>
              <a:t>Direktorat</a:t>
            </a:r>
            <a:r>
              <a:rPr lang="en-US" dirty="0">
                <a:latin typeface="Arial (heading)"/>
              </a:rPr>
              <a:t> </a:t>
            </a:r>
            <a:r>
              <a:rPr lang="en-US" dirty="0" err="1">
                <a:latin typeface="Arial (heading)"/>
              </a:rPr>
              <a:t>Jenderal</a:t>
            </a:r>
            <a:r>
              <a:rPr lang="en-US" dirty="0">
                <a:latin typeface="Arial (heading)"/>
              </a:rPr>
              <a:t> Bea dan </a:t>
            </a:r>
            <a:r>
              <a:rPr lang="en-US" dirty="0" err="1">
                <a:latin typeface="Arial (heading)"/>
              </a:rPr>
              <a:t>Cukai</a:t>
            </a:r>
            <a:r>
              <a:rPr lang="en-US" dirty="0">
                <a:latin typeface="Arial (heading)"/>
              </a:rPr>
              <a:t>.</a:t>
            </a:r>
          </a:p>
        </p:txBody>
      </p:sp>
      <p:sp>
        <p:nvSpPr>
          <p:cNvPr id="10" name="TextBox 9">
            <a:extLst>
              <a:ext uri="{FF2B5EF4-FFF2-40B4-BE49-F238E27FC236}">
                <a16:creationId xmlns:a16="http://schemas.microsoft.com/office/drawing/2014/main" id="{33ADFBE8-9F6D-9CA0-AF8A-64942FA011FA}"/>
              </a:ext>
            </a:extLst>
          </p:cNvPr>
          <p:cNvSpPr txBox="1"/>
          <p:nvPr/>
        </p:nvSpPr>
        <p:spPr>
          <a:xfrm>
            <a:off x="1282281" y="4410185"/>
            <a:ext cx="945226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55600" indent="-266700" algn="just">
              <a:buFont typeface="+mj-lt"/>
              <a:buAutoNum type="arabicPeriod" startAt="6"/>
            </a:pPr>
            <a:r>
              <a:rPr lang="en-ID" altLang="id-ID" b="1" dirty="0">
                <a:latin typeface="Arial" pitchFamily="34" charset="0"/>
                <a:cs typeface="Arial" pitchFamily="34" charset="0"/>
              </a:rPr>
              <a:t>PERDIRJEN </a:t>
            </a:r>
            <a:r>
              <a:rPr lang="en-ID" altLang="id-ID" b="1" dirty="0" err="1">
                <a:latin typeface="Arial" pitchFamily="34" charset="0"/>
                <a:cs typeface="Arial" pitchFamily="34" charset="0"/>
              </a:rPr>
              <a:t>Nomor</a:t>
            </a:r>
            <a:r>
              <a:rPr lang="en-ID" altLang="id-ID" b="1" dirty="0">
                <a:latin typeface="Arial" pitchFamily="34" charset="0"/>
                <a:cs typeface="Arial" pitchFamily="34" charset="0"/>
              </a:rPr>
              <a:t> 19/BC/2021 </a:t>
            </a:r>
            <a:r>
              <a:rPr lang="en-ID" altLang="id-ID" b="1" dirty="0" err="1">
                <a:latin typeface="Arial" pitchFamily="34" charset="0"/>
                <a:cs typeface="Arial" pitchFamily="34" charset="0"/>
              </a:rPr>
              <a:t>tentang</a:t>
            </a:r>
            <a:r>
              <a:rPr lang="en-ID" altLang="id-ID" b="1" dirty="0">
                <a:latin typeface="Arial" pitchFamily="34" charset="0"/>
                <a:cs typeface="Arial" pitchFamily="34" charset="0"/>
              </a:rPr>
              <a:t> Tata </a:t>
            </a:r>
            <a:r>
              <a:rPr lang="en-ID" altLang="id-ID" b="1" dirty="0" err="1">
                <a:latin typeface="Arial" pitchFamily="34" charset="0"/>
                <a:cs typeface="Arial" pitchFamily="34" charset="0"/>
              </a:rPr>
              <a:t>Laksana</a:t>
            </a:r>
            <a:r>
              <a:rPr lang="en-ID" altLang="id-ID" b="1" dirty="0">
                <a:latin typeface="Arial" pitchFamily="34" charset="0"/>
                <a:cs typeface="Arial" pitchFamily="34" charset="0"/>
              </a:rPr>
              <a:t> Penyidikan di </a:t>
            </a:r>
            <a:r>
              <a:rPr lang="en-ID" altLang="id-ID" b="1" dirty="0" err="1">
                <a:latin typeface="Arial" pitchFamily="34" charset="0"/>
                <a:cs typeface="Arial" pitchFamily="34" charset="0"/>
              </a:rPr>
              <a:t>Lingkungan</a:t>
            </a:r>
            <a:r>
              <a:rPr lang="en-ID" altLang="id-ID" b="1" dirty="0">
                <a:latin typeface="Arial" pitchFamily="34" charset="0"/>
                <a:cs typeface="Arial" pitchFamily="34" charset="0"/>
              </a:rPr>
              <a:t> DJBC</a:t>
            </a:r>
          </a:p>
        </p:txBody>
      </p:sp>
      <p:sp>
        <p:nvSpPr>
          <p:cNvPr id="12" name="TextBox 11">
            <a:extLst>
              <a:ext uri="{FF2B5EF4-FFF2-40B4-BE49-F238E27FC236}">
                <a16:creationId xmlns:a16="http://schemas.microsoft.com/office/drawing/2014/main" id="{1BA2F0B3-DA4B-3E16-A009-BF9DA6426534}"/>
              </a:ext>
            </a:extLst>
          </p:cNvPr>
          <p:cNvSpPr txBox="1"/>
          <p:nvPr/>
        </p:nvSpPr>
        <p:spPr>
          <a:xfrm>
            <a:off x="1282281" y="5029504"/>
            <a:ext cx="9277099" cy="1200329"/>
          </a:xfrm>
          <a:prstGeom prst="rect">
            <a:avLst/>
          </a:prstGeom>
          <a:noFill/>
        </p:spPr>
        <p:txBody>
          <a:bodyPr wrap="square">
            <a:spAutoFit/>
          </a:bodyPr>
          <a:lstStyle/>
          <a:p>
            <a:r>
              <a:rPr lang="en-ID" b="1" dirty="0" err="1">
                <a:latin typeface="Arial (heading)"/>
              </a:rPr>
              <a:t>Pasal</a:t>
            </a:r>
            <a:r>
              <a:rPr lang="en-ID" b="1" dirty="0">
                <a:latin typeface="Arial (heading)"/>
              </a:rPr>
              <a:t> 1 Angka (1):</a:t>
            </a:r>
          </a:p>
          <a:p>
            <a:pPr algn="just"/>
            <a:r>
              <a:rPr lang="en-US" dirty="0" err="1">
                <a:latin typeface="Arial (heading)"/>
              </a:rPr>
              <a:t>Penyidik</a:t>
            </a:r>
            <a:r>
              <a:rPr lang="en-US" dirty="0">
                <a:latin typeface="Arial (heading)"/>
              </a:rPr>
              <a:t> </a:t>
            </a:r>
            <a:r>
              <a:rPr lang="en-US" dirty="0" err="1">
                <a:latin typeface="Arial (heading)"/>
              </a:rPr>
              <a:t>adalah</a:t>
            </a:r>
            <a:r>
              <a:rPr lang="en-US" dirty="0">
                <a:latin typeface="Arial (heading)"/>
              </a:rPr>
              <a:t> </a:t>
            </a:r>
            <a:r>
              <a:rPr lang="en-US" dirty="0" err="1">
                <a:latin typeface="Arial (heading)"/>
              </a:rPr>
              <a:t>Pejabat</a:t>
            </a:r>
            <a:r>
              <a:rPr lang="en-US" dirty="0">
                <a:latin typeface="Arial (heading)"/>
              </a:rPr>
              <a:t> </a:t>
            </a:r>
            <a:r>
              <a:rPr lang="en-US" dirty="0" err="1">
                <a:latin typeface="Arial (heading)"/>
              </a:rPr>
              <a:t>pegawai</a:t>
            </a:r>
            <a:r>
              <a:rPr lang="en-US" dirty="0">
                <a:latin typeface="Arial (heading)"/>
              </a:rPr>
              <a:t> negeri </a:t>
            </a:r>
            <a:r>
              <a:rPr lang="en-US" dirty="0" err="1">
                <a:latin typeface="Arial (heading)"/>
              </a:rPr>
              <a:t>sipil</a:t>
            </a:r>
            <a:r>
              <a:rPr lang="en-US" dirty="0">
                <a:latin typeface="Arial (heading)"/>
              </a:rPr>
              <a:t> </a:t>
            </a:r>
            <a:r>
              <a:rPr lang="en-US" dirty="0" err="1">
                <a:latin typeface="Arial (heading)"/>
              </a:rPr>
              <a:t>tertentu</a:t>
            </a:r>
            <a:r>
              <a:rPr lang="en-US" dirty="0">
                <a:latin typeface="Arial (heading)"/>
              </a:rPr>
              <a:t> di </a:t>
            </a:r>
            <a:r>
              <a:rPr lang="en-US" dirty="0" err="1">
                <a:latin typeface="Arial (heading)"/>
              </a:rPr>
              <a:t>lingkungan</a:t>
            </a:r>
            <a:r>
              <a:rPr lang="en-US" dirty="0">
                <a:latin typeface="Arial (heading)"/>
              </a:rPr>
              <a:t> </a:t>
            </a:r>
            <a:r>
              <a:rPr lang="en-US" dirty="0" err="1">
                <a:latin typeface="Arial (heading)"/>
              </a:rPr>
              <a:t>Direktorat</a:t>
            </a:r>
            <a:r>
              <a:rPr lang="en-US" dirty="0">
                <a:latin typeface="Arial (heading)"/>
              </a:rPr>
              <a:t> </a:t>
            </a:r>
            <a:r>
              <a:rPr lang="en-US" dirty="0" err="1">
                <a:latin typeface="Arial (heading)"/>
              </a:rPr>
              <a:t>Jenderal</a:t>
            </a:r>
            <a:r>
              <a:rPr lang="en-US" dirty="0">
                <a:latin typeface="Arial (heading)"/>
              </a:rPr>
              <a:t> Bea dan Cukai </a:t>
            </a:r>
            <a:r>
              <a:rPr lang="en-US" dirty="0" err="1">
                <a:latin typeface="Arial (heading)"/>
              </a:rPr>
              <a:t>diberi</a:t>
            </a:r>
            <a:r>
              <a:rPr lang="en-US" dirty="0">
                <a:latin typeface="Arial (heading)"/>
              </a:rPr>
              <a:t> </a:t>
            </a:r>
            <a:r>
              <a:rPr lang="en-US" dirty="0" err="1">
                <a:latin typeface="Arial (heading)"/>
              </a:rPr>
              <a:t>wewenang</a:t>
            </a:r>
            <a:r>
              <a:rPr lang="en-US" dirty="0">
                <a:latin typeface="Arial (heading)"/>
              </a:rPr>
              <a:t> </a:t>
            </a:r>
            <a:r>
              <a:rPr lang="en-US" dirty="0" err="1">
                <a:latin typeface="Arial (heading)"/>
              </a:rPr>
              <a:t>khusus</a:t>
            </a:r>
            <a:r>
              <a:rPr lang="en-US" dirty="0">
                <a:latin typeface="Arial (heading)"/>
              </a:rPr>
              <a:t> </a:t>
            </a:r>
            <a:r>
              <a:rPr lang="en-US" dirty="0" err="1">
                <a:latin typeface="Arial (heading)"/>
              </a:rPr>
              <a:t>sebagai</a:t>
            </a:r>
            <a:r>
              <a:rPr lang="en-US" dirty="0">
                <a:latin typeface="Arial (heading)"/>
              </a:rPr>
              <a:t> </a:t>
            </a:r>
            <a:r>
              <a:rPr lang="en-US" dirty="0" err="1">
                <a:latin typeface="Arial (heading)"/>
              </a:rPr>
              <a:t>penyidik</a:t>
            </a:r>
            <a:r>
              <a:rPr lang="en-US" dirty="0">
                <a:latin typeface="Arial (heading)"/>
              </a:rPr>
              <a:t> </a:t>
            </a:r>
            <a:r>
              <a:rPr lang="en-US" dirty="0" err="1">
                <a:latin typeface="Arial (heading)"/>
              </a:rPr>
              <a:t>sebagaimana</a:t>
            </a:r>
            <a:r>
              <a:rPr lang="en-US" dirty="0">
                <a:latin typeface="Arial (heading)"/>
              </a:rPr>
              <a:t> </a:t>
            </a:r>
            <a:r>
              <a:rPr lang="en-US" dirty="0" err="1">
                <a:latin typeface="Arial (heading)"/>
              </a:rPr>
              <a:t>dimaksud</a:t>
            </a:r>
            <a:r>
              <a:rPr lang="en-US" dirty="0">
                <a:latin typeface="Arial (heading)"/>
              </a:rPr>
              <a:t> </a:t>
            </a:r>
            <a:r>
              <a:rPr lang="en-US" dirty="0" err="1">
                <a:latin typeface="Arial (heading)"/>
              </a:rPr>
              <a:t>dalam</a:t>
            </a:r>
            <a:r>
              <a:rPr lang="en-US" dirty="0">
                <a:latin typeface="Arial (heading)"/>
              </a:rPr>
              <a:t> </a:t>
            </a:r>
            <a:r>
              <a:rPr lang="en-US" dirty="0" err="1">
                <a:latin typeface="Arial (heading)"/>
              </a:rPr>
              <a:t>Undang-Undang</a:t>
            </a:r>
            <a:r>
              <a:rPr lang="en-US" dirty="0">
                <a:latin typeface="Arial (heading)"/>
              </a:rPr>
              <a:t> </a:t>
            </a:r>
            <a:r>
              <a:rPr lang="en-US" dirty="0" err="1">
                <a:latin typeface="Arial (heading)"/>
              </a:rPr>
              <a:t>Nomor</a:t>
            </a:r>
            <a:r>
              <a:rPr lang="en-US" dirty="0">
                <a:latin typeface="Arial (heading)"/>
              </a:rPr>
              <a:t> 8 </a:t>
            </a:r>
            <a:r>
              <a:rPr lang="en-US" dirty="0" err="1">
                <a:latin typeface="Arial (heading)"/>
              </a:rPr>
              <a:t>Tahun</a:t>
            </a:r>
            <a:r>
              <a:rPr lang="en-US" dirty="0">
                <a:latin typeface="Arial (heading)"/>
              </a:rPr>
              <a:t> 1981 </a:t>
            </a:r>
            <a:r>
              <a:rPr lang="en-US" dirty="0" err="1">
                <a:latin typeface="Arial (heading)"/>
              </a:rPr>
              <a:t>tentang</a:t>
            </a:r>
            <a:r>
              <a:rPr lang="en-US" dirty="0">
                <a:latin typeface="Arial (heading)"/>
              </a:rPr>
              <a:t> Hukum Acara </a:t>
            </a:r>
            <a:r>
              <a:rPr lang="en-US" dirty="0" err="1">
                <a:latin typeface="Arial (heading)"/>
              </a:rPr>
              <a:t>Pidana</a:t>
            </a:r>
            <a:r>
              <a:rPr lang="en-US" dirty="0">
                <a:latin typeface="Arial (heading)"/>
              </a:rPr>
              <a:t> </a:t>
            </a:r>
          </a:p>
        </p:txBody>
      </p:sp>
    </p:spTree>
    <p:extLst>
      <p:ext uri="{BB962C8B-B14F-4D97-AF65-F5344CB8AC3E}">
        <p14:creationId xmlns:p14="http://schemas.microsoft.com/office/powerpoint/2010/main" val="139571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9"/>
          <p:cNvSpPr>
            <a:spLocks noChangeArrowheads="1"/>
          </p:cNvSpPr>
          <p:nvPr/>
        </p:nvSpPr>
        <p:spPr bwMode="auto">
          <a:xfrm>
            <a:off x="1919536" y="1727475"/>
            <a:ext cx="8918315" cy="158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spcBef>
                <a:spcPct val="20000"/>
              </a:spcBef>
            </a:pPr>
            <a:r>
              <a:rPr lang="en-ID" altLang="id-ID" b="1" dirty="0" err="1"/>
              <a:t>Pasal</a:t>
            </a:r>
            <a:r>
              <a:rPr lang="en-ID" altLang="id-ID" b="1" dirty="0"/>
              <a:t> 1 </a:t>
            </a:r>
            <a:r>
              <a:rPr lang="en-ID" altLang="id-ID" b="1" dirty="0" err="1"/>
              <a:t>butir</a:t>
            </a:r>
            <a:r>
              <a:rPr lang="en-ID" altLang="id-ID" b="1" dirty="0"/>
              <a:t> (6)</a:t>
            </a:r>
          </a:p>
          <a:p>
            <a:pPr marL="0" indent="0" algn="just" eaLnBrk="1" hangingPunct="1">
              <a:spcBef>
                <a:spcPct val="20000"/>
              </a:spcBef>
            </a:pPr>
            <a:r>
              <a:rPr lang="en-US" dirty="0" err="1"/>
              <a:t>Pejabat</a:t>
            </a:r>
            <a:r>
              <a:rPr lang="en-US" dirty="0"/>
              <a:t> </a:t>
            </a:r>
            <a:r>
              <a:rPr lang="en-US" dirty="0" err="1"/>
              <a:t>Penyidik</a:t>
            </a:r>
            <a:r>
              <a:rPr lang="en-US" dirty="0"/>
              <a:t> </a:t>
            </a:r>
            <a:r>
              <a:rPr lang="en-US" dirty="0" err="1"/>
              <a:t>Pegawai</a:t>
            </a:r>
            <a:r>
              <a:rPr lang="en-US" dirty="0"/>
              <a:t> Negeri </a:t>
            </a:r>
            <a:r>
              <a:rPr lang="en-US" dirty="0" err="1"/>
              <a:t>Sipil</a:t>
            </a:r>
            <a:r>
              <a:rPr lang="en-US" dirty="0"/>
              <a:t> yang </a:t>
            </a:r>
            <a:r>
              <a:rPr lang="en-US" dirty="0" err="1"/>
              <a:t>selanjutnya</a:t>
            </a:r>
            <a:r>
              <a:rPr lang="en-US" dirty="0"/>
              <a:t> </a:t>
            </a:r>
            <a:r>
              <a:rPr lang="en-US" dirty="0" err="1"/>
              <a:t>disebut</a:t>
            </a:r>
            <a:r>
              <a:rPr lang="en-US" dirty="0"/>
              <a:t> </a:t>
            </a:r>
            <a:r>
              <a:rPr lang="en-US" dirty="0" err="1"/>
              <a:t>pejabat</a:t>
            </a:r>
            <a:r>
              <a:rPr lang="en-US" dirty="0"/>
              <a:t> PPNS </a:t>
            </a:r>
            <a:r>
              <a:rPr lang="en-US" dirty="0" err="1"/>
              <a:t>adalah</a:t>
            </a:r>
            <a:r>
              <a:rPr lang="en-US" dirty="0"/>
              <a:t> </a:t>
            </a:r>
            <a:r>
              <a:rPr lang="en-US" dirty="0" err="1"/>
              <a:t>pegawai</a:t>
            </a:r>
            <a:r>
              <a:rPr lang="en-US" dirty="0"/>
              <a:t> negeri </a:t>
            </a:r>
            <a:r>
              <a:rPr lang="en-US" dirty="0" err="1"/>
              <a:t>sipil</a:t>
            </a:r>
            <a:r>
              <a:rPr lang="en-US" dirty="0"/>
              <a:t> </a:t>
            </a:r>
            <a:r>
              <a:rPr lang="en-US" dirty="0" err="1"/>
              <a:t>tertentu</a:t>
            </a:r>
            <a:r>
              <a:rPr lang="en-US" dirty="0"/>
              <a:t> </a:t>
            </a:r>
            <a:r>
              <a:rPr lang="en-US" dirty="0" err="1"/>
              <a:t>sebagaimana</a:t>
            </a:r>
            <a:r>
              <a:rPr lang="en-US" dirty="0"/>
              <a:t> </a:t>
            </a:r>
            <a:r>
              <a:rPr lang="en-US" dirty="0" err="1"/>
              <a:t>dimaksud</a:t>
            </a:r>
            <a:r>
              <a:rPr lang="en-US" dirty="0"/>
              <a:t> </a:t>
            </a:r>
            <a:r>
              <a:rPr lang="en-US" dirty="0" err="1"/>
              <a:t>dalam</a:t>
            </a:r>
            <a:r>
              <a:rPr lang="en-US" dirty="0"/>
              <a:t> KUHAP, </a:t>
            </a:r>
            <a:r>
              <a:rPr lang="en-US" dirty="0" err="1"/>
              <a:t>baik</a:t>
            </a:r>
            <a:r>
              <a:rPr lang="en-US" dirty="0"/>
              <a:t> yang </a:t>
            </a:r>
            <a:r>
              <a:rPr lang="en-US" dirty="0" err="1"/>
              <a:t>berada</a:t>
            </a:r>
            <a:r>
              <a:rPr lang="en-US" dirty="0"/>
              <a:t> di </a:t>
            </a:r>
            <a:r>
              <a:rPr lang="en-US" dirty="0" err="1"/>
              <a:t>pusat</a:t>
            </a:r>
            <a:r>
              <a:rPr lang="en-US" dirty="0"/>
              <a:t> </a:t>
            </a:r>
            <a:r>
              <a:rPr lang="en-US" dirty="0" err="1"/>
              <a:t>maupun</a:t>
            </a:r>
            <a:r>
              <a:rPr lang="en-US" dirty="0"/>
              <a:t> </a:t>
            </a:r>
            <a:r>
              <a:rPr lang="en-US" dirty="0" err="1"/>
              <a:t>daerah</a:t>
            </a:r>
            <a:r>
              <a:rPr lang="en-US" dirty="0"/>
              <a:t> yang </a:t>
            </a:r>
            <a:r>
              <a:rPr lang="en-US" dirty="0" err="1"/>
              <a:t>diberi</a:t>
            </a:r>
            <a:r>
              <a:rPr lang="en-US" dirty="0"/>
              <a:t> </a:t>
            </a:r>
            <a:r>
              <a:rPr lang="en-US" dirty="0" err="1"/>
              <a:t>wewenang</a:t>
            </a:r>
            <a:r>
              <a:rPr lang="en-US" dirty="0"/>
              <a:t> </a:t>
            </a:r>
            <a:r>
              <a:rPr lang="en-US" dirty="0" err="1"/>
              <a:t>khusus</a:t>
            </a:r>
            <a:r>
              <a:rPr lang="en-US" dirty="0"/>
              <a:t> oleh </a:t>
            </a:r>
            <a:r>
              <a:rPr lang="en-US" dirty="0" err="1"/>
              <a:t>undang-undang</a:t>
            </a:r>
            <a:r>
              <a:rPr lang="en-US" dirty="0"/>
              <a:t>. </a:t>
            </a:r>
            <a:endParaRPr lang="id-ID" altLang="id-ID" sz="2000" b="1" dirty="0"/>
          </a:p>
        </p:txBody>
      </p:sp>
      <p:sp>
        <p:nvSpPr>
          <p:cNvPr id="8197" name="Text Box 7"/>
          <p:cNvSpPr txBox="1">
            <a:spLocks noChangeArrowheads="1"/>
          </p:cNvSpPr>
          <p:nvPr/>
        </p:nvSpPr>
        <p:spPr bwMode="auto">
          <a:xfrm>
            <a:off x="2016517" y="180977"/>
            <a:ext cx="8460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id-ID" sz="3600" b="1" dirty="0">
                <a:solidFill>
                  <a:srgbClr val="FF0000"/>
                </a:solidFill>
              </a:rPr>
              <a:t>Dasar Hukum Wewenang PPNS DJBC</a:t>
            </a:r>
            <a:endParaRPr lang="en-US" altLang="id-ID" sz="3600" b="1" dirty="0">
              <a:solidFill>
                <a:srgbClr val="FF0000"/>
              </a:solidFill>
            </a:endParaRPr>
          </a:p>
        </p:txBody>
      </p:sp>
      <p:sp>
        <p:nvSpPr>
          <p:cNvPr id="2" name="TextBox 1"/>
          <p:cNvSpPr txBox="1"/>
          <p:nvPr/>
        </p:nvSpPr>
        <p:spPr>
          <a:xfrm>
            <a:off x="1919536" y="1039356"/>
            <a:ext cx="908240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254000" algn="just">
              <a:buFont typeface="+mj-lt"/>
              <a:buAutoNum type="arabicPeriod" startAt="7"/>
            </a:pPr>
            <a:r>
              <a:rPr lang="en-ID" altLang="id-ID" b="1" dirty="0" err="1">
                <a:latin typeface="Arial" pitchFamily="34" charset="0"/>
                <a:cs typeface="Arial" pitchFamily="34" charset="0"/>
              </a:rPr>
              <a:t>Peraturan</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Pemerintah</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nomor</a:t>
            </a:r>
            <a:r>
              <a:rPr lang="en-ID" altLang="id-ID" b="1" dirty="0">
                <a:latin typeface="Arial" pitchFamily="34" charset="0"/>
                <a:cs typeface="Arial" pitchFamily="34" charset="0"/>
              </a:rPr>
              <a:t> 58 </a:t>
            </a:r>
            <a:r>
              <a:rPr lang="en-ID" altLang="id-ID" b="1" dirty="0" err="1">
                <a:latin typeface="Arial" pitchFamily="34" charset="0"/>
                <a:cs typeface="Arial" pitchFamily="34" charset="0"/>
              </a:rPr>
              <a:t>Tahun</a:t>
            </a:r>
            <a:r>
              <a:rPr lang="en-ID" altLang="id-ID" b="1" dirty="0">
                <a:latin typeface="Arial" pitchFamily="34" charset="0"/>
                <a:cs typeface="Arial" pitchFamily="34" charset="0"/>
              </a:rPr>
              <a:t> 2010 </a:t>
            </a:r>
            <a:r>
              <a:rPr lang="en-ID" altLang="id-ID" b="1" dirty="0" err="1">
                <a:latin typeface="Arial" pitchFamily="34" charset="0"/>
                <a:cs typeface="Arial" pitchFamily="34" charset="0"/>
              </a:rPr>
              <a:t>tentang</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Perubahan</a:t>
            </a:r>
            <a:r>
              <a:rPr lang="en-ID" altLang="id-ID" b="1" dirty="0">
                <a:latin typeface="Arial" pitchFamily="34" charset="0"/>
                <a:cs typeface="Arial" pitchFamily="34" charset="0"/>
              </a:rPr>
              <a:t> Atas </a:t>
            </a:r>
            <a:r>
              <a:rPr lang="en-ID" altLang="id-ID" b="1" dirty="0" err="1">
                <a:latin typeface="Arial" pitchFamily="34" charset="0"/>
                <a:cs typeface="Arial" pitchFamily="34" charset="0"/>
              </a:rPr>
              <a:t>Peraturan</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Pemerintah</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nomor</a:t>
            </a:r>
            <a:r>
              <a:rPr lang="en-ID" altLang="id-ID" b="1" dirty="0">
                <a:latin typeface="Arial" pitchFamily="34" charset="0"/>
                <a:cs typeface="Arial" pitchFamily="34" charset="0"/>
              </a:rPr>
              <a:t> 27 </a:t>
            </a:r>
            <a:r>
              <a:rPr lang="en-ID" altLang="id-ID" b="1" dirty="0" err="1">
                <a:latin typeface="Arial" pitchFamily="34" charset="0"/>
                <a:cs typeface="Arial" pitchFamily="34" charset="0"/>
              </a:rPr>
              <a:t>Tahun</a:t>
            </a:r>
            <a:r>
              <a:rPr lang="en-ID" altLang="id-ID" b="1" dirty="0">
                <a:latin typeface="Arial" pitchFamily="34" charset="0"/>
                <a:cs typeface="Arial" pitchFamily="34" charset="0"/>
              </a:rPr>
              <a:t> 1983 </a:t>
            </a:r>
            <a:r>
              <a:rPr lang="en-ID" altLang="id-ID" b="1" dirty="0" err="1">
                <a:latin typeface="Arial" pitchFamily="34" charset="0"/>
                <a:cs typeface="Arial" pitchFamily="34" charset="0"/>
              </a:rPr>
              <a:t>tentang</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Pelaksanaan</a:t>
            </a:r>
            <a:r>
              <a:rPr lang="en-ID" altLang="id-ID" b="1" dirty="0">
                <a:latin typeface="Arial" pitchFamily="34" charset="0"/>
                <a:cs typeface="Arial" pitchFamily="34" charset="0"/>
              </a:rPr>
              <a:t> KUHAP</a:t>
            </a:r>
          </a:p>
        </p:txBody>
      </p:sp>
      <p:sp>
        <p:nvSpPr>
          <p:cNvPr id="5" name="TextBox 4"/>
          <p:cNvSpPr txBox="1"/>
          <p:nvPr/>
        </p:nvSpPr>
        <p:spPr>
          <a:xfrm>
            <a:off x="1919536" y="3431820"/>
            <a:ext cx="908240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55600" indent="-266700" algn="just">
              <a:buFont typeface="+mj-lt"/>
              <a:buAutoNum type="arabicPeriod" startAt="8"/>
            </a:pPr>
            <a:r>
              <a:rPr lang="en-ID" altLang="id-ID" b="1" dirty="0">
                <a:latin typeface="Arial" pitchFamily="34" charset="0"/>
                <a:cs typeface="Arial" pitchFamily="34" charset="0"/>
              </a:rPr>
              <a:t>Surat </a:t>
            </a:r>
            <a:r>
              <a:rPr lang="en-ID" altLang="id-ID" b="1" dirty="0" err="1">
                <a:latin typeface="Arial" pitchFamily="34" charset="0"/>
                <a:cs typeface="Arial" pitchFamily="34" charset="0"/>
              </a:rPr>
              <a:t>Edaran</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Kejagung</a:t>
            </a:r>
            <a:r>
              <a:rPr lang="en-ID" altLang="id-ID" b="1" dirty="0">
                <a:latin typeface="Arial" pitchFamily="34" charset="0"/>
                <a:cs typeface="Arial" pitchFamily="34" charset="0"/>
              </a:rPr>
              <a:t> B-003/A/Ft.2/01/2009 </a:t>
            </a:r>
            <a:r>
              <a:rPr lang="en-ID" altLang="id-ID" b="1" dirty="0" err="1">
                <a:latin typeface="Arial" pitchFamily="34" charset="0"/>
                <a:cs typeface="Arial" pitchFamily="34" charset="0"/>
              </a:rPr>
              <a:t>tentang</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Pengendalian</a:t>
            </a:r>
            <a:r>
              <a:rPr lang="en-ID" altLang="id-ID" b="1" dirty="0">
                <a:latin typeface="Arial" pitchFamily="34" charset="0"/>
                <a:cs typeface="Arial" pitchFamily="34" charset="0"/>
              </a:rPr>
              <a:t> dan </a:t>
            </a:r>
            <a:r>
              <a:rPr lang="en-ID" altLang="id-ID" b="1" dirty="0" err="1">
                <a:latin typeface="Arial" pitchFamily="34" charset="0"/>
                <a:cs typeface="Arial" pitchFamily="34" charset="0"/>
              </a:rPr>
              <a:t>Percepatan</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Tuntutan</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Perkara</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Tindak</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Pidana</a:t>
            </a:r>
            <a:r>
              <a:rPr lang="en-ID" altLang="id-ID" b="1" dirty="0">
                <a:latin typeface="Arial" pitchFamily="34" charset="0"/>
                <a:cs typeface="Arial" pitchFamily="34" charset="0"/>
              </a:rPr>
              <a:t> </a:t>
            </a:r>
            <a:r>
              <a:rPr lang="en-ID" altLang="id-ID" b="1" dirty="0" err="1">
                <a:latin typeface="Arial" pitchFamily="34" charset="0"/>
                <a:cs typeface="Arial" pitchFamily="34" charset="0"/>
              </a:rPr>
              <a:t>Kepabeanan</a:t>
            </a:r>
            <a:r>
              <a:rPr lang="en-ID" altLang="id-ID" b="1" dirty="0">
                <a:latin typeface="Arial" pitchFamily="34" charset="0"/>
                <a:cs typeface="Arial" pitchFamily="34" charset="0"/>
              </a:rPr>
              <a:t> dan Cukai</a:t>
            </a:r>
          </a:p>
        </p:txBody>
      </p:sp>
      <p:sp>
        <p:nvSpPr>
          <p:cNvPr id="3" name="TextBox 2"/>
          <p:cNvSpPr txBox="1"/>
          <p:nvPr/>
        </p:nvSpPr>
        <p:spPr>
          <a:xfrm>
            <a:off x="1919536" y="4249244"/>
            <a:ext cx="9179389" cy="923330"/>
          </a:xfrm>
          <a:prstGeom prst="rect">
            <a:avLst/>
          </a:prstGeom>
          <a:noFill/>
        </p:spPr>
        <p:txBody>
          <a:bodyPr wrap="square" rtlCol="0">
            <a:spAutoFit/>
          </a:bodyPr>
          <a:lstStyle/>
          <a:p>
            <a:pPr algn="just"/>
            <a:r>
              <a:rPr lang="en-US" dirty="0">
                <a:latin typeface="Arial" pitchFamily="34" charset="0"/>
                <a:cs typeface="Arial" pitchFamily="34" charset="0"/>
              </a:rPr>
              <a:t>“</a:t>
            </a:r>
            <a:r>
              <a:rPr lang="en-US" dirty="0" err="1">
                <a:latin typeface="Arial" pitchFamily="34" charset="0"/>
                <a:cs typeface="Arial" pitchFamily="34" charset="0"/>
              </a:rPr>
              <a:t>Aparatur</a:t>
            </a:r>
            <a:r>
              <a:rPr lang="en-US" dirty="0">
                <a:latin typeface="Arial" pitchFamily="34" charset="0"/>
                <a:cs typeface="Arial" pitchFamily="34" charset="0"/>
              </a:rPr>
              <a:t> </a:t>
            </a:r>
            <a:r>
              <a:rPr lang="en-US" dirty="0" err="1">
                <a:latin typeface="Arial" pitchFamily="34" charset="0"/>
                <a:cs typeface="Arial" pitchFamily="34" charset="0"/>
              </a:rPr>
              <a:t>penegak</a:t>
            </a:r>
            <a:r>
              <a:rPr lang="en-US" dirty="0">
                <a:latin typeface="Arial" pitchFamily="34" charset="0"/>
                <a:cs typeface="Arial" pitchFamily="34" charset="0"/>
              </a:rPr>
              <a:t> </a:t>
            </a:r>
            <a:r>
              <a:rPr lang="en-US" dirty="0" err="1">
                <a:latin typeface="Arial" pitchFamily="34" charset="0"/>
                <a:cs typeface="Arial" pitchFamily="34" charset="0"/>
              </a:rPr>
              <a:t>hukum</a:t>
            </a:r>
            <a:r>
              <a:rPr lang="en-US" dirty="0">
                <a:latin typeface="Arial" pitchFamily="34" charset="0"/>
                <a:cs typeface="Arial" pitchFamily="34" charset="0"/>
              </a:rPr>
              <a:t> yang </a:t>
            </a:r>
            <a:r>
              <a:rPr lang="en-US" dirty="0" err="1">
                <a:latin typeface="Arial" pitchFamily="34" charset="0"/>
                <a:cs typeface="Arial" pitchFamily="34" charset="0"/>
              </a:rPr>
              <a:t>berwenang</a:t>
            </a:r>
            <a:r>
              <a:rPr lang="en-US" dirty="0">
                <a:latin typeface="Arial" pitchFamily="34" charset="0"/>
                <a:cs typeface="Arial" pitchFamily="34" charset="0"/>
              </a:rPr>
              <a:t> </a:t>
            </a:r>
            <a:r>
              <a:rPr lang="en-US" dirty="0" err="1">
                <a:latin typeface="Arial" pitchFamily="34" charset="0"/>
                <a:cs typeface="Arial" pitchFamily="34" charset="0"/>
              </a:rPr>
              <a:t>melakukan</a:t>
            </a:r>
            <a:r>
              <a:rPr lang="en-US" dirty="0">
                <a:latin typeface="Arial" pitchFamily="34" charset="0"/>
                <a:cs typeface="Arial" pitchFamily="34" charset="0"/>
              </a:rPr>
              <a:t> </a:t>
            </a:r>
            <a:r>
              <a:rPr lang="en-US" dirty="0" err="1">
                <a:latin typeface="Arial" pitchFamily="34" charset="0"/>
                <a:cs typeface="Arial" pitchFamily="34" charset="0"/>
              </a:rPr>
              <a:t>Penyidikan</a:t>
            </a:r>
            <a:r>
              <a:rPr lang="en-US" dirty="0">
                <a:latin typeface="Arial" pitchFamily="34" charset="0"/>
                <a:cs typeface="Arial" pitchFamily="34" charset="0"/>
              </a:rPr>
              <a:t> </a:t>
            </a:r>
            <a:r>
              <a:rPr lang="en-US" dirty="0" err="1">
                <a:latin typeface="Arial" pitchFamily="34" charset="0"/>
                <a:cs typeface="Arial" pitchFamily="34" charset="0"/>
              </a:rPr>
              <a:t>adalah</a:t>
            </a:r>
            <a:r>
              <a:rPr lang="en-US" dirty="0">
                <a:latin typeface="Arial" pitchFamily="34" charset="0"/>
                <a:cs typeface="Arial" pitchFamily="34" charset="0"/>
              </a:rPr>
              <a:t> </a:t>
            </a:r>
            <a:r>
              <a:rPr lang="en-US" dirty="0" err="1">
                <a:latin typeface="Arial" pitchFamily="34" charset="0"/>
                <a:cs typeface="Arial" pitchFamily="34" charset="0"/>
              </a:rPr>
              <a:t>Pejabat</a:t>
            </a:r>
            <a:r>
              <a:rPr lang="en-US" dirty="0">
                <a:latin typeface="Arial" pitchFamily="34" charset="0"/>
                <a:cs typeface="Arial" pitchFamily="34" charset="0"/>
              </a:rPr>
              <a:t> </a:t>
            </a:r>
            <a:r>
              <a:rPr lang="en-US" dirty="0" err="1">
                <a:latin typeface="Arial" pitchFamily="34" charset="0"/>
                <a:cs typeface="Arial" pitchFamily="34" charset="0"/>
              </a:rPr>
              <a:t>Pegawai</a:t>
            </a:r>
            <a:r>
              <a:rPr lang="en-US" dirty="0">
                <a:latin typeface="Arial" pitchFamily="34" charset="0"/>
                <a:cs typeface="Arial" pitchFamily="34" charset="0"/>
              </a:rPr>
              <a:t> </a:t>
            </a:r>
            <a:r>
              <a:rPr lang="en-US" dirty="0" err="1">
                <a:latin typeface="Arial" pitchFamily="34" charset="0"/>
                <a:cs typeface="Arial" pitchFamily="34" charset="0"/>
              </a:rPr>
              <a:t>Negeri</a:t>
            </a:r>
            <a:r>
              <a:rPr lang="en-US" dirty="0">
                <a:latin typeface="Arial" pitchFamily="34" charset="0"/>
                <a:cs typeface="Arial" pitchFamily="34" charset="0"/>
              </a:rPr>
              <a:t> </a:t>
            </a:r>
            <a:r>
              <a:rPr lang="en-US" dirty="0" err="1">
                <a:latin typeface="Arial" pitchFamily="34" charset="0"/>
                <a:cs typeface="Arial" pitchFamily="34" charset="0"/>
              </a:rPr>
              <a:t>Sipil</a:t>
            </a:r>
            <a:r>
              <a:rPr lang="en-US" dirty="0">
                <a:latin typeface="Arial" pitchFamily="34" charset="0"/>
                <a:cs typeface="Arial" pitchFamily="34" charset="0"/>
              </a:rPr>
              <a:t> </a:t>
            </a:r>
            <a:r>
              <a:rPr lang="en-US" dirty="0" err="1">
                <a:latin typeface="Arial" pitchFamily="34" charset="0"/>
                <a:cs typeface="Arial" pitchFamily="34" charset="0"/>
              </a:rPr>
              <a:t>tertentu</a:t>
            </a:r>
            <a:r>
              <a:rPr lang="en-US" dirty="0">
                <a:latin typeface="Arial" pitchFamily="34" charset="0"/>
                <a:cs typeface="Arial" pitchFamily="34" charset="0"/>
              </a:rPr>
              <a:t> yang </a:t>
            </a:r>
            <a:r>
              <a:rPr lang="en-US" dirty="0" err="1">
                <a:latin typeface="Arial" pitchFamily="34" charset="0"/>
                <a:cs typeface="Arial" pitchFamily="34" charset="0"/>
              </a:rPr>
              <a:t>bertugas</a:t>
            </a:r>
            <a:r>
              <a:rPr lang="en-US" dirty="0">
                <a:latin typeface="Arial" pitchFamily="34" charset="0"/>
                <a:cs typeface="Arial" pitchFamily="34" charset="0"/>
              </a:rPr>
              <a:t> di </a:t>
            </a:r>
            <a:r>
              <a:rPr lang="en-US" dirty="0" err="1">
                <a:latin typeface="Arial" pitchFamily="34" charset="0"/>
                <a:cs typeface="Arial" pitchFamily="34" charset="0"/>
              </a:rPr>
              <a:t>Bidang</a:t>
            </a:r>
            <a:r>
              <a:rPr lang="en-US" dirty="0">
                <a:latin typeface="Arial" pitchFamily="34" charset="0"/>
                <a:cs typeface="Arial" pitchFamily="34" charset="0"/>
              </a:rPr>
              <a:t> Bea </a:t>
            </a:r>
            <a:r>
              <a:rPr lang="en-US" dirty="0" err="1">
                <a:latin typeface="Arial" pitchFamily="34" charset="0"/>
                <a:cs typeface="Arial" pitchFamily="34" charset="0"/>
              </a:rPr>
              <a:t>dan</a:t>
            </a:r>
            <a:r>
              <a:rPr lang="en-US" dirty="0">
                <a:latin typeface="Arial" pitchFamily="34" charset="0"/>
                <a:cs typeface="Arial" pitchFamily="34" charset="0"/>
              </a:rPr>
              <a:t> </a:t>
            </a:r>
            <a:r>
              <a:rPr lang="en-US" dirty="0" err="1">
                <a:latin typeface="Arial" pitchFamily="34" charset="0"/>
                <a:cs typeface="Arial" pitchFamily="34" charset="0"/>
              </a:rPr>
              <a:t>Cukai</a:t>
            </a:r>
            <a:r>
              <a:rPr lang="en-US" dirty="0">
                <a:latin typeface="Arial" pitchFamily="34" charset="0"/>
                <a:cs typeface="Arial" pitchFamily="34" charset="0"/>
              </a:rPr>
              <a:t> (PPNS) " </a:t>
            </a:r>
            <a:r>
              <a:rPr lang="en-US" dirty="0" err="1">
                <a:latin typeface="Arial" pitchFamily="34" charset="0"/>
                <a:cs typeface="Arial" pitchFamily="34" charset="0"/>
              </a:rPr>
              <a:t>bukan</a:t>
            </a:r>
            <a:r>
              <a:rPr lang="en-US" dirty="0">
                <a:latin typeface="Arial" pitchFamily="34" charset="0"/>
                <a:cs typeface="Arial" pitchFamily="34" charset="0"/>
              </a:rPr>
              <a:t> </a:t>
            </a:r>
            <a:r>
              <a:rPr lang="en-US" dirty="0" err="1">
                <a:latin typeface="Arial" pitchFamily="34" charset="0"/>
                <a:cs typeface="Arial" pitchFamily="34" charset="0"/>
              </a:rPr>
              <a:t>Penyidik</a:t>
            </a:r>
            <a:r>
              <a:rPr lang="en-US" dirty="0">
                <a:latin typeface="Arial" pitchFamily="34" charset="0"/>
                <a:cs typeface="Arial" pitchFamily="34" charset="0"/>
              </a:rPr>
              <a:t> POLRI " (</a:t>
            </a:r>
            <a:r>
              <a:rPr lang="en-US" dirty="0" err="1">
                <a:latin typeface="Arial" pitchFamily="34" charset="0"/>
                <a:cs typeface="Arial" pitchFamily="34" charset="0"/>
              </a:rPr>
              <a:t>Lex</a:t>
            </a:r>
            <a:r>
              <a:rPr lang="en-US" dirty="0">
                <a:latin typeface="Arial" pitchFamily="34" charset="0"/>
                <a:cs typeface="Arial" pitchFamily="34" charset="0"/>
              </a:rPr>
              <a:t> </a:t>
            </a:r>
            <a:r>
              <a:rPr lang="en-US" dirty="0" err="1">
                <a:latin typeface="Arial" pitchFamily="34" charset="0"/>
                <a:cs typeface="Arial" pitchFamily="34" charset="0"/>
              </a:rPr>
              <a:t>Specialis</a:t>
            </a:r>
            <a:r>
              <a:rPr lang="en-US" dirty="0">
                <a:latin typeface="Arial" pitchFamily="34" charset="0"/>
                <a:cs typeface="Arial" pitchFamily="34" charset="0"/>
              </a:rPr>
              <a:t> </a:t>
            </a:r>
            <a:r>
              <a:rPr lang="en-US" dirty="0" err="1">
                <a:latin typeface="Arial" pitchFamily="34" charset="0"/>
                <a:cs typeface="Arial" pitchFamily="34" charset="0"/>
              </a:rPr>
              <a:t>Derogat</a:t>
            </a:r>
            <a:r>
              <a:rPr lang="en-US" dirty="0">
                <a:latin typeface="Arial" pitchFamily="34" charset="0"/>
                <a:cs typeface="Arial" pitchFamily="34" charset="0"/>
              </a:rPr>
              <a:t> </a:t>
            </a:r>
            <a:r>
              <a:rPr lang="en-US" dirty="0" err="1">
                <a:latin typeface="Arial" pitchFamily="34" charset="0"/>
                <a:cs typeface="Arial" pitchFamily="34" charset="0"/>
              </a:rPr>
              <a:t>Legi</a:t>
            </a:r>
            <a:r>
              <a:rPr lang="en-US" dirty="0">
                <a:latin typeface="Arial" pitchFamily="34" charset="0"/>
                <a:cs typeface="Arial" pitchFamily="34" charset="0"/>
              </a:rPr>
              <a:t> General)”.</a:t>
            </a:r>
          </a:p>
        </p:txBody>
      </p:sp>
    </p:spTree>
    <p:extLst>
      <p:ext uri="{BB962C8B-B14F-4D97-AF65-F5344CB8AC3E}">
        <p14:creationId xmlns:p14="http://schemas.microsoft.com/office/powerpoint/2010/main" val="331979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altLang="id-ID" sz="2800" b="1" dirty="0">
                <a:solidFill>
                  <a:srgbClr val="FF0000"/>
                </a:solidFill>
              </a:rPr>
              <a:t>Dasar Hukum Wewenang PPNS DJBC</a:t>
            </a:r>
            <a:endParaRPr lang="en-US" altLang="id-ID" sz="28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60797157"/>
              </p:ext>
            </p:extLst>
          </p:nvPr>
        </p:nvGraphicFramePr>
        <p:xfrm>
          <a:off x="1269999" y="1190720"/>
          <a:ext cx="10104583" cy="4738624"/>
        </p:xfrm>
        <a:graphic>
          <a:graphicData uri="http://schemas.openxmlformats.org/drawingml/2006/table">
            <a:tbl>
              <a:tblPr firstRow="1" bandRow="1">
                <a:tableStyleId>{5C22544A-7EE6-4342-B048-85BDC9FD1C3A}</a:tableStyleId>
              </a:tblPr>
              <a:tblGrid>
                <a:gridCol w="572655">
                  <a:extLst>
                    <a:ext uri="{9D8B030D-6E8A-4147-A177-3AD203B41FA5}">
                      <a16:colId xmlns:a16="http://schemas.microsoft.com/office/drawing/2014/main" val="20000"/>
                    </a:ext>
                  </a:extLst>
                </a:gridCol>
                <a:gridCol w="2660072">
                  <a:extLst>
                    <a:ext uri="{9D8B030D-6E8A-4147-A177-3AD203B41FA5}">
                      <a16:colId xmlns:a16="http://schemas.microsoft.com/office/drawing/2014/main" val="20001"/>
                    </a:ext>
                  </a:extLst>
                </a:gridCol>
                <a:gridCol w="6871856">
                  <a:extLst>
                    <a:ext uri="{9D8B030D-6E8A-4147-A177-3AD203B41FA5}">
                      <a16:colId xmlns:a16="http://schemas.microsoft.com/office/drawing/2014/main" val="20002"/>
                    </a:ext>
                  </a:extLst>
                </a:gridCol>
              </a:tblGrid>
              <a:tr h="370840">
                <a:tc>
                  <a:txBody>
                    <a:bodyPr/>
                    <a:lstStyle/>
                    <a:p>
                      <a:r>
                        <a:rPr lang="en-ID" dirty="0"/>
                        <a:t>No.</a:t>
                      </a:r>
                      <a:endParaRPr lang="en-US" dirty="0"/>
                    </a:p>
                  </a:txBody>
                  <a:tcPr/>
                </a:tc>
                <a:tc>
                  <a:txBody>
                    <a:bodyPr/>
                    <a:lstStyle/>
                    <a:p>
                      <a:r>
                        <a:rPr lang="en-ID" dirty="0" err="1"/>
                        <a:t>Undang-Undang</a:t>
                      </a:r>
                      <a:r>
                        <a:rPr lang="en-ID" dirty="0"/>
                        <a:t> </a:t>
                      </a:r>
                      <a:endParaRPr lang="en-US" dirty="0"/>
                    </a:p>
                  </a:txBody>
                  <a:tcPr/>
                </a:tc>
                <a:tc>
                  <a:txBody>
                    <a:bodyPr/>
                    <a:lstStyle/>
                    <a:p>
                      <a:r>
                        <a:rPr lang="en-ID" dirty="0" err="1"/>
                        <a:t>Pasal</a:t>
                      </a:r>
                      <a:endParaRPr lang="en-US" dirty="0"/>
                    </a:p>
                  </a:txBody>
                  <a:tcPr/>
                </a:tc>
                <a:extLst>
                  <a:ext uri="{0D108BD9-81ED-4DB2-BD59-A6C34878D82A}">
                    <a16:rowId xmlns:a16="http://schemas.microsoft.com/office/drawing/2014/main" val="10000"/>
                  </a:ext>
                </a:extLst>
              </a:tr>
              <a:tr h="370840">
                <a:tc>
                  <a:txBody>
                    <a:bodyPr/>
                    <a:lstStyle/>
                    <a:p>
                      <a:r>
                        <a:rPr lang="id-ID" dirty="0"/>
                        <a:t>1</a:t>
                      </a:r>
                      <a:r>
                        <a:rPr lang="en-ID" dirty="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j-lt"/>
                          <a:ea typeface="Calibri"/>
                          <a:cs typeface="Arial" pitchFamily="34" charset="0"/>
                        </a:rPr>
                        <a:t>UU </a:t>
                      </a:r>
                      <a:r>
                        <a:rPr lang="en-US" sz="1400" b="1" dirty="0" err="1">
                          <a:solidFill>
                            <a:schemeClr val="tx1"/>
                          </a:solidFill>
                          <a:latin typeface="+mj-lt"/>
                          <a:ea typeface="Calibri"/>
                          <a:cs typeface="Arial" pitchFamily="34" charset="0"/>
                        </a:rPr>
                        <a:t>nomor</a:t>
                      </a:r>
                      <a:r>
                        <a:rPr lang="en-US" sz="1400" b="1" dirty="0">
                          <a:solidFill>
                            <a:schemeClr val="tx1"/>
                          </a:solidFill>
                          <a:latin typeface="+mj-lt"/>
                          <a:ea typeface="Calibri"/>
                          <a:cs typeface="Arial" pitchFamily="34" charset="0"/>
                        </a:rPr>
                        <a:t> 8 </a:t>
                      </a:r>
                      <a:r>
                        <a:rPr lang="en-US" sz="1400" b="1" dirty="0" err="1">
                          <a:solidFill>
                            <a:schemeClr val="tx1"/>
                          </a:solidFill>
                          <a:latin typeface="+mj-lt"/>
                          <a:ea typeface="Calibri"/>
                          <a:cs typeface="Arial" pitchFamily="34" charset="0"/>
                        </a:rPr>
                        <a:t>Tahun</a:t>
                      </a:r>
                      <a:r>
                        <a:rPr lang="en-US" sz="1400" b="1" dirty="0">
                          <a:solidFill>
                            <a:schemeClr val="tx1"/>
                          </a:solidFill>
                          <a:latin typeface="+mj-lt"/>
                          <a:ea typeface="Calibri"/>
                          <a:cs typeface="Arial" pitchFamily="34" charset="0"/>
                        </a:rPr>
                        <a:t> 2010 </a:t>
                      </a:r>
                      <a:r>
                        <a:rPr lang="en-US" sz="1400" b="1" dirty="0" err="1">
                          <a:solidFill>
                            <a:schemeClr val="tx1"/>
                          </a:solidFill>
                          <a:latin typeface="+mj-lt"/>
                          <a:ea typeface="Calibri"/>
                          <a:cs typeface="Arial" pitchFamily="34" charset="0"/>
                        </a:rPr>
                        <a:t>Tentang</a:t>
                      </a:r>
                      <a:r>
                        <a:rPr lang="en-US" sz="1400" b="1" dirty="0">
                          <a:solidFill>
                            <a:schemeClr val="tx1"/>
                          </a:solidFill>
                          <a:latin typeface="+mj-lt"/>
                          <a:ea typeface="Calibri"/>
                          <a:cs typeface="Arial" pitchFamily="34" charset="0"/>
                        </a:rPr>
                        <a:t> </a:t>
                      </a:r>
                      <a:r>
                        <a:rPr lang="en-US" sz="1400" b="1" dirty="0" err="1">
                          <a:solidFill>
                            <a:schemeClr val="tx1"/>
                          </a:solidFill>
                          <a:latin typeface="+mj-lt"/>
                          <a:ea typeface="Calibri"/>
                          <a:cs typeface="Arial" pitchFamily="34" charset="0"/>
                        </a:rPr>
                        <a:t>Pencegahan</a:t>
                      </a:r>
                      <a:r>
                        <a:rPr lang="en-US" sz="1400" b="1" dirty="0">
                          <a:solidFill>
                            <a:schemeClr val="tx1"/>
                          </a:solidFill>
                          <a:latin typeface="+mj-lt"/>
                          <a:ea typeface="Calibri"/>
                          <a:cs typeface="Arial" pitchFamily="34" charset="0"/>
                        </a:rPr>
                        <a:t> </a:t>
                      </a:r>
                      <a:r>
                        <a:rPr lang="en-US" sz="1400" b="1" dirty="0" err="1">
                          <a:solidFill>
                            <a:schemeClr val="tx1"/>
                          </a:solidFill>
                          <a:latin typeface="+mj-lt"/>
                          <a:ea typeface="Calibri"/>
                          <a:cs typeface="Arial" pitchFamily="34" charset="0"/>
                        </a:rPr>
                        <a:t>dan</a:t>
                      </a:r>
                      <a:r>
                        <a:rPr lang="en-US" sz="1400" b="1" dirty="0">
                          <a:solidFill>
                            <a:schemeClr val="tx1"/>
                          </a:solidFill>
                          <a:latin typeface="+mj-lt"/>
                          <a:ea typeface="Calibri"/>
                          <a:cs typeface="Arial" pitchFamily="34" charset="0"/>
                        </a:rPr>
                        <a:t> </a:t>
                      </a:r>
                      <a:r>
                        <a:rPr lang="en-US" sz="1400" b="1" dirty="0" err="1">
                          <a:solidFill>
                            <a:schemeClr val="tx1"/>
                          </a:solidFill>
                          <a:latin typeface="+mj-lt"/>
                          <a:ea typeface="Calibri"/>
                          <a:cs typeface="Arial" pitchFamily="34" charset="0"/>
                        </a:rPr>
                        <a:t>Pemberantasan</a:t>
                      </a:r>
                      <a:r>
                        <a:rPr lang="en-US" sz="1400" b="1" dirty="0">
                          <a:solidFill>
                            <a:schemeClr val="tx1"/>
                          </a:solidFill>
                          <a:latin typeface="+mj-lt"/>
                          <a:ea typeface="Calibri"/>
                          <a:cs typeface="Arial" pitchFamily="34" charset="0"/>
                        </a:rPr>
                        <a:t> TPPU</a:t>
                      </a:r>
                    </a:p>
                  </a:txBody>
                  <a:tcPr/>
                </a:tc>
                <a:tc>
                  <a:txBody>
                    <a:bodyPr/>
                    <a:lstStyle/>
                    <a:p>
                      <a:pPr marL="0" marR="0">
                        <a:lnSpc>
                          <a:spcPct val="115000"/>
                        </a:lnSpc>
                        <a:spcBef>
                          <a:spcPts val="0"/>
                        </a:spcBef>
                        <a:spcAft>
                          <a:spcPts val="0"/>
                        </a:spcAft>
                        <a:tabLst>
                          <a:tab pos="914400" algn="l"/>
                        </a:tabLst>
                      </a:pPr>
                      <a:r>
                        <a:rPr lang="en-US" sz="1400" b="1" dirty="0" err="1">
                          <a:solidFill>
                            <a:schemeClr val="tx1"/>
                          </a:solidFill>
                          <a:latin typeface="+mj-lt"/>
                          <a:ea typeface="Calibri"/>
                          <a:cs typeface="Arial" pitchFamily="34" charset="0"/>
                        </a:rPr>
                        <a:t>Pasal</a:t>
                      </a:r>
                      <a:r>
                        <a:rPr lang="en-US" sz="1400" b="1" dirty="0">
                          <a:solidFill>
                            <a:schemeClr val="tx1"/>
                          </a:solidFill>
                          <a:latin typeface="+mj-lt"/>
                          <a:ea typeface="Calibri"/>
                          <a:cs typeface="Arial" pitchFamily="34" charset="0"/>
                        </a:rPr>
                        <a:t> 74 :</a:t>
                      </a:r>
                      <a:endParaRPr lang="en-US" sz="1400" dirty="0">
                        <a:solidFill>
                          <a:schemeClr val="tx1"/>
                        </a:solidFill>
                        <a:latin typeface="+mj-lt"/>
                        <a:ea typeface="Calibri"/>
                        <a:cs typeface="Arial" pitchFamily="34" charset="0"/>
                      </a:endParaRPr>
                    </a:p>
                    <a:p>
                      <a:pPr marL="0" marR="0" algn="just">
                        <a:lnSpc>
                          <a:spcPct val="115000"/>
                        </a:lnSpc>
                        <a:spcBef>
                          <a:spcPts val="0"/>
                        </a:spcBef>
                        <a:spcAft>
                          <a:spcPts val="0"/>
                        </a:spcAft>
                        <a:tabLst>
                          <a:tab pos="914400" algn="l"/>
                        </a:tabLst>
                      </a:pPr>
                      <a:r>
                        <a:rPr lang="en-US" sz="1400" b="0" dirty="0">
                          <a:solidFill>
                            <a:schemeClr val="tx1"/>
                          </a:solidFill>
                          <a:latin typeface="+mj-lt"/>
                          <a:ea typeface="Calibri"/>
                          <a:cs typeface="Arial" pitchFamily="34" charset="0"/>
                        </a:rPr>
                        <a:t>“</a:t>
                      </a:r>
                      <a:r>
                        <a:rPr lang="en-US" sz="1400" b="0" i="1" dirty="0" err="1">
                          <a:solidFill>
                            <a:schemeClr val="tx1"/>
                          </a:solidFill>
                          <a:latin typeface="+mj-lt"/>
                          <a:ea typeface="Calibri"/>
                          <a:cs typeface="Arial" pitchFamily="34" charset="0"/>
                        </a:rPr>
                        <a:t>Penyidikan</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tindak</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pidana</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Pencucian</a:t>
                      </a:r>
                      <a:r>
                        <a:rPr lang="en-US" sz="1400" b="0" i="1" dirty="0">
                          <a:solidFill>
                            <a:schemeClr val="tx1"/>
                          </a:solidFill>
                          <a:latin typeface="+mj-lt"/>
                          <a:ea typeface="Calibri"/>
                          <a:cs typeface="Arial" pitchFamily="34" charset="0"/>
                        </a:rPr>
                        <a:t> Uang  </a:t>
                      </a:r>
                      <a:r>
                        <a:rPr lang="en-US" sz="1400" b="0" i="1" dirty="0" err="1">
                          <a:solidFill>
                            <a:schemeClr val="tx1"/>
                          </a:solidFill>
                          <a:latin typeface="+mj-lt"/>
                          <a:ea typeface="Calibri"/>
                          <a:cs typeface="Arial" pitchFamily="34" charset="0"/>
                        </a:rPr>
                        <a:t>dilakukan</a:t>
                      </a:r>
                      <a:r>
                        <a:rPr lang="en-US" sz="1400" b="0" i="1" dirty="0">
                          <a:solidFill>
                            <a:schemeClr val="tx1"/>
                          </a:solidFill>
                          <a:latin typeface="+mj-lt"/>
                          <a:ea typeface="Calibri"/>
                          <a:cs typeface="Arial" pitchFamily="34" charset="0"/>
                        </a:rPr>
                        <a:t> oleh </a:t>
                      </a:r>
                      <a:r>
                        <a:rPr lang="en-US" sz="1400" b="0" i="1" dirty="0" err="1">
                          <a:solidFill>
                            <a:schemeClr val="tx1"/>
                          </a:solidFill>
                          <a:latin typeface="+mj-lt"/>
                          <a:ea typeface="Calibri"/>
                          <a:cs typeface="Arial" pitchFamily="34" charset="0"/>
                        </a:rPr>
                        <a:t>penyidik</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tindak</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pidana</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asal</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sesuai</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dengan</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ketentuan</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hukum</a:t>
                      </a:r>
                      <a:r>
                        <a:rPr lang="en-US" sz="1400" b="0" i="1" dirty="0">
                          <a:solidFill>
                            <a:schemeClr val="tx1"/>
                          </a:solidFill>
                          <a:latin typeface="+mj-lt"/>
                          <a:ea typeface="Calibri"/>
                          <a:cs typeface="Arial" pitchFamily="34" charset="0"/>
                        </a:rPr>
                        <a:t> acara dan </a:t>
                      </a:r>
                      <a:r>
                        <a:rPr lang="en-US" sz="1400" b="0" i="1" dirty="0" err="1">
                          <a:solidFill>
                            <a:schemeClr val="tx1"/>
                          </a:solidFill>
                          <a:latin typeface="+mj-lt"/>
                          <a:ea typeface="Calibri"/>
                          <a:cs typeface="Arial" pitchFamily="34" charset="0"/>
                        </a:rPr>
                        <a:t>ketentuan</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peraturan</a:t>
                      </a:r>
                      <a:r>
                        <a:rPr lang="en-US" sz="1400" b="0" i="1" dirty="0">
                          <a:solidFill>
                            <a:schemeClr val="tx1"/>
                          </a:solidFill>
                          <a:latin typeface="+mj-lt"/>
                          <a:ea typeface="Calibri"/>
                          <a:cs typeface="Arial" pitchFamily="34" charset="0"/>
                        </a:rPr>
                        <a:t> </a:t>
                      </a:r>
                      <a:r>
                        <a:rPr lang="en-US" sz="1400" b="0" i="1" dirty="0" err="1">
                          <a:solidFill>
                            <a:schemeClr val="tx1"/>
                          </a:solidFill>
                          <a:latin typeface="+mj-lt"/>
                          <a:ea typeface="Calibri"/>
                          <a:cs typeface="Arial" pitchFamily="34" charset="0"/>
                        </a:rPr>
                        <a:t>perundang-undangan</a:t>
                      </a:r>
                      <a:r>
                        <a:rPr lang="en-US" sz="1400" b="0" i="1" dirty="0">
                          <a:solidFill>
                            <a:schemeClr val="tx1"/>
                          </a:solidFill>
                          <a:latin typeface="+mj-lt"/>
                          <a:ea typeface="Calibri"/>
                          <a:cs typeface="Arial" pitchFamily="34" charset="0"/>
                        </a:rPr>
                        <a:t>,”</a:t>
                      </a:r>
                    </a:p>
                    <a:p>
                      <a:pPr indent="3175" algn="just">
                        <a:spcAft>
                          <a:spcPts val="600"/>
                        </a:spcAft>
                        <a:buNone/>
                      </a:pPr>
                      <a:endParaRPr lang="en-US" sz="1400" b="1" dirty="0">
                        <a:latin typeface="+mj-lt"/>
                      </a:endParaRPr>
                    </a:p>
                    <a:p>
                      <a:pPr indent="3175" algn="just">
                        <a:spcAft>
                          <a:spcPts val="600"/>
                        </a:spcAft>
                        <a:buNone/>
                      </a:pPr>
                      <a:r>
                        <a:rPr lang="en-US" sz="1400" b="1" dirty="0" err="1">
                          <a:latin typeface="+mj-lt"/>
                        </a:rPr>
                        <a:t>Penjelasan</a:t>
                      </a:r>
                      <a:endParaRPr lang="en-US" sz="1400" b="1" dirty="0">
                        <a:latin typeface="+mj-lt"/>
                      </a:endParaRPr>
                    </a:p>
                    <a:p>
                      <a:pPr indent="3175" algn="just">
                        <a:buNone/>
                      </a:pPr>
                      <a:r>
                        <a:rPr lang="en-US" sz="1400" dirty="0">
                          <a:latin typeface="+mj-lt"/>
                        </a:rPr>
                        <a:t>‘”</a:t>
                      </a:r>
                      <a:r>
                        <a:rPr lang="en-US" sz="1400" dirty="0" err="1">
                          <a:latin typeface="+mj-lt"/>
                        </a:rPr>
                        <a:t>penyidik</a:t>
                      </a:r>
                      <a:r>
                        <a:rPr lang="en-US" sz="1400" dirty="0">
                          <a:latin typeface="+mj-lt"/>
                        </a:rPr>
                        <a:t> </a:t>
                      </a:r>
                      <a:r>
                        <a:rPr lang="en-US" sz="1400" dirty="0" err="1">
                          <a:latin typeface="+mj-lt"/>
                        </a:rPr>
                        <a:t>tindak</a:t>
                      </a:r>
                      <a:r>
                        <a:rPr lang="en-US" sz="1400" dirty="0">
                          <a:latin typeface="+mj-lt"/>
                        </a:rPr>
                        <a:t> </a:t>
                      </a:r>
                      <a:r>
                        <a:rPr lang="en-US" sz="1400" dirty="0" err="1">
                          <a:latin typeface="+mj-lt"/>
                        </a:rPr>
                        <a:t>pidana</a:t>
                      </a:r>
                      <a:r>
                        <a:rPr lang="en-US" sz="1400" dirty="0">
                          <a:latin typeface="+mj-lt"/>
                        </a:rPr>
                        <a:t> </a:t>
                      </a:r>
                      <a:r>
                        <a:rPr lang="en-US" sz="1400" dirty="0" err="1">
                          <a:latin typeface="+mj-lt"/>
                        </a:rPr>
                        <a:t>asal</a:t>
                      </a:r>
                      <a:r>
                        <a:rPr lang="en-US" sz="1400" dirty="0">
                          <a:latin typeface="+mj-lt"/>
                        </a:rPr>
                        <a:t>” </a:t>
                      </a:r>
                      <a:r>
                        <a:rPr lang="en-US" sz="1400" dirty="0" err="1">
                          <a:latin typeface="+mj-lt"/>
                        </a:rPr>
                        <a:t>adalah</a:t>
                      </a:r>
                      <a:r>
                        <a:rPr lang="en-US" sz="1400" dirty="0">
                          <a:latin typeface="+mj-lt"/>
                        </a:rPr>
                        <a:t> </a:t>
                      </a:r>
                      <a:r>
                        <a:rPr lang="en-US" sz="1400" dirty="0" err="1">
                          <a:latin typeface="+mj-lt"/>
                        </a:rPr>
                        <a:t>pejabat</a:t>
                      </a:r>
                      <a:r>
                        <a:rPr lang="en-US" sz="1400" dirty="0">
                          <a:latin typeface="+mj-lt"/>
                        </a:rPr>
                        <a:t> </a:t>
                      </a:r>
                      <a:r>
                        <a:rPr lang="en-US" sz="1400" dirty="0" err="1">
                          <a:latin typeface="+mj-lt"/>
                        </a:rPr>
                        <a:t>dari</a:t>
                      </a:r>
                      <a:r>
                        <a:rPr lang="en-US" sz="1400" dirty="0">
                          <a:latin typeface="+mj-lt"/>
                        </a:rPr>
                        <a:t> </a:t>
                      </a:r>
                      <a:r>
                        <a:rPr lang="en-US" sz="1400" dirty="0" err="1">
                          <a:latin typeface="+mj-lt"/>
                        </a:rPr>
                        <a:t>instansi</a:t>
                      </a:r>
                      <a:r>
                        <a:rPr lang="en-US" sz="1400" dirty="0">
                          <a:latin typeface="+mj-lt"/>
                        </a:rPr>
                        <a:t> yang oleh </a:t>
                      </a:r>
                      <a:r>
                        <a:rPr lang="en-US" sz="1400" dirty="0" err="1">
                          <a:latin typeface="+mj-lt"/>
                        </a:rPr>
                        <a:t>undang-undang</a:t>
                      </a:r>
                      <a:r>
                        <a:rPr lang="en-US" sz="1400" dirty="0">
                          <a:latin typeface="+mj-lt"/>
                        </a:rPr>
                        <a:t> </a:t>
                      </a:r>
                      <a:r>
                        <a:rPr lang="en-US" sz="1400" dirty="0" err="1">
                          <a:latin typeface="+mj-lt"/>
                        </a:rPr>
                        <a:t>diberi</a:t>
                      </a:r>
                      <a:r>
                        <a:rPr lang="en-US" sz="1400" dirty="0">
                          <a:latin typeface="+mj-lt"/>
                        </a:rPr>
                        <a:t> </a:t>
                      </a:r>
                      <a:r>
                        <a:rPr lang="en-US" sz="1400" dirty="0" err="1">
                          <a:latin typeface="+mj-lt"/>
                        </a:rPr>
                        <a:t>kewenangan</a:t>
                      </a:r>
                      <a:r>
                        <a:rPr lang="en-US" sz="1400" dirty="0">
                          <a:latin typeface="+mj-lt"/>
                        </a:rPr>
                        <a:t> </a:t>
                      </a:r>
                      <a:r>
                        <a:rPr lang="en-US" sz="1400" dirty="0" err="1">
                          <a:latin typeface="+mj-lt"/>
                        </a:rPr>
                        <a:t>untuk</a:t>
                      </a:r>
                      <a:r>
                        <a:rPr lang="en-US" sz="1400" dirty="0">
                          <a:latin typeface="+mj-lt"/>
                        </a:rPr>
                        <a:t> </a:t>
                      </a:r>
                      <a:r>
                        <a:rPr lang="en-US" sz="1400" dirty="0" err="1">
                          <a:latin typeface="+mj-lt"/>
                        </a:rPr>
                        <a:t>melakukan</a:t>
                      </a:r>
                      <a:r>
                        <a:rPr lang="en-US" sz="1400" dirty="0">
                          <a:latin typeface="+mj-lt"/>
                        </a:rPr>
                        <a:t> </a:t>
                      </a:r>
                      <a:r>
                        <a:rPr lang="en-US" sz="1400" dirty="0" err="1">
                          <a:latin typeface="+mj-lt"/>
                        </a:rPr>
                        <a:t>penyidikan</a:t>
                      </a:r>
                      <a:r>
                        <a:rPr lang="en-US" sz="1400" dirty="0">
                          <a:latin typeface="+mj-lt"/>
                        </a:rPr>
                        <a:t>, </a:t>
                      </a:r>
                      <a:r>
                        <a:rPr lang="en-US" sz="1400" dirty="0" err="1">
                          <a:latin typeface="+mj-lt"/>
                        </a:rPr>
                        <a:t>yaitu</a:t>
                      </a:r>
                      <a:r>
                        <a:rPr lang="en-US" sz="1400" dirty="0">
                          <a:latin typeface="+mj-lt"/>
                        </a:rPr>
                        <a:t> POLRI, </a:t>
                      </a:r>
                      <a:r>
                        <a:rPr lang="en-US" sz="1400" dirty="0" err="1">
                          <a:latin typeface="+mj-lt"/>
                        </a:rPr>
                        <a:t>Kejaksaan</a:t>
                      </a:r>
                      <a:r>
                        <a:rPr lang="en-US" sz="1400" dirty="0">
                          <a:latin typeface="+mj-lt"/>
                        </a:rPr>
                        <a:t> RI, KPK, BNN, </a:t>
                      </a:r>
                      <a:r>
                        <a:rPr lang="en-US" sz="1400" dirty="0" err="1">
                          <a:latin typeface="+mj-lt"/>
                        </a:rPr>
                        <a:t>serta</a:t>
                      </a:r>
                      <a:r>
                        <a:rPr lang="en-US" sz="1400" dirty="0">
                          <a:latin typeface="+mj-lt"/>
                        </a:rPr>
                        <a:t> DJP dan DJBC.</a:t>
                      </a:r>
                    </a:p>
                    <a:p>
                      <a:pPr indent="3175" algn="just">
                        <a:buNone/>
                      </a:pPr>
                      <a:r>
                        <a:rPr lang="en-US" sz="1400" dirty="0" err="1">
                          <a:latin typeface="+mj-lt"/>
                        </a:rPr>
                        <a:t>Penyidik</a:t>
                      </a:r>
                      <a:r>
                        <a:rPr lang="en-US" sz="1400" dirty="0">
                          <a:latin typeface="+mj-lt"/>
                        </a:rPr>
                        <a:t> </a:t>
                      </a:r>
                      <a:r>
                        <a:rPr lang="en-US" sz="1400" dirty="0" err="1">
                          <a:latin typeface="+mj-lt"/>
                        </a:rPr>
                        <a:t>tindak</a:t>
                      </a:r>
                      <a:r>
                        <a:rPr lang="en-US" sz="1400" dirty="0">
                          <a:latin typeface="+mj-lt"/>
                        </a:rPr>
                        <a:t> </a:t>
                      </a:r>
                      <a:r>
                        <a:rPr lang="en-US" sz="1400" dirty="0" err="1">
                          <a:latin typeface="+mj-lt"/>
                        </a:rPr>
                        <a:t>pidana</a:t>
                      </a:r>
                      <a:r>
                        <a:rPr lang="en-US" sz="1400" dirty="0">
                          <a:latin typeface="+mj-lt"/>
                        </a:rPr>
                        <a:t> </a:t>
                      </a:r>
                      <a:r>
                        <a:rPr lang="en-US" sz="1400" dirty="0" err="1">
                          <a:latin typeface="+mj-lt"/>
                        </a:rPr>
                        <a:t>asal</a:t>
                      </a:r>
                      <a:r>
                        <a:rPr lang="en-US" sz="1400" dirty="0">
                          <a:latin typeface="+mj-lt"/>
                        </a:rPr>
                        <a:t> </a:t>
                      </a:r>
                      <a:r>
                        <a:rPr lang="en-US" sz="1400" dirty="0" err="1">
                          <a:latin typeface="+mj-lt"/>
                        </a:rPr>
                        <a:t>dapat</a:t>
                      </a:r>
                      <a:r>
                        <a:rPr lang="en-US" sz="1400" dirty="0">
                          <a:latin typeface="+mj-lt"/>
                        </a:rPr>
                        <a:t> </a:t>
                      </a:r>
                      <a:r>
                        <a:rPr lang="en-US" sz="1400" dirty="0" err="1">
                          <a:latin typeface="+mj-lt"/>
                        </a:rPr>
                        <a:t>melakukan</a:t>
                      </a:r>
                      <a:r>
                        <a:rPr lang="en-US" sz="1400" dirty="0">
                          <a:latin typeface="+mj-lt"/>
                        </a:rPr>
                        <a:t> </a:t>
                      </a:r>
                      <a:r>
                        <a:rPr lang="en-US" sz="1400" dirty="0" err="1">
                          <a:latin typeface="+mj-lt"/>
                        </a:rPr>
                        <a:t>penyidikan</a:t>
                      </a:r>
                      <a:r>
                        <a:rPr lang="en-US" sz="1400" dirty="0">
                          <a:latin typeface="+mj-lt"/>
                        </a:rPr>
                        <a:t> </a:t>
                      </a:r>
                      <a:r>
                        <a:rPr lang="en-US" sz="1400" dirty="0" err="1">
                          <a:latin typeface="+mj-lt"/>
                        </a:rPr>
                        <a:t>tindak</a:t>
                      </a:r>
                      <a:r>
                        <a:rPr lang="en-US" sz="1400" dirty="0">
                          <a:latin typeface="+mj-lt"/>
                        </a:rPr>
                        <a:t> </a:t>
                      </a:r>
                      <a:r>
                        <a:rPr lang="en-US" sz="1400" dirty="0" err="1">
                          <a:latin typeface="+mj-lt"/>
                        </a:rPr>
                        <a:t>pidana</a:t>
                      </a:r>
                      <a:r>
                        <a:rPr lang="en-US" sz="1400" dirty="0">
                          <a:latin typeface="+mj-lt"/>
                        </a:rPr>
                        <a:t> </a:t>
                      </a:r>
                      <a:r>
                        <a:rPr lang="en-US" sz="1400" dirty="0" err="1">
                          <a:latin typeface="+mj-lt"/>
                        </a:rPr>
                        <a:t>pencucian</a:t>
                      </a:r>
                      <a:r>
                        <a:rPr lang="en-US" sz="1400" dirty="0">
                          <a:latin typeface="+mj-lt"/>
                        </a:rPr>
                        <a:t> uang </a:t>
                      </a:r>
                      <a:r>
                        <a:rPr lang="en-US" sz="1400" dirty="0" err="1">
                          <a:latin typeface="+mj-lt"/>
                        </a:rPr>
                        <a:t>saat</a:t>
                      </a:r>
                      <a:r>
                        <a:rPr lang="en-US" sz="1400" dirty="0">
                          <a:latin typeface="+mj-lt"/>
                        </a:rPr>
                        <a:t> </a:t>
                      </a:r>
                      <a:r>
                        <a:rPr lang="en-US" sz="1400" dirty="0" err="1">
                          <a:latin typeface="+mj-lt"/>
                        </a:rPr>
                        <a:t>melakukan</a:t>
                      </a:r>
                      <a:r>
                        <a:rPr lang="en-US" sz="1400" dirty="0">
                          <a:latin typeface="+mj-lt"/>
                        </a:rPr>
                        <a:t> </a:t>
                      </a:r>
                      <a:r>
                        <a:rPr lang="en-US" sz="1400" dirty="0" err="1">
                          <a:latin typeface="+mj-lt"/>
                        </a:rPr>
                        <a:t>penyidikan</a:t>
                      </a:r>
                      <a:r>
                        <a:rPr lang="en-US" sz="1400" dirty="0">
                          <a:latin typeface="+mj-lt"/>
                        </a:rPr>
                        <a:t> </a:t>
                      </a:r>
                      <a:r>
                        <a:rPr lang="en-US" sz="1400" dirty="0" err="1">
                          <a:latin typeface="+mj-lt"/>
                        </a:rPr>
                        <a:t>tindak</a:t>
                      </a:r>
                      <a:r>
                        <a:rPr lang="en-US" sz="1400" dirty="0">
                          <a:latin typeface="+mj-lt"/>
                        </a:rPr>
                        <a:t> </a:t>
                      </a:r>
                      <a:r>
                        <a:rPr lang="en-US" sz="1400" dirty="0" err="1">
                          <a:latin typeface="+mj-lt"/>
                        </a:rPr>
                        <a:t>pidana</a:t>
                      </a:r>
                      <a:r>
                        <a:rPr lang="en-US" sz="1400" dirty="0">
                          <a:latin typeface="+mj-lt"/>
                        </a:rPr>
                        <a:t> </a:t>
                      </a:r>
                      <a:r>
                        <a:rPr lang="en-US" sz="1400" dirty="0" err="1">
                          <a:latin typeface="+mj-lt"/>
                        </a:rPr>
                        <a:t>asal</a:t>
                      </a:r>
                      <a:r>
                        <a:rPr lang="en-US" sz="1400" dirty="0">
                          <a:latin typeface="+mj-lt"/>
                        </a:rPr>
                        <a:t> </a:t>
                      </a:r>
                      <a:r>
                        <a:rPr lang="en-US" sz="1400" dirty="0" err="1">
                          <a:latin typeface="+mj-lt"/>
                        </a:rPr>
                        <a:t>sesuai</a:t>
                      </a:r>
                      <a:r>
                        <a:rPr lang="en-US" sz="1400" dirty="0">
                          <a:latin typeface="+mj-lt"/>
                        </a:rPr>
                        <a:t> </a:t>
                      </a:r>
                      <a:r>
                        <a:rPr lang="en-US" sz="1400" dirty="0" err="1">
                          <a:latin typeface="+mj-lt"/>
                        </a:rPr>
                        <a:t>kewenangannya</a:t>
                      </a:r>
                      <a:endParaRPr lang="en-US" sz="1400" dirty="0">
                        <a:latin typeface="+mj-lt"/>
                      </a:endParaRPr>
                    </a:p>
                    <a:p>
                      <a:pPr indent="3175" algn="just">
                        <a:buNone/>
                      </a:pPr>
                      <a:r>
                        <a:rPr lang="en-US" sz="1400" b="1" dirty="0" err="1">
                          <a:latin typeface="+mj-lt"/>
                        </a:rPr>
                        <a:t>Berdasarkan</a:t>
                      </a:r>
                      <a:r>
                        <a:rPr lang="en-US" sz="1400" b="1" dirty="0">
                          <a:latin typeface="+mj-lt"/>
                        </a:rPr>
                        <a:t> </a:t>
                      </a:r>
                      <a:r>
                        <a:rPr lang="en-US" sz="1400" b="1" dirty="0" err="1">
                          <a:latin typeface="+mj-lt"/>
                        </a:rPr>
                        <a:t>Putusan</a:t>
                      </a:r>
                      <a:r>
                        <a:rPr lang="en-US" sz="1400" b="1" dirty="0">
                          <a:latin typeface="+mj-lt"/>
                        </a:rPr>
                        <a:t> MK </a:t>
                      </a:r>
                      <a:r>
                        <a:rPr lang="en-US" sz="1400" b="1" dirty="0" err="1">
                          <a:latin typeface="+mj-lt"/>
                        </a:rPr>
                        <a:t>Nomor</a:t>
                      </a:r>
                      <a:r>
                        <a:rPr lang="en-US" sz="1400" b="1" dirty="0">
                          <a:latin typeface="+mj-lt"/>
                        </a:rPr>
                        <a:t> 15/PUU-XIX/2021 </a:t>
                      </a:r>
                      <a:r>
                        <a:rPr lang="en-US" sz="1400" b="1" dirty="0" err="1">
                          <a:latin typeface="+mj-lt"/>
                        </a:rPr>
                        <a:t>Tanggal</a:t>
                      </a:r>
                      <a:r>
                        <a:rPr lang="en-US" sz="1400" b="1" dirty="0">
                          <a:latin typeface="+mj-lt"/>
                        </a:rPr>
                        <a:t> 29 </a:t>
                      </a:r>
                      <a:r>
                        <a:rPr lang="en-US" sz="1400" b="1" dirty="0" err="1">
                          <a:latin typeface="+mj-lt"/>
                        </a:rPr>
                        <a:t>Juni</a:t>
                      </a:r>
                      <a:r>
                        <a:rPr lang="en-US" sz="1400" b="1" dirty="0">
                          <a:latin typeface="+mj-lt"/>
                        </a:rPr>
                        <a:t> 2021, s</a:t>
                      </a:r>
                      <a:r>
                        <a:rPr lang="en-AU" sz="1400" b="1" dirty="0" err="1">
                          <a:latin typeface="+mj-lt"/>
                        </a:rPr>
                        <a:t>aat</a:t>
                      </a:r>
                      <a:r>
                        <a:rPr lang="en-AU" sz="1400" b="1" dirty="0">
                          <a:latin typeface="+mj-lt"/>
                        </a:rPr>
                        <a:t> </a:t>
                      </a:r>
                      <a:r>
                        <a:rPr lang="en-AU" sz="1400" b="1" dirty="0" err="1">
                          <a:latin typeface="+mj-lt"/>
                        </a:rPr>
                        <a:t>ini</a:t>
                      </a:r>
                      <a:r>
                        <a:rPr lang="en-AU" sz="1400" b="1" dirty="0">
                          <a:latin typeface="+mj-lt"/>
                        </a:rPr>
                        <a:t> </a:t>
                      </a:r>
                      <a:r>
                        <a:rPr lang="en-AU" sz="1400" b="1" dirty="0" err="1">
                          <a:latin typeface="+mj-lt"/>
                        </a:rPr>
                        <a:t>semua</a:t>
                      </a:r>
                      <a:r>
                        <a:rPr lang="en-AU" sz="1400" b="1" dirty="0">
                          <a:latin typeface="+mj-lt"/>
                        </a:rPr>
                        <a:t> PPNS </a:t>
                      </a:r>
                      <a:r>
                        <a:rPr lang="en-AU" sz="1400" b="1" dirty="0" err="1">
                          <a:latin typeface="+mj-lt"/>
                        </a:rPr>
                        <a:t>Tindak</a:t>
                      </a:r>
                      <a:r>
                        <a:rPr lang="en-AU" sz="1400" b="1" dirty="0">
                          <a:latin typeface="+mj-lt"/>
                        </a:rPr>
                        <a:t> </a:t>
                      </a:r>
                      <a:r>
                        <a:rPr lang="en-AU" sz="1400" b="1" dirty="0" err="1">
                          <a:latin typeface="+mj-lt"/>
                        </a:rPr>
                        <a:t>Pidana</a:t>
                      </a:r>
                      <a:r>
                        <a:rPr lang="en-AU" sz="1400" b="1" dirty="0">
                          <a:latin typeface="+mj-lt"/>
                        </a:rPr>
                        <a:t> </a:t>
                      </a:r>
                      <a:r>
                        <a:rPr lang="en-AU" sz="1400" b="1" dirty="0" err="1">
                          <a:latin typeface="+mj-lt"/>
                        </a:rPr>
                        <a:t>Asal</a:t>
                      </a:r>
                      <a:r>
                        <a:rPr lang="en-AU" sz="1400" b="1" dirty="0">
                          <a:latin typeface="+mj-lt"/>
                        </a:rPr>
                        <a:t> </a:t>
                      </a:r>
                      <a:r>
                        <a:rPr lang="en-AU" sz="1400" b="1" dirty="0" err="1">
                          <a:latin typeface="+mj-lt"/>
                        </a:rPr>
                        <a:t>sebagaimana</a:t>
                      </a:r>
                      <a:r>
                        <a:rPr lang="en-AU" sz="1400" b="1" dirty="0">
                          <a:latin typeface="+mj-lt"/>
                        </a:rPr>
                        <a:t> </a:t>
                      </a:r>
                      <a:r>
                        <a:rPr lang="en-AU" sz="1400" b="1" dirty="0" err="1">
                          <a:latin typeface="+mj-lt"/>
                        </a:rPr>
                        <a:t>Pasal</a:t>
                      </a:r>
                      <a:r>
                        <a:rPr lang="en-AU" sz="1400" b="1" dirty="0">
                          <a:latin typeface="+mj-lt"/>
                        </a:rPr>
                        <a:t> 2 UU </a:t>
                      </a:r>
                      <a:r>
                        <a:rPr lang="en-AU" sz="1400" b="1" dirty="0" err="1">
                          <a:latin typeface="+mj-lt"/>
                        </a:rPr>
                        <a:t>Nomor</a:t>
                      </a:r>
                      <a:r>
                        <a:rPr lang="en-AU" sz="1400" b="1" dirty="0">
                          <a:latin typeface="+mj-lt"/>
                        </a:rPr>
                        <a:t> 8 </a:t>
                      </a:r>
                      <a:r>
                        <a:rPr lang="en-AU" sz="1400" b="1" dirty="0" err="1">
                          <a:latin typeface="+mj-lt"/>
                        </a:rPr>
                        <a:t>Tahun</a:t>
                      </a:r>
                      <a:r>
                        <a:rPr lang="en-AU" sz="1400" b="1" dirty="0">
                          <a:latin typeface="+mj-lt"/>
                        </a:rPr>
                        <a:t> 2010, </a:t>
                      </a:r>
                      <a:r>
                        <a:rPr lang="en-AU" sz="1400" b="1" dirty="0" err="1">
                          <a:latin typeface="+mj-lt"/>
                        </a:rPr>
                        <a:t>diberi</a:t>
                      </a:r>
                      <a:r>
                        <a:rPr lang="en-AU" sz="1400" b="1" dirty="0">
                          <a:latin typeface="+mj-lt"/>
                        </a:rPr>
                        <a:t> </a:t>
                      </a:r>
                      <a:r>
                        <a:rPr lang="en-AU" sz="1400" b="1" dirty="0" err="1">
                          <a:latin typeface="+mj-lt"/>
                        </a:rPr>
                        <a:t>kewenangan</a:t>
                      </a:r>
                      <a:r>
                        <a:rPr lang="en-AU" sz="1400" b="1" dirty="0">
                          <a:latin typeface="+mj-lt"/>
                        </a:rPr>
                        <a:t> </a:t>
                      </a:r>
                      <a:r>
                        <a:rPr lang="en-AU" sz="1400" b="1" dirty="0" err="1">
                          <a:latin typeface="+mj-lt"/>
                        </a:rPr>
                        <a:t>melakukan</a:t>
                      </a:r>
                      <a:r>
                        <a:rPr lang="en-AU" sz="1400" b="1" dirty="0">
                          <a:latin typeface="+mj-lt"/>
                        </a:rPr>
                        <a:t> </a:t>
                      </a:r>
                      <a:r>
                        <a:rPr lang="en-AU" sz="1400" b="1" dirty="0" err="1">
                          <a:latin typeface="+mj-lt"/>
                        </a:rPr>
                        <a:t>Penyidikan</a:t>
                      </a:r>
                      <a:r>
                        <a:rPr lang="en-AU" sz="1400" b="1" dirty="0">
                          <a:latin typeface="+mj-lt"/>
                        </a:rPr>
                        <a:t> TPPU</a:t>
                      </a:r>
                    </a:p>
                    <a:p>
                      <a:pPr indent="3175" algn="just">
                        <a:buNone/>
                      </a:pPr>
                      <a:r>
                        <a:rPr lang="en-AU" sz="1400" b="1" dirty="0">
                          <a:latin typeface="+mj-lt"/>
                        </a:rPr>
                        <a:t> </a:t>
                      </a:r>
                      <a:endParaRPr lang="id-ID" sz="1400" b="1" dirty="0">
                        <a:latin typeface="+mj-lt"/>
                      </a:endParaRPr>
                    </a:p>
                  </a:txBody>
                  <a:tcPr/>
                </a:tc>
                <a:extLst>
                  <a:ext uri="{0D108BD9-81ED-4DB2-BD59-A6C34878D82A}">
                    <a16:rowId xmlns:a16="http://schemas.microsoft.com/office/drawing/2014/main" val="10002"/>
                  </a:ext>
                </a:extLst>
              </a:tr>
              <a:tr h="370840">
                <a:tc>
                  <a:txBody>
                    <a:bodyPr/>
                    <a:lstStyle/>
                    <a:p>
                      <a:r>
                        <a:rPr lang="id-ID" dirty="0"/>
                        <a:t>2</a:t>
                      </a:r>
                      <a:r>
                        <a:rPr lang="en-ID" dirty="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heading)"/>
                          <a:ea typeface="Calibri"/>
                          <a:cs typeface="Times New Roman"/>
                        </a:rPr>
                        <a:t>UU </a:t>
                      </a:r>
                      <a:r>
                        <a:rPr lang="en-US" sz="1400" b="1" dirty="0" err="1">
                          <a:latin typeface="Arial (heading)"/>
                          <a:ea typeface="Calibri"/>
                          <a:cs typeface="Times New Roman"/>
                        </a:rPr>
                        <a:t>nomor</a:t>
                      </a:r>
                      <a:r>
                        <a:rPr lang="en-US" sz="1400" b="1" dirty="0">
                          <a:latin typeface="Arial (heading)"/>
                          <a:ea typeface="Calibri"/>
                          <a:cs typeface="Times New Roman"/>
                        </a:rPr>
                        <a:t> 35 </a:t>
                      </a:r>
                      <a:r>
                        <a:rPr lang="en-US" sz="1400" b="1" dirty="0" err="1">
                          <a:latin typeface="Arial (heading)"/>
                          <a:ea typeface="Calibri"/>
                          <a:cs typeface="Times New Roman"/>
                        </a:rPr>
                        <a:t>Tahun</a:t>
                      </a:r>
                      <a:r>
                        <a:rPr lang="en-US" sz="1400" b="1" baseline="0" dirty="0">
                          <a:latin typeface="Arial (heading)"/>
                          <a:ea typeface="Calibri"/>
                          <a:cs typeface="Times New Roman"/>
                        </a:rPr>
                        <a:t> 2009 </a:t>
                      </a:r>
                      <a:r>
                        <a:rPr lang="en-US" sz="1400" b="1" baseline="0" dirty="0" err="1">
                          <a:latin typeface="Arial (heading)"/>
                          <a:ea typeface="Calibri"/>
                          <a:cs typeface="Times New Roman"/>
                        </a:rPr>
                        <a:t>tentang</a:t>
                      </a:r>
                      <a:r>
                        <a:rPr lang="en-US" sz="1400" b="1" baseline="0" dirty="0">
                          <a:latin typeface="Arial (heading)"/>
                          <a:ea typeface="Calibri"/>
                          <a:cs typeface="Times New Roman"/>
                        </a:rPr>
                        <a:t> </a:t>
                      </a:r>
                      <a:r>
                        <a:rPr lang="en-US" sz="1400" b="1" dirty="0" err="1">
                          <a:latin typeface="Arial (heading)"/>
                          <a:ea typeface="Calibri"/>
                          <a:cs typeface="Times New Roman"/>
                        </a:rPr>
                        <a:t>Narkotika</a:t>
                      </a:r>
                      <a:endParaRPr lang="en-US" sz="1400" b="1" dirty="0">
                        <a:latin typeface="Arial (heading)"/>
                        <a:ea typeface="Calibri"/>
                        <a:cs typeface="Times New Roman"/>
                      </a:endParaRPr>
                    </a:p>
                    <a:p>
                      <a:endParaRPr lang="en-US" sz="1400" dirty="0">
                        <a:latin typeface="Arial (heading)"/>
                      </a:endParaRPr>
                    </a:p>
                  </a:txBody>
                  <a:tcPr/>
                </a:tc>
                <a:tc>
                  <a:txBody>
                    <a:bodyPr/>
                    <a:lstStyle/>
                    <a:p>
                      <a:pPr marL="0" marR="0" algn="just">
                        <a:lnSpc>
                          <a:spcPct val="115000"/>
                        </a:lnSpc>
                        <a:spcBef>
                          <a:spcPts val="0"/>
                        </a:spcBef>
                        <a:spcAft>
                          <a:spcPts val="0"/>
                        </a:spcAft>
                        <a:tabLst>
                          <a:tab pos="114300" algn="l"/>
                          <a:tab pos="342900" algn="l"/>
                        </a:tabLst>
                      </a:pPr>
                      <a:r>
                        <a:rPr lang="en-US" sz="1400" b="1" dirty="0" err="1">
                          <a:latin typeface="Arial (heading)"/>
                          <a:ea typeface="Calibri"/>
                          <a:cs typeface="Times New Roman"/>
                        </a:rPr>
                        <a:t>Pasal</a:t>
                      </a:r>
                      <a:r>
                        <a:rPr lang="en-US" sz="1400" b="1" dirty="0">
                          <a:latin typeface="Arial (heading)"/>
                          <a:ea typeface="Calibri"/>
                          <a:cs typeface="Times New Roman"/>
                        </a:rPr>
                        <a:t> 82 :</a:t>
                      </a:r>
                      <a:endParaRPr lang="en-US" sz="1400" dirty="0">
                        <a:latin typeface="Arial (heading)"/>
                        <a:ea typeface="Calibri"/>
                        <a:cs typeface="Times New Roman"/>
                      </a:endParaRPr>
                    </a:p>
                    <a:p>
                      <a:pPr marL="0" marR="0" algn="just">
                        <a:lnSpc>
                          <a:spcPct val="115000"/>
                        </a:lnSpc>
                        <a:spcBef>
                          <a:spcPts val="0"/>
                        </a:spcBef>
                        <a:spcAft>
                          <a:spcPts val="0"/>
                        </a:spcAft>
                        <a:tabLst>
                          <a:tab pos="114300" algn="l"/>
                          <a:tab pos="342900" algn="l"/>
                        </a:tabLst>
                      </a:pPr>
                      <a:r>
                        <a:rPr lang="en-US" sz="1400" dirty="0">
                          <a:latin typeface="Arial (heading)"/>
                          <a:ea typeface="Calibri"/>
                          <a:cs typeface="Times New Roman"/>
                        </a:rPr>
                        <a:t>“</a:t>
                      </a:r>
                      <a:r>
                        <a:rPr lang="en-US" sz="1400" i="1" dirty="0">
                          <a:latin typeface="Arial (heading)"/>
                          <a:ea typeface="Calibri"/>
                          <a:cs typeface="Times New Roman"/>
                        </a:rPr>
                        <a:t>PPNS DJBC </a:t>
                      </a:r>
                      <a:r>
                        <a:rPr lang="en-US" sz="1400" i="1" dirty="0" err="1">
                          <a:latin typeface="Arial (heading)"/>
                          <a:ea typeface="Calibri"/>
                          <a:cs typeface="Times New Roman"/>
                        </a:rPr>
                        <a:t>dapat</a:t>
                      </a:r>
                      <a:r>
                        <a:rPr lang="en-US" sz="1400" i="1" dirty="0">
                          <a:latin typeface="Arial (heading)"/>
                          <a:ea typeface="Calibri"/>
                          <a:cs typeface="Times New Roman"/>
                        </a:rPr>
                        <a:t> </a:t>
                      </a:r>
                      <a:r>
                        <a:rPr lang="en-US" sz="1400" i="1" dirty="0" err="1">
                          <a:latin typeface="Arial (heading)"/>
                          <a:ea typeface="Calibri"/>
                          <a:cs typeface="Times New Roman"/>
                        </a:rPr>
                        <a:t>melakukan</a:t>
                      </a:r>
                      <a:r>
                        <a:rPr lang="en-US" sz="1400" i="1" dirty="0">
                          <a:latin typeface="Arial (heading)"/>
                          <a:ea typeface="Calibri"/>
                          <a:cs typeface="Times New Roman"/>
                        </a:rPr>
                        <a:t> </a:t>
                      </a:r>
                      <a:r>
                        <a:rPr lang="en-US" sz="1400" i="1" dirty="0" err="1">
                          <a:latin typeface="Arial (heading)"/>
                          <a:ea typeface="Calibri"/>
                          <a:cs typeface="Times New Roman"/>
                        </a:rPr>
                        <a:t>penyidikan</a:t>
                      </a:r>
                      <a:r>
                        <a:rPr lang="en-US" sz="1400" i="1" dirty="0">
                          <a:latin typeface="Arial (heading)"/>
                          <a:ea typeface="Calibri"/>
                          <a:cs typeface="Times New Roman"/>
                        </a:rPr>
                        <a:t> </a:t>
                      </a:r>
                      <a:r>
                        <a:rPr lang="en-US" sz="1400" i="1" dirty="0" err="1">
                          <a:latin typeface="Arial (heading)"/>
                          <a:ea typeface="Calibri"/>
                          <a:cs typeface="Times New Roman"/>
                        </a:rPr>
                        <a:t>Tindak</a:t>
                      </a:r>
                      <a:r>
                        <a:rPr lang="en-US" sz="1400" i="1" dirty="0">
                          <a:latin typeface="Arial (heading)"/>
                          <a:ea typeface="Calibri"/>
                          <a:cs typeface="Times New Roman"/>
                        </a:rPr>
                        <a:t> </a:t>
                      </a:r>
                      <a:r>
                        <a:rPr lang="en-US" sz="1400" i="1" dirty="0" err="1">
                          <a:latin typeface="Arial (heading)"/>
                          <a:ea typeface="Calibri"/>
                          <a:cs typeface="Times New Roman"/>
                        </a:rPr>
                        <a:t>Pidana</a:t>
                      </a:r>
                      <a:r>
                        <a:rPr lang="en-US" sz="1400" i="1" dirty="0">
                          <a:latin typeface="Arial (heading)"/>
                          <a:ea typeface="Calibri"/>
                          <a:cs typeface="Times New Roman"/>
                        </a:rPr>
                        <a:t> </a:t>
                      </a:r>
                      <a:r>
                        <a:rPr lang="en-US" sz="1400" i="1" dirty="0" err="1">
                          <a:latin typeface="Arial (heading)"/>
                          <a:ea typeface="Calibri"/>
                          <a:cs typeface="Times New Roman"/>
                        </a:rPr>
                        <a:t>Narkotika</a:t>
                      </a:r>
                      <a:r>
                        <a:rPr lang="en-US" sz="1400" i="1" dirty="0">
                          <a:latin typeface="Arial (heading)"/>
                          <a:ea typeface="Calibri"/>
                          <a:cs typeface="Times New Roman"/>
                        </a:rPr>
                        <a:t> yang </a:t>
                      </a:r>
                      <a:r>
                        <a:rPr lang="en-US" sz="1400" i="1" dirty="0" err="1">
                          <a:latin typeface="Arial (heading)"/>
                          <a:ea typeface="Calibri"/>
                          <a:cs typeface="Times New Roman"/>
                        </a:rPr>
                        <a:t>menjadi</a:t>
                      </a:r>
                      <a:r>
                        <a:rPr lang="en-US" sz="1400" i="1" dirty="0">
                          <a:latin typeface="Arial (heading)"/>
                          <a:ea typeface="Calibri"/>
                          <a:cs typeface="Times New Roman"/>
                        </a:rPr>
                        <a:t> </a:t>
                      </a:r>
                      <a:r>
                        <a:rPr lang="en-US" sz="1400" i="1" dirty="0" err="1">
                          <a:latin typeface="Arial (heading)"/>
                          <a:ea typeface="Calibri"/>
                          <a:cs typeface="Times New Roman"/>
                        </a:rPr>
                        <a:t>ruang</a:t>
                      </a:r>
                      <a:r>
                        <a:rPr lang="en-US" sz="1400" i="1" dirty="0">
                          <a:latin typeface="Arial (heading)"/>
                          <a:ea typeface="Calibri"/>
                          <a:cs typeface="Times New Roman"/>
                        </a:rPr>
                        <a:t> </a:t>
                      </a:r>
                      <a:r>
                        <a:rPr lang="en-US" sz="1400" i="1" dirty="0" err="1">
                          <a:latin typeface="Arial (heading)"/>
                          <a:ea typeface="Calibri"/>
                          <a:cs typeface="Times New Roman"/>
                        </a:rPr>
                        <a:t>lingkup</a:t>
                      </a:r>
                      <a:r>
                        <a:rPr lang="en-US" sz="1400" i="1" dirty="0">
                          <a:latin typeface="Arial (heading)"/>
                          <a:ea typeface="Calibri"/>
                          <a:cs typeface="Times New Roman"/>
                        </a:rPr>
                        <a:t> </a:t>
                      </a:r>
                      <a:r>
                        <a:rPr lang="en-US" sz="1400" i="1" dirty="0" err="1">
                          <a:latin typeface="Arial (heading)"/>
                          <a:ea typeface="Calibri"/>
                          <a:cs typeface="Times New Roman"/>
                        </a:rPr>
                        <a:t>tugas</a:t>
                      </a:r>
                      <a:r>
                        <a:rPr lang="en-US" sz="1400" i="1" dirty="0">
                          <a:latin typeface="Arial (heading)"/>
                          <a:ea typeface="Calibri"/>
                          <a:cs typeface="Times New Roman"/>
                        </a:rPr>
                        <a:t> </a:t>
                      </a:r>
                      <a:r>
                        <a:rPr lang="en-US" sz="1400" i="1" dirty="0" err="1">
                          <a:latin typeface="Arial (heading)"/>
                          <a:ea typeface="Calibri"/>
                          <a:cs typeface="Times New Roman"/>
                        </a:rPr>
                        <a:t>dan</a:t>
                      </a:r>
                      <a:r>
                        <a:rPr lang="en-US" sz="1400" i="1" dirty="0">
                          <a:latin typeface="Arial (heading)"/>
                          <a:ea typeface="Calibri"/>
                          <a:cs typeface="Times New Roman"/>
                        </a:rPr>
                        <a:t> </a:t>
                      </a:r>
                      <a:r>
                        <a:rPr lang="en-US" sz="1400" i="1" dirty="0" err="1">
                          <a:latin typeface="Arial (heading)"/>
                          <a:ea typeface="Calibri"/>
                          <a:cs typeface="Times New Roman"/>
                        </a:rPr>
                        <a:t>tanggung</a:t>
                      </a:r>
                      <a:r>
                        <a:rPr lang="en-US" sz="1400" i="1" dirty="0">
                          <a:latin typeface="Arial (heading)"/>
                          <a:ea typeface="Calibri"/>
                          <a:cs typeface="Times New Roman"/>
                        </a:rPr>
                        <a:t> </a:t>
                      </a:r>
                      <a:r>
                        <a:rPr lang="en-US" sz="1400" i="1" dirty="0" err="1">
                          <a:latin typeface="Arial (heading)"/>
                          <a:ea typeface="Calibri"/>
                          <a:cs typeface="Times New Roman"/>
                        </a:rPr>
                        <a:t>jawab</a:t>
                      </a:r>
                      <a:r>
                        <a:rPr lang="en-US" sz="1400" i="1" dirty="0">
                          <a:latin typeface="Arial (heading)"/>
                          <a:ea typeface="Calibri"/>
                          <a:cs typeface="Times New Roman"/>
                        </a:rPr>
                        <a:t> DJBC</a:t>
                      </a:r>
                      <a:r>
                        <a:rPr lang="en-US" sz="1400" dirty="0">
                          <a:latin typeface="Arial (heading)"/>
                          <a:ea typeface="Calibri"/>
                          <a:cs typeface="Times New Roman"/>
                        </a:rPr>
                        <a:t>.</a:t>
                      </a:r>
                    </a:p>
                    <a:p>
                      <a:endParaRPr lang="en-US" sz="1400" dirty="0">
                        <a:latin typeface="Arial (heading)"/>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809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D" sz="2800" b="1" dirty="0">
                <a:solidFill>
                  <a:srgbClr val="FF0000"/>
                </a:solidFill>
              </a:rPr>
              <a:t>KEWENANGAN PENYIDIKAN TP OLEH PPNS DJBC</a:t>
            </a:r>
            <a:endParaRPr lang="en-US" sz="28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81544915"/>
              </p:ext>
            </p:extLst>
          </p:nvPr>
        </p:nvGraphicFramePr>
        <p:xfrm>
          <a:off x="1448709" y="952531"/>
          <a:ext cx="10295876" cy="5312919"/>
        </p:xfrm>
        <a:graphic>
          <a:graphicData uri="http://schemas.openxmlformats.org/drawingml/2006/table">
            <a:tbl>
              <a:tblPr firstRow="1" bandRow="1">
                <a:tableStyleId>{5C22544A-7EE6-4342-B048-85BDC9FD1C3A}</a:tableStyleId>
              </a:tblPr>
              <a:tblGrid>
                <a:gridCol w="598262">
                  <a:extLst>
                    <a:ext uri="{9D8B030D-6E8A-4147-A177-3AD203B41FA5}">
                      <a16:colId xmlns:a16="http://schemas.microsoft.com/office/drawing/2014/main" val="20000"/>
                    </a:ext>
                  </a:extLst>
                </a:gridCol>
                <a:gridCol w="2634276">
                  <a:extLst>
                    <a:ext uri="{9D8B030D-6E8A-4147-A177-3AD203B41FA5}">
                      <a16:colId xmlns:a16="http://schemas.microsoft.com/office/drawing/2014/main" val="20001"/>
                    </a:ext>
                  </a:extLst>
                </a:gridCol>
                <a:gridCol w="7063338">
                  <a:extLst>
                    <a:ext uri="{9D8B030D-6E8A-4147-A177-3AD203B41FA5}">
                      <a16:colId xmlns:a16="http://schemas.microsoft.com/office/drawing/2014/main" val="20002"/>
                    </a:ext>
                  </a:extLst>
                </a:gridCol>
              </a:tblGrid>
              <a:tr h="258769">
                <a:tc>
                  <a:txBody>
                    <a:bodyPr/>
                    <a:lstStyle/>
                    <a:p>
                      <a:r>
                        <a:rPr lang="en-ID" sz="1800" b="1" dirty="0">
                          <a:solidFill>
                            <a:schemeClr val="bg1"/>
                          </a:solidFill>
                          <a:latin typeface="Arial (heading)"/>
                        </a:rPr>
                        <a:t>No</a:t>
                      </a:r>
                      <a:r>
                        <a:rPr lang="en-ID" sz="1800" b="0" dirty="0">
                          <a:solidFill>
                            <a:schemeClr val="bg1"/>
                          </a:solidFill>
                          <a:latin typeface="Arial (heading)"/>
                        </a:rPr>
                        <a:t>.</a:t>
                      </a:r>
                      <a:endParaRPr lang="en-US" sz="1800" b="0" dirty="0">
                        <a:solidFill>
                          <a:schemeClr val="bg1"/>
                        </a:solidFill>
                        <a:latin typeface="Arial (heading)"/>
                      </a:endParaRPr>
                    </a:p>
                  </a:txBody>
                  <a:tcPr/>
                </a:tc>
                <a:tc>
                  <a:txBody>
                    <a:bodyPr/>
                    <a:lstStyle/>
                    <a:p>
                      <a:r>
                        <a:rPr lang="en-ID" sz="1800" dirty="0" err="1">
                          <a:solidFill>
                            <a:schemeClr val="bg1"/>
                          </a:solidFill>
                          <a:latin typeface="Arial (heading)"/>
                        </a:rPr>
                        <a:t>Undang-Undang</a:t>
                      </a:r>
                      <a:r>
                        <a:rPr lang="en-ID" sz="1800" dirty="0">
                          <a:solidFill>
                            <a:schemeClr val="bg1"/>
                          </a:solidFill>
                          <a:latin typeface="Arial (heading)"/>
                        </a:rPr>
                        <a:t> </a:t>
                      </a:r>
                      <a:endParaRPr lang="en-US" sz="1800" dirty="0">
                        <a:solidFill>
                          <a:schemeClr val="bg1"/>
                        </a:solidFill>
                        <a:latin typeface="Arial (heading)"/>
                      </a:endParaRPr>
                    </a:p>
                  </a:txBody>
                  <a:tcPr/>
                </a:tc>
                <a:tc>
                  <a:txBody>
                    <a:bodyPr/>
                    <a:lstStyle/>
                    <a:p>
                      <a:r>
                        <a:rPr lang="en-ID" sz="1800" dirty="0" err="1">
                          <a:solidFill>
                            <a:schemeClr val="bg1"/>
                          </a:solidFill>
                          <a:latin typeface="Arial (heading)"/>
                        </a:rPr>
                        <a:t>Pasal</a:t>
                      </a:r>
                      <a:endParaRPr lang="en-US" sz="1800" dirty="0">
                        <a:solidFill>
                          <a:schemeClr val="bg1"/>
                        </a:solidFill>
                        <a:latin typeface="Arial (heading)"/>
                      </a:endParaRPr>
                    </a:p>
                  </a:txBody>
                  <a:tcPr/>
                </a:tc>
                <a:extLst>
                  <a:ext uri="{0D108BD9-81ED-4DB2-BD59-A6C34878D82A}">
                    <a16:rowId xmlns:a16="http://schemas.microsoft.com/office/drawing/2014/main" val="10000"/>
                  </a:ext>
                </a:extLst>
              </a:tr>
              <a:tr h="370840">
                <a:tc>
                  <a:txBody>
                    <a:bodyPr/>
                    <a:lstStyle/>
                    <a:p>
                      <a:r>
                        <a:rPr lang="id-ID" sz="1600" dirty="0">
                          <a:latin typeface="Arial (heading)"/>
                        </a:rPr>
                        <a:t>3</a:t>
                      </a:r>
                      <a:r>
                        <a:rPr lang="en-ID" sz="1600" dirty="0">
                          <a:latin typeface="Arial (heading)"/>
                        </a:rPr>
                        <a:t>.</a:t>
                      </a:r>
                      <a:endParaRPr lang="en-US" sz="1600" dirty="0">
                        <a:latin typeface="Arial (heading)"/>
                      </a:endParaRPr>
                    </a:p>
                  </a:txBody>
                  <a:tcPr/>
                </a:tc>
                <a:tc>
                  <a:txBody>
                    <a:bodyPr/>
                    <a:lstStyle/>
                    <a:p>
                      <a:r>
                        <a:rPr lang="en-ID" sz="1400" b="1" dirty="0">
                          <a:latin typeface="Arial (heading)"/>
                        </a:rPr>
                        <a:t>UU </a:t>
                      </a:r>
                      <a:r>
                        <a:rPr lang="en-ID" sz="1400" b="1" dirty="0" err="1">
                          <a:latin typeface="Arial (heading)"/>
                        </a:rPr>
                        <a:t>nomor</a:t>
                      </a:r>
                      <a:r>
                        <a:rPr lang="en-ID" sz="1400" b="1" dirty="0">
                          <a:latin typeface="Arial (heading)"/>
                        </a:rPr>
                        <a:t> 5</a:t>
                      </a:r>
                      <a:r>
                        <a:rPr lang="en-ID" sz="1400" b="1" baseline="0" dirty="0">
                          <a:latin typeface="Arial (heading)"/>
                        </a:rPr>
                        <a:t> </a:t>
                      </a:r>
                      <a:r>
                        <a:rPr lang="en-ID" sz="1400" b="1" baseline="0" dirty="0" err="1">
                          <a:latin typeface="Arial (heading)"/>
                        </a:rPr>
                        <a:t>Tahun</a:t>
                      </a:r>
                      <a:r>
                        <a:rPr lang="en-ID" sz="1400" b="1" baseline="0" dirty="0">
                          <a:latin typeface="Arial (heading)"/>
                        </a:rPr>
                        <a:t> 1997 </a:t>
                      </a:r>
                      <a:r>
                        <a:rPr lang="en-ID" sz="1400" b="1" baseline="0" dirty="0" err="1">
                          <a:latin typeface="Arial (heading)"/>
                        </a:rPr>
                        <a:t>tentang</a:t>
                      </a:r>
                      <a:r>
                        <a:rPr lang="en-ID" sz="1400" b="1" baseline="0" dirty="0">
                          <a:latin typeface="Arial (heading)"/>
                        </a:rPr>
                        <a:t> </a:t>
                      </a:r>
                      <a:r>
                        <a:rPr lang="en-ID" sz="1400" b="1" baseline="0" dirty="0" err="1">
                          <a:latin typeface="Arial (heading)"/>
                        </a:rPr>
                        <a:t>Psikotropika</a:t>
                      </a:r>
                      <a:endParaRPr lang="en-US" sz="1400" b="1" dirty="0">
                        <a:latin typeface="Arial (heading)"/>
                      </a:endParaRPr>
                    </a:p>
                  </a:txBody>
                  <a:tcPr/>
                </a:tc>
                <a:tc>
                  <a:txBody>
                    <a:bodyPr/>
                    <a:lstStyle/>
                    <a:p>
                      <a:pPr marL="0" marR="0" algn="just">
                        <a:lnSpc>
                          <a:spcPct val="115000"/>
                        </a:lnSpc>
                        <a:spcBef>
                          <a:spcPts val="0"/>
                        </a:spcBef>
                        <a:spcAft>
                          <a:spcPts val="0"/>
                        </a:spcAft>
                        <a:tabLst>
                          <a:tab pos="114300" algn="l"/>
                          <a:tab pos="342900" algn="l"/>
                        </a:tabLst>
                      </a:pPr>
                      <a:r>
                        <a:rPr lang="en-US" sz="1400" b="1" dirty="0" err="1">
                          <a:latin typeface="Arial (heading)"/>
                          <a:ea typeface="Calibri"/>
                          <a:cs typeface="Arial" pitchFamily="34" charset="0"/>
                        </a:rPr>
                        <a:t>Pasal</a:t>
                      </a:r>
                      <a:r>
                        <a:rPr lang="en-US" sz="1400" b="1" dirty="0">
                          <a:latin typeface="Arial (heading)"/>
                          <a:ea typeface="Calibri"/>
                          <a:cs typeface="Arial" pitchFamily="34" charset="0"/>
                        </a:rPr>
                        <a:t> 56 :</a:t>
                      </a:r>
                      <a:endParaRPr lang="en-US" sz="1400" dirty="0">
                        <a:latin typeface="Arial (heading)"/>
                        <a:ea typeface="Calibri"/>
                        <a:cs typeface="Arial" pitchFamily="34" charset="0"/>
                      </a:endParaRPr>
                    </a:p>
                    <a:p>
                      <a:pPr marL="0" marR="0" algn="just">
                        <a:lnSpc>
                          <a:spcPct val="115000"/>
                        </a:lnSpc>
                        <a:spcBef>
                          <a:spcPts val="0"/>
                        </a:spcBef>
                        <a:spcAft>
                          <a:spcPts val="0"/>
                        </a:spcAft>
                        <a:tabLst>
                          <a:tab pos="114300" algn="l"/>
                          <a:tab pos="342900" algn="l"/>
                        </a:tabLst>
                      </a:pPr>
                      <a:r>
                        <a:rPr lang="en-US" sz="1400" dirty="0">
                          <a:latin typeface="Arial (heading)"/>
                          <a:ea typeface="Calibri"/>
                          <a:cs typeface="Arial" pitchFamily="34" charset="0"/>
                        </a:rPr>
                        <a:t>“</a:t>
                      </a:r>
                      <a:r>
                        <a:rPr lang="en-US" sz="1400" i="1" dirty="0">
                          <a:latin typeface="Arial (heading)"/>
                          <a:ea typeface="Calibri"/>
                          <a:cs typeface="Arial" pitchFamily="34" charset="0"/>
                        </a:rPr>
                        <a:t>PPNS DJBC </a:t>
                      </a:r>
                      <a:r>
                        <a:rPr lang="en-US" sz="1400" i="1" dirty="0" err="1">
                          <a:latin typeface="Arial (heading)"/>
                          <a:ea typeface="Calibri"/>
                          <a:cs typeface="Arial" pitchFamily="34" charset="0"/>
                        </a:rPr>
                        <a:t>dapat</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melakukan</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penyidikan</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Tindak</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Pidana</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Psikotropika</a:t>
                      </a:r>
                      <a:r>
                        <a:rPr lang="en-US" sz="1400" i="1" dirty="0">
                          <a:latin typeface="Arial (heading)"/>
                          <a:ea typeface="Calibri"/>
                          <a:cs typeface="Arial" pitchFamily="34" charset="0"/>
                        </a:rPr>
                        <a:t>  yang </a:t>
                      </a:r>
                      <a:r>
                        <a:rPr lang="en-US" sz="1400" i="1" dirty="0" err="1">
                          <a:latin typeface="Arial (heading)"/>
                          <a:ea typeface="Calibri"/>
                          <a:cs typeface="Arial" pitchFamily="34" charset="0"/>
                        </a:rPr>
                        <a:t>menjadi</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ruang</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lingkup</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tugas</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dan</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tanggung</a:t>
                      </a:r>
                      <a:r>
                        <a:rPr lang="en-US" sz="1400" i="1" dirty="0">
                          <a:latin typeface="Arial (heading)"/>
                          <a:ea typeface="Calibri"/>
                          <a:cs typeface="Arial" pitchFamily="34" charset="0"/>
                        </a:rPr>
                        <a:t> </a:t>
                      </a:r>
                      <a:r>
                        <a:rPr lang="en-US" sz="1400" i="1" dirty="0" err="1">
                          <a:latin typeface="Arial (heading)"/>
                          <a:ea typeface="Calibri"/>
                          <a:cs typeface="Arial" pitchFamily="34" charset="0"/>
                        </a:rPr>
                        <a:t>jawab</a:t>
                      </a:r>
                      <a:r>
                        <a:rPr lang="en-US" sz="1400" i="1" dirty="0">
                          <a:latin typeface="Arial (heading)"/>
                          <a:ea typeface="Calibri"/>
                          <a:cs typeface="Arial" pitchFamily="34" charset="0"/>
                        </a:rPr>
                        <a:t> DJBC</a:t>
                      </a:r>
                      <a:r>
                        <a:rPr lang="en-US" sz="1400" dirty="0">
                          <a:latin typeface="Arial (heading)"/>
                          <a:ea typeface="Calibri"/>
                          <a:cs typeface="Arial" pitchFamily="34" charset="0"/>
                        </a:rPr>
                        <a:t>.</a:t>
                      </a:r>
                    </a:p>
                  </a:txBody>
                  <a:tcPr/>
                </a:tc>
                <a:extLst>
                  <a:ext uri="{0D108BD9-81ED-4DB2-BD59-A6C34878D82A}">
                    <a16:rowId xmlns:a16="http://schemas.microsoft.com/office/drawing/2014/main" val="10001"/>
                  </a:ext>
                </a:extLst>
              </a:tr>
              <a:tr h="370840">
                <a:tc>
                  <a:txBody>
                    <a:bodyPr/>
                    <a:lstStyle/>
                    <a:p>
                      <a:r>
                        <a:rPr lang="id-ID" sz="1600" dirty="0">
                          <a:latin typeface="Arial (heading)"/>
                        </a:rPr>
                        <a:t>4</a:t>
                      </a:r>
                      <a:r>
                        <a:rPr lang="en-ID" sz="1600" dirty="0">
                          <a:latin typeface="Arial (heading)"/>
                        </a:rPr>
                        <a:t>.</a:t>
                      </a:r>
                      <a:endParaRPr lang="en-US" sz="1600" dirty="0">
                        <a:latin typeface="Arial (heading)"/>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j-lt"/>
                          <a:ea typeface="Calibri"/>
                          <a:cs typeface="Arial" pitchFamily="34" charset="0"/>
                        </a:rPr>
                        <a:t>UU </a:t>
                      </a:r>
                      <a:r>
                        <a:rPr lang="en-US" sz="1600" b="1" dirty="0" err="1">
                          <a:latin typeface="+mj-lt"/>
                          <a:ea typeface="Calibri"/>
                          <a:cs typeface="Arial" pitchFamily="34" charset="0"/>
                        </a:rPr>
                        <a:t>nomor</a:t>
                      </a:r>
                      <a:r>
                        <a:rPr lang="en-US" sz="1600" b="1" dirty="0">
                          <a:latin typeface="+mj-lt"/>
                          <a:ea typeface="Calibri"/>
                          <a:cs typeface="Arial" pitchFamily="34" charset="0"/>
                        </a:rPr>
                        <a:t> 7 </a:t>
                      </a:r>
                      <a:r>
                        <a:rPr lang="en-US" sz="1600" b="1" dirty="0" err="1">
                          <a:latin typeface="+mj-lt"/>
                          <a:ea typeface="Calibri"/>
                          <a:cs typeface="Arial" pitchFamily="34" charset="0"/>
                        </a:rPr>
                        <a:t>Tahun</a:t>
                      </a:r>
                      <a:r>
                        <a:rPr lang="en-US" sz="1600" b="1" dirty="0">
                          <a:latin typeface="+mj-lt"/>
                          <a:ea typeface="Calibri"/>
                          <a:cs typeface="Arial" pitchFamily="34" charset="0"/>
                        </a:rPr>
                        <a:t> 2014 </a:t>
                      </a:r>
                      <a:r>
                        <a:rPr lang="en-US" sz="1600" b="1" dirty="0" err="1">
                          <a:latin typeface="+mj-lt"/>
                          <a:ea typeface="Calibri"/>
                          <a:cs typeface="Arial" pitchFamily="34" charset="0"/>
                        </a:rPr>
                        <a:t>tentang</a:t>
                      </a:r>
                      <a:r>
                        <a:rPr lang="en-US" sz="1600" b="1" dirty="0">
                          <a:latin typeface="+mj-lt"/>
                          <a:ea typeface="Calibri"/>
                          <a:cs typeface="Arial" pitchFamily="34" charset="0"/>
                        </a:rPr>
                        <a:t> </a:t>
                      </a:r>
                      <a:r>
                        <a:rPr lang="en-US" sz="1600" b="1" dirty="0" err="1">
                          <a:latin typeface="+mj-lt"/>
                          <a:ea typeface="Calibri"/>
                          <a:cs typeface="Arial" pitchFamily="34" charset="0"/>
                        </a:rPr>
                        <a:t>Perdagangan</a:t>
                      </a:r>
                      <a:endParaRPr lang="en-US" sz="1600" b="1" dirty="0">
                        <a:latin typeface="+mj-lt"/>
                        <a:ea typeface="Calibri"/>
                        <a:cs typeface="Arial" pitchFamily="34" charset="0"/>
                      </a:endParaRPr>
                    </a:p>
                    <a:p>
                      <a:endParaRPr lang="en-US" sz="1600" dirty="0">
                        <a:latin typeface="+mj-lt"/>
                      </a:endParaRPr>
                    </a:p>
                  </a:txBody>
                  <a:tcPr/>
                </a:tc>
                <a:tc>
                  <a:txBody>
                    <a:bodyPr/>
                    <a:lstStyle/>
                    <a:p>
                      <a:pPr marL="0" marR="0">
                        <a:lnSpc>
                          <a:spcPct val="115000"/>
                        </a:lnSpc>
                        <a:spcBef>
                          <a:spcPts val="0"/>
                        </a:spcBef>
                        <a:spcAft>
                          <a:spcPts val="0"/>
                        </a:spcAft>
                        <a:tabLst>
                          <a:tab pos="914400" algn="l"/>
                        </a:tabLst>
                      </a:pPr>
                      <a:r>
                        <a:rPr lang="en-US" sz="1400" b="1" dirty="0" err="1">
                          <a:latin typeface="+mj-lt"/>
                          <a:ea typeface="Calibri"/>
                          <a:cs typeface="Arial" pitchFamily="34" charset="0"/>
                        </a:rPr>
                        <a:t>Pasal</a:t>
                      </a:r>
                      <a:r>
                        <a:rPr lang="en-US" sz="1400" b="1" dirty="0">
                          <a:latin typeface="+mj-lt"/>
                          <a:ea typeface="Calibri"/>
                          <a:cs typeface="Arial" pitchFamily="34" charset="0"/>
                        </a:rPr>
                        <a:t> 103 </a:t>
                      </a:r>
                      <a:r>
                        <a:rPr lang="en-US" sz="1400" b="1" dirty="0" err="1">
                          <a:latin typeface="+mj-lt"/>
                          <a:ea typeface="Calibri"/>
                          <a:cs typeface="Arial" pitchFamily="34" charset="0"/>
                        </a:rPr>
                        <a:t>ayat</a:t>
                      </a:r>
                      <a:r>
                        <a:rPr lang="en-US" sz="1400" b="1" dirty="0">
                          <a:latin typeface="+mj-lt"/>
                          <a:ea typeface="Calibri"/>
                          <a:cs typeface="Arial" pitchFamily="34" charset="0"/>
                        </a:rPr>
                        <a:t> (3) :</a:t>
                      </a:r>
                      <a:endParaRPr lang="en-US" sz="1400" dirty="0">
                        <a:latin typeface="+mj-lt"/>
                        <a:ea typeface="Calibri"/>
                        <a:cs typeface="Arial" pitchFamily="34" charset="0"/>
                      </a:endParaRPr>
                    </a:p>
                    <a:p>
                      <a:pPr marL="0" marR="0" algn="just">
                        <a:lnSpc>
                          <a:spcPct val="115000"/>
                        </a:lnSpc>
                        <a:spcBef>
                          <a:spcPts val="0"/>
                        </a:spcBef>
                        <a:spcAft>
                          <a:spcPts val="0"/>
                        </a:spcAft>
                        <a:tabLst>
                          <a:tab pos="0" algn="l"/>
                        </a:tabLst>
                      </a:pPr>
                      <a:r>
                        <a:rPr lang="en-US" sz="1400" b="0" dirty="0">
                          <a:latin typeface="+mj-lt"/>
                          <a:ea typeface="Calibri"/>
                          <a:cs typeface="Arial" pitchFamily="34" charset="0"/>
                        </a:rPr>
                        <a:t>“</a:t>
                      </a:r>
                      <a:r>
                        <a:rPr lang="en-US" sz="1400" b="1" i="1" dirty="0" err="1">
                          <a:latin typeface="+mj-lt"/>
                          <a:ea typeface="Calibri"/>
                          <a:cs typeface="Arial" pitchFamily="34" charset="0"/>
                        </a:rPr>
                        <a:t>Dalam</a:t>
                      </a:r>
                      <a:r>
                        <a:rPr lang="en-US" sz="1400" b="1" i="1" dirty="0">
                          <a:latin typeface="+mj-lt"/>
                          <a:ea typeface="Calibri"/>
                          <a:cs typeface="Arial" pitchFamily="34" charset="0"/>
                        </a:rPr>
                        <a:t> </a:t>
                      </a:r>
                      <a:r>
                        <a:rPr lang="en-US" sz="1400" b="1" i="1" dirty="0" err="1">
                          <a:latin typeface="+mj-lt"/>
                          <a:ea typeface="Calibri"/>
                          <a:cs typeface="Arial" pitchFamily="34" charset="0"/>
                        </a:rPr>
                        <a:t>hal</a:t>
                      </a:r>
                      <a:r>
                        <a:rPr lang="en-US" sz="1400" b="1" i="1" dirty="0">
                          <a:latin typeface="+mj-lt"/>
                          <a:ea typeface="Calibri"/>
                          <a:cs typeface="Arial" pitchFamily="34" charset="0"/>
                        </a:rPr>
                        <a:t> </a:t>
                      </a:r>
                      <a:r>
                        <a:rPr lang="en-US" sz="1400" b="1" i="1" dirty="0" err="1">
                          <a:latin typeface="+mj-lt"/>
                          <a:ea typeface="Calibri"/>
                          <a:cs typeface="Arial" pitchFamily="34" charset="0"/>
                        </a:rPr>
                        <a:t>tertentu</a:t>
                      </a:r>
                      <a:r>
                        <a:rPr lang="en-US" sz="1400" b="1" i="1" dirty="0">
                          <a:latin typeface="+mj-lt"/>
                          <a:ea typeface="Calibri"/>
                          <a:cs typeface="Arial" pitchFamily="34" charset="0"/>
                        </a:rPr>
                        <a:t> </a:t>
                      </a:r>
                      <a:r>
                        <a:rPr lang="en-US" sz="1400" b="1" i="1" dirty="0" err="1">
                          <a:latin typeface="+mj-lt"/>
                          <a:ea typeface="Calibri"/>
                          <a:cs typeface="Arial" pitchFamily="34" charset="0"/>
                        </a:rPr>
                        <a:t>sepanjang</a:t>
                      </a:r>
                      <a:r>
                        <a:rPr lang="en-US" sz="1400" b="1" i="1" dirty="0">
                          <a:latin typeface="+mj-lt"/>
                          <a:ea typeface="Calibri"/>
                          <a:cs typeface="Arial" pitchFamily="34" charset="0"/>
                        </a:rPr>
                        <a:t> </a:t>
                      </a:r>
                      <a:r>
                        <a:rPr lang="en-US" sz="1400" b="1" i="1" dirty="0" err="1">
                          <a:latin typeface="+mj-lt"/>
                          <a:ea typeface="Calibri"/>
                          <a:cs typeface="Arial" pitchFamily="34" charset="0"/>
                        </a:rPr>
                        <a:t>menyangkut</a:t>
                      </a:r>
                      <a:r>
                        <a:rPr lang="en-US" sz="1400" b="1" i="1" dirty="0">
                          <a:latin typeface="+mj-lt"/>
                          <a:ea typeface="Calibri"/>
                          <a:cs typeface="Arial" pitchFamily="34" charset="0"/>
                        </a:rPr>
                        <a:t> </a:t>
                      </a:r>
                      <a:r>
                        <a:rPr lang="en-US" sz="1400" b="1" i="1" dirty="0" err="1">
                          <a:latin typeface="+mj-lt"/>
                          <a:ea typeface="Calibri"/>
                          <a:cs typeface="Arial" pitchFamily="34" charset="0"/>
                        </a:rPr>
                        <a:t>kepabeanan</a:t>
                      </a:r>
                      <a:r>
                        <a:rPr lang="en-US" sz="1400" b="1" i="1" dirty="0">
                          <a:latin typeface="+mj-lt"/>
                          <a:ea typeface="Calibri"/>
                          <a:cs typeface="Arial" pitchFamily="34" charset="0"/>
                        </a:rPr>
                        <a:t> </a:t>
                      </a:r>
                      <a:r>
                        <a:rPr lang="en-US" sz="1400" i="1" dirty="0" err="1">
                          <a:latin typeface="+mj-lt"/>
                          <a:ea typeface="Calibri"/>
                          <a:cs typeface="Arial" pitchFamily="34" charset="0"/>
                        </a:rPr>
                        <a:t>sesuai</a:t>
                      </a:r>
                      <a:r>
                        <a:rPr lang="en-US" sz="1400" i="1" dirty="0">
                          <a:latin typeface="+mj-lt"/>
                          <a:ea typeface="Calibri"/>
                          <a:cs typeface="Arial" pitchFamily="34" charset="0"/>
                        </a:rPr>
                        <a:t> </a:t>
                      </a:r>
                      <a:r>
                        <a:rPr lang="en-US" sz="1400" i="1" dirty="0" err="1">
                          <a:latin typeface="+mj-lt"/>
                          <a:ea typeface="Calibri"/>
                          <a:cs typeface="Arial" pitchFamily="34" charset="0"/>
                        </a:rPr>
                        <a:t>dengan</a:t>
                      </a:r>
                      <a:r>
                        <a:rPr lang="en-US" sz="1400" i="1" dirty="0">
                          <a:latin typeface="+mj-lt"/>
                          <a:ea typeface="Calibri"/>
                          <a:cs typeface="Arial" pitchFamily="34" charset="0"/>
                        </a:rPr>
                        <a:t> </a:t>
                      </a:r>
                      <a:r>
                        <a:rPr lang="en-US" sz="1400" i="1" dirty="0" err="1">
                          <a:latin typeface="+mj-lt"/>
                          <a:ea typeface="Calibri"/>
                          <a:cs typeface="Arial" pitchFamily="34" charset="0"/>
                        </a:rPr>
                        <a:t>ketentuan</a:t>
                      </a:r>
                      <a:r>
                        <a:rPr lang="en-US" sz="1400" i="1" dirty="0">
                          <a:latin typeface="+mj-lt"/>
                          <a:ea typeface="Calibri"/>
                          <a:cs typeface="Arial" pitchFamily="34" charset="0"/>
                        </a:rPr>
                        <a:t> </a:t>
                      </a:r>
                      <a:r>
                        <a:rPr lang="en-US" sz="1400" i="1" dirty="0" err="1">
                          <a:latin typeface="+mj-lt"/>
                          <a:ea typeface="Calibri"/>
                          <a:cs typeface="Arial" pitchFamily="34" charset="0"/>
                        </a:rPr>
                        <a:t>peraturan</a:t>
                      </a:r>
                      <a:r>
                        <a:rPr lang="en-US" sz="1400" i="1" dirty="0">
                          <a:latin typeface="+mj-lt"/>
                          <a:ea typeface="Calibri"/>
                          <a:cs typeface="Arial" pitchFamily="34" charset="0"/>
                        </a:rPr>
                        <a:t> </a:t>
                      </a:r>
                      <a:r>
                        <a:rPr lang="en-US" sz="1400" i="1" dirty="0" err="1">
                          <a:latin typeface="+mj-lt"/>
                          <a:ea typeface="Calibri"/>
                          <a:cs typeface="Arial" pitchFamily="34" charset="0"/>
                        </a:rPr>
                        <a:t>perundang</a:t>
                      </a:r>
                      <a:r>
                        <a:rPr lang="en-US" sz="1400" i="1" dirty="0">
                          <a:latin typeface="+mj-lt"/>
                          <a:ea typeface="Calibri"/>
                          <a:cs typeface="Arial" pitchFamily="34" charset="0"/>
                        </a:rPr>
                        <a:t> </a:t>
                      </a:r>
                      <a:r>
                        <a:rPr lang="en-US" sz="1400" i="1" dirty="0" err="1">
                          <a:latin typeface="+mj-lt"/>
                          <a:ea typeface="Calibri"/>
                          <a:cs typeface="Arial" pitchFamily="34" charset="0"/>
                        </a:rPr>
                        <a:t>undangan</a:t>
                      </a:r>
                      <a:r>
                        <a:rPr lang="en-US" sz="1400" i="1" dirty="0">
                          <a:latin typeface="+mj-lt"/>
                          <a:ea typeface="Calibri"/>
                          <a:cs typeface="Arial" pitchFamily="34" charset="0"/>
                        </a:rPr>
                        <a:t>, </a:t>
                      </a:r>
                      <a:r>
                        <a:rPr lang="en-US" sz="1400" i="1" dirty="0" err="1">
                          <a:latin typeface="+mj-lt"/>
                          <a:ea typeface="Calibri"/>
                          <a:cs typeface="Arial" pitchFamily="34" charset="0"/>
                        </a:rPr>
                        <a:t>penyidik</a:t>
                      </a:r>
                      <a:r>
                        <a:rPr lang="en-US" sz="1400" i="1" dirty="0">
                          <a:latin typeface="+mj-lt"/>
                          <a:ea typeface="Calibri"/>
                          <a:cs typeface="Arial" pitchFamily="34" charset="0"/>
                        </a:rPr>
                        <a:t> </a:t>
                      </a:r>
                      <a:r>
                        <a:rPr lang="en-US" sz="1400" i="1" dirty="0" err="1">
                          <a:latin typeface="+mj-lt"/>
                          <a:ea typeface="Calibri"/>
                          <a:cs typeface="Arial" pitchFamily="34" charset="0"/>
                        </a:rPr>
                        <a:t>pegawai</a:t>
                      </a:r>
                      <a:r>
                        <a:rPr lang="en-US" sz="1400" i="1" dirty="0">
                          <a:latin typeface="+mj-lt"/>
                          <a:ea typeface="Calibri"/>
                          <a:cs typeface="Arial" pitchFamily="34" charset="0"/>
                        </a:rPr>
                        <a:t> </a:t>
                      </a:r>
                      <a:r>
                        <a:rPr lang="en-US" sz="1400" i="1" dirty="0" err="1">
                          <a:latin typeface="+mj-lt"/>
                          <a:ea typeface="Calibri"/>
                          <a:cs typeface="Arial" pitchFamily="34" charset="0"/>
                        </a:rPr>
                        <a:t>negeri</a:t>
                      </a:r>
                      <a:r>
                        <a:rPr lang="en-US" sz="1400" i="1" dirty="0">
                          <a:latin typeface="+mj-lt"/>
                          <a:ea typeface="Calibri"/>
                          <a:cs typeface="Arial" pitchFamily="34" charset="0"/>
                        </a:rPr>
                        <a:t> </a:t>
                      </a:r>
                      <a:r>
                        <a:rPr lang="en-US" sz="1400" i="1" dirty="0" err="1">
                          <a:latin typeface="+mj-lt"/>
                          <a:ea typeface="Calibri"/>
                          <a:cs typeface="Arial" pitchFamily="34" charset="0"/>
                        </a:rPr>
                        <a:t>sipil</a:t>
                      </a:r>
                      <a:r>
                        <a:rPr lang="en-US" sz="1400" i="1" dirty="0">
                          <a:latin typeface="+mj-lt"/>
                          <a:ea typeface="Calibri"/>
                          <a:cs typeface="Arial" pitchFamily="34" charset="0"/>
                        </a:rPr>
                        <a:t> </a:t>
                      </a:r>
                      <a:r>
                        <a:rPr lang="en-US" sz="1400" i="1" dirty="0" err="1">
                          <a:latin typeface="+mj-lt"/>
                          <a:ea typeface="Calibri"/>
                          <a:cs typeface="Arial" pitchFamily="34" charset="0"/>
                        </a:rPr>
                        <a:t>tertentu</a:t>
                      </a:r>
                      <a:r>
                        <a:rPr lang="en-US" sz="1400" i="1" dirty="0">
                          <a:latin typeface="+mj-lt"/>
                          <a:ea typeface="Calibri"/>
                          <a:cs typeface="Arial" pitchFamily="34" charset="0"/>
                        </a:rPr>
                        <a:t>  di </a:t>
                      </a:r>
                      <a:r>
                        <a:rPr lang="en-US" sz="1400" i="1" dirty="0" err="1">
                          <a:latin typeface="+mj-lt"/>
                          <a:ea typeface="Calibri"/>
                          <a:cs typeface="Arial" pitchFamily="34" charset="0"/>
                        </a:rPr>
                        <a:t>lingkungan</a:t>
                      </a:r>
                      <a:r>
                        <a:rPr lang="en-US" sz="1400" i="1" dirty="0">
                          <a:latin typeface="+mj-lt"/>
                          <a:ea typeface="Calibri"/>
                          <a:cs typeface="Arial" pitchFamily="34" charset="0"/>
                        </a:rPr>
                        <a:t> </a:t>
                      </a:r>
                      <a:r>
                        <a:rPr lang="en-US" sz="1400" i="1" dirty="0" err="1">
                          <a:latin typeface="+mj-lt"/>
                          <a:ea typeface="Calibri"/>
                          <a:cs typeface="Arial" pitchFamily="34" charset="0"/>
                        </a:rPr>
                        <a:t>instansi</a:t>
                      </a:r>
                      <a:r>
                        <a:rPr lang="en-US" sz="1400" i="1" dirty="0">
                          <a:latin typeface="+mj-lt"/>
                          <a:ea typeface="Calibri"/>
                          <a:cs typeface="Arial" pitchFamily="34" charset="0"/>
                        </a:rPr>
                        <a:t> </a:t>
                      </a:r>
                      <a:r>
                        <a:rPr lang="en-US" sz="1400" i="1" dirty="0" err="1">
                          <a:latin typeface="+mj-lt"/>
                          <a:ea typeface="Calibri"/>
                          <a:cs typeface="Arial" pitchFamily="34" charset="0"/>
                        </a:rPr>
                        <a:t>Pemerintah</a:t>
                      </a:r>
                      <a:r>
                        <a:rPr lang="en-US" sz="1400" i="1" dirty="0">
                          <a:latin typeface="+mj-lt"/>
                          <a:ea typeface="Calibri"/>
                          <a:cs typeface="Arial" pitchFamily="34" charset="0"/>
                        </a:rPr>
                        <a:t> yang </a:t>
                      </a:r>
                      <a:r>
                        <a:rPr lang="en-US" sz="1400" i="1" dirty="0" err="1">
                          <a:latin typeface="+mj-lt"/>
                          <a:ea typeface="Calibri"/>
                          <a:cs typeface="Arial" pitchFamily="34" charset="0"/>
                        </a:rPr>
                        <a:t>lingkup</a:t>
                      </a:r>
                      <a:r>
                        <a:rPr lang="en-US" sz="1400" i="1" dirty="0">
                          <a:latin typeface="+mj-lt"/>
                          <a:ea typeface="Calibri"/>
                          <a:cs typeface="Arial" pitchFamily="34" charset="0"/>
                        </a:rPr>
                        <a:t> </a:t>
                      </a:r>
                      <a:r>
                        <a:rPr lang="en-US" sz="1400" i="1" dirty="0" err="1">
                          <a:latin typeface="+mj-lt"/>
                          <a:ea typeface="Calibri"/>
                          <a:cs typeface="Arial" pitchFamily="34" charset="0"/>
                        </a:rPr>
                        <a:t>tugas</a:t>
                      </a:r>
                      <a:r>
                        <a:rPr lang="en-US" sz="1400" i="1" dirty="0">
                          <a:latin typeface="+mj-lt"/>
                          <a:ea typeface="Calibri"/>
                          <a:cs typeface="Arial" pitchFamily="34" charset="0"/>
                        </a:rPr>
                        <a:t> </a:t>
                      </a:r>
                      <a:r>
                        <a:rPr lang="en-US" sz="1400" i="1" dirty="0" err="1">
                          <a:latin typeface="+mj-lt"/>
                          <a:ea typeface="Calibri"/>
                          <a:cs typeface="Arial" pitchFamily="34" charset="0"/>
                        </a:rPr>
                        <a:t>dan</a:t>
                      </a:r>
                      <a:r>
                        <a:rPr lang="en-US" sz="1400" i="1" dirty="0">
                          <a:latin typeface="+mj-lt"/>
                          <a:ea typeface="Calibri"/>
                          <a:cs typeface="Arial" pitchFamily="34" charset="0"/>
                        </a:rPr>
                        <a:t> </a:t>
                      </a:r>
                      <a:r>
                        <a:rPr lang="en-US" sz="1400" i="1" dirty="0" err="1">
                          <a:latin typeface="+mj-lt"/>
                          <a:ea typeface="Calibri"/>
                          <a:cs typeface="Arial" pitchFamily="34" charset="0"/>
                        </a:rPr>
                        <a:t>tanggung</a:t>
                      </a:r>
                      <a:r>
                        <a:rPr lang="en-US" sz="1400" i="1" dirty="0">
                          <a:latin typeface="+mj-lt"/>
                          <a:ea typeface="Calibri"/>
                          <a:cs typeface="Arial" pitchFamily="34" charset="0"/>
                        </a:rPr>
                        <a:t> </a:t>
                      </a:r>
                      <a:r>
                        <a:rPr lang="en-US" sz="1400" i="1" dirty="0" err="1">
                          <a:latin typeface="+mj-lt"/>
                          <a:ea typeface="Calibri"/>
                          <a:cs typeface="Arial" pitchFamily="34" charset="0"/>
                        </a:rPr>
                        <a:t>jawabnya</a:t>
                      </a:r>
                      <a:r>
                        <a:rPr lang="en-US" sz="1400" i="1" dirty="0">
                          <a:latin typeface="+mj-lt"/>
                          <a:ea typeface="Calibri"/>
                          <a:cs typeface="Arial" pitchFamily="34" charset="0"/>
                        </a:rPr>
                        <a:t> di </a:t>
                      </a:r>
                      <a:r>
                        <a:rPr lang="en-US" sz="1400" i="1" dirty="0" err="1">
                          <a:latin typeface="+mj-lt"/>
                          <a:ea typeface="Calibri"/>
                          <a:cs typeface="Arial" pitchFamily="34" charset="0"/>
                        </a:rPr>
                        <a:t>bidang</a:t>
                      </a:r>
                      <a:r>
                        <a:rPr lang="en-US" sz="1400" i="1" dirty="0">
                          <a:latin typeface="+mj-lt"/>
                          <a:ea typeface="Calibri"/>
                          <a:cs typeface="Arial" pitchFamily="34" charset="0"/>
                        </a:rPr>
                        <a:t> </a:t>
                      </a:r>
                      <a:r>
                        <a:rPr lang="en-US" sz="1400" i="1" dirty="0" err="1">
                          <a:latin typeface="+mj-lt"/>
                          <a:ea typeface="Calibri"/>
                          <a:cs typeface="Arial" pitchFamily="34" charset="0"/>
                        </a:rPr>
                        <a:t>kepabeanan</a:t>
                      </a:r>
                      <a:r>
                        <a:rPr lang="en-US" sz="1400" i="1" dirty="0">
                          <a:latin typeface="+mj-lt"/>
                          <a:ea typeface="Calibri"/>
                          <a:cs typeface="Arial" pitchFamily="34" charset="0"/>
                        </a:rPr>
                        <a:t> </a:t>
                      </a:r>
                      <a:r>
                        <a:rPr lang="en-US" sz="1400" i="1" dirty="0" err="1">
                          <a:latin typeface="+mj-lt"/>
                          <a:ea typeface="Calibri"/>
                          <a:cs typeface="Arial" pitchFamily="34" charset="0"/>
                        </a:rPr>
                        <a:t>berwenang</a:t>
                      </a:r>
                      <a:r>
                        <a:rPr lang="en-US" sz="1400" i="1" dirty="0">
                          <a:latin typeface="+mj-lt"/>
                          <a:ea typeface="Calibri"/>
                          <a:cs typeface="Arial" pitchFamily="34" charset="0"/>
                        </a:rPr>
                        <a:t> </a:t>
                      </a:r>
                      <a:r>
                        <a:rPr lang="en-US" sz="1400" i="1" dirty="0" err="1">
                          <a:latin typeface="+mj-lt"/>
                          <a:ea typeface="Calibri"/>
                          <a:cs typeface="Arial" pitchFamily="34" charset="0"/>
                        </a:rPr>
                        <a:t>melakukan</a:t>
                      </a:r>
                      <a:r>
                        <a:rPr lang="en-US" sz="1400" i="1" dirty="0">
                          <a:latin typeface="+mj-lt"/>
                          <a:ea typeface="Calibri"/>
                          <a:cs typeface="Arial" pitchFamily="34" charset="0"/>
                        </a:rPr>
                        <a:t> </a:t>
                      </a:r>
                      <a:r>
                        <a:rPr lang="en-US" sz="1400" i="1" dirty="0" err="1">
                          <a:latin typeface="+mj-lt"/>
                          <a:ea typeface="Calibri"/>
                          <a:cs typeface="Arial" pitchFamily="34" charset="0"/>
                        </a:rPr>
                        <a:t>penyelidikan</a:t>
                      </a:r>
                      <a:r>
                        <a:rPr lang="en-US" sz="1400" i="1" dirty="0">
                          <a:latin typeface="+mj-lt"/>
                          <a:ea typeface="Calibri"/>
                          <a:cs typeface="Arial" pitchFamily="34" charset="0"/>
                        </a:rPr>
                        <a:t> </a:t>
                      </a:r>
                      <a:r>
                        <a:rPr lang="en-US" sz="1400" i="1" dirty="0" err="1">
                          <a:latin typeface="+mj-lt"/>
                          <a:ea typeface="Calibri"/>
                          <a:cs typeface="Arial" pitchFamily="34" charset="0"/>
                        </a:rPr>
                        <a:t>dan</a:t>
                      </a:r>
                      <a:r>
                        <a:rPr lang="en-US" sz="1400" i="1" dirty="0">
                          <a:latin typeface="+mj-lt"/>
                          <a:ea typeface="Calibri"/>
                          <a:cs typeface="Arial" pitchFamily="34" charset="0"/>
                        </a:rPr>
                        <a:t> </a:t>
                      </a:r>
                      <a:r>
                        <a:rPr lang="en-US" sz="1400" i="1" dirty="0" err="1">
                          <a:latin typeface="+mj-lt"/>
                          <a:ea typeface="Calibri"/>
                          <a:cs typeface="Arial" pitchFamily="34" charset="0"/>
                        </a:rPr>
                        <a:t>penyidikan</a:t>
                      </a:r>
                      <a:r>
                        <a:rPr lang="en-US" sz="1400" i="1" dirty="0">
                          <a:latin typeface="+mj-lt"/>
                          <a:ea typeface="Calibri"/>
                          <a:cs typeface="Arial" pitchFamily="34" charset="0"/>
                        </a:rPr>
                        <a:t> di </a:t>
                      </a:r>
                      <a:r>
                        <a:rPr lang="en-US" sz="1400" i="1" dirty="0" err="1">
                          <a:latin typeface="+mj-lt"/>
                          <a:ea typeface="Calibri"/>
                          <a:cs typeface="Arial" pitchFamily="34" charset="0"/>
                        </a:rPr>
                        <a:t>bidang</a:t>
                      </a:r>
                      <a:r>
                        <a:rPr lang="en-US" sz="1400" i="1" dirty="0">
                          <a:latin typeface="+mj-lt"/>
                          <a:ea typeface="Calibri"/>
                          <a:cs typeface="Arial" pitchFamily="34" charset="0"/>
                        </a:rPr>
                        <a:t> </a:t>
                      </a:r>
                      <a:r>
                        <a:rPr lang="en-US" sz="1400" i="1" dirty="0" err="1">
                          <a:latin typeface="+mj-lt"/>
                          <a:ea typeface="Calibri"/>
                          <a:cs typeface="Arial" pitchFamily="34" charset="0"/>
                        </a:rPr>
                        <a:t>Perdagangan</a:t>
                      </a:r>
                      <a:r>
                        <a:rPr lang="en-US" sz="1400" i="1" dirty="0">
                          <a:latin typeface="+mj-lt"/>
                          <a:ea typeface="Calibri"/>
                          <a:cs typeface="Arial" pitchFamily="34" charset="0"/>
                        </a:rPr>
                        <a:t> </a:t>
                      </a:r>
                      <a:r>
                        <a:rPr lang="en-US" sz="1400" i="1" dirty="0" err="1">
                          <a:latin typeface="+mj-lt"/>
                          <a:ea typeface="Calibri"/>
                          <a:cs typeface="Arial" pitchFamily="34" charset="0"/>
                        </a:rPr>
                        <a:t>berkoordinasi</a:t>
                      </a:r>
                      <a:r>
                        <a:rPr lang="en-US" sz="1400" i="1" dirty="0">
                          <a:latin typeface="+mj-lt"/>
                          <a:ea typeface="Calibri"/>
                          <a:cs typeface="Arial" pitchFamily="34" charset="0"/>
                        </a:rPr>
                        <a:t>  </a:t>
                      </a:r>
                      <a:r>
                        <a:rPr lang="en-US" sz="1400" i="1" dirty="0" err="1">
                          <a:latin typeface="+mj-lt"/>
                          <a:ea typeface="Calibri"/>
                          <a:cs typeface="Arial" pitchFamily="34" charset="0"/>
                        </a:rPr>
                        <a:t>dengan</a:t>
                      </a:r>
                      <a:r>
                        <a:rPr lang="en-US" sz="1400" i="1" dirty="0">
                          <a:latin typeface="+mj-lt"/>
                          <a:ea typeface="Calibri"/>
                          <a:cs typeface="Arial" pitchFamily="34" charset="0"/>
                        </a:rPr>
                        <a:t>  </a:t>
                      </a:r>
                      <a:r>
                        <a:rPr lang="en-US" sz="1400" i="1" dirty="0" err="1">
                          <a:latin typeface="+mj-lt"/>
                          <a:ea typeface="Calibri"/>
                          <a:cs typeface="Arial" pitchFamily="34" charset="0"/>
                        </a:rPr>
                        <a:t>penyidik</a:t>
                      </a:r>
                      <a:r>
                        <a:rPr lang="en-US" sz="1400" i="1" dirty="0">
                          <a:latin typeface="+mj-lt"/>
                          <a:ea typeface="Calibri"/>
                          <a:cs typeface="Arial" pitchFamily="34" charset="0"/>
                        </a:rPr>
                        <a:t>  </a:t>
                      </a:r>
                      <a:r>
                        <a:rPr lang="en-US" sz="1400" i="1" dirty="0" err="1">
                          <a:latin typeface="+mj-lt"/>
                          <a:ea typeface="Calibri"/>
                          <a:cs typeface="Arial" pitchFamily="34" charset="0"/>
                        </a:rPr>
                        <a:t>pegawai</a:t>
                      </a:r>
                      <a:r>
                        <a:rPr lang="en-US" sz="1400" i="1" dirty="0">
                          <a:latin typeface="+mj-lt"/>
                          <a:ea typeface="Calibri"/>
                          <a:cs typeface="Arial" pitchFamily="34" charset="0"/>
                        </a:rPr>
                        <a:t> </a:t>
                      </a:r>
                      <a:r>
                        <a:rPr lang="en-US" sz="1400" i="1" dirty="0" err="1">
                          <a:latin typeface="+mj-lt"/>
                          <a:ea typeface="Calibri"/>
                          <a:cs typeface="Arial" pitchFamily="34" charset="0"/>
                        </a:rPr>
                        <a:t>negeri</a:t>
                      </a:r>
                      <a:r>
                        <a:rPr lang="en-US" sz="1400" i="1" dirty="0">
                          <a:latin typeface="+mj-lt"/>
                          <a:ea typeface="Calibri"/>
                          <a:cs typeface="Arial" pitchFamily="34" charset="0"/>
                        </a:rPr>
                        <a:t> </a:t>
                      </a:r>
                      <a:r>
                        <a:rPr lang="en-US" sz="1400" i="1" dirty="0" err="1">
                          <a:latin typeface="+mj-lt"/>
                          <a:ea typeface="Calibri"/>
                          <a:cs typeface="Arial" pitchFamily="34" charset="0"/>
                        </a:rPr>
                        <a:t>sipil</a:t>
                      </a:r>
                      <a:r>
                        <a:rPr lang="en-US" sz="1400" i="1" dirty="0">
                          <a:latin typeface="+mj-lt"/>
                          <a:ea typeface="Calibri"/>
                          <a:cs typeface="Arial" pitchFamily="34" charset="0"/>
                        </a:rPr>
                        <a:t> yang </a:t>
                      </a:r>
                      <a:r>
                        <a:rPr lang="en-US" sz="1400" i="1" dirty="0" err="1">
                          <a:latin typeface="+mj-lt"/>
                          <a:ea typeface="Calibri"/>
                          <a:cs typeface="Arial" pitchFamily="34" charset="0"/>
                        </a:rPr>
                        <a:t>lingkup</a:t>
                      </a:r>
                      <a:r>
                        <a:rPr lang="en-US" sz="1400" i="1" dirty="0">
                          <a:latin typeface="+mj-lt"/>
                          <a:ea typeface="Calibri"/>
                          <a:cs typeface="Arial" pitchFamily="34" charset="0"/>
                        </a:rPr>
                        <a:t> </a:t>
                      </a:r>
                      <a:r>
                        <a:rPr lang="en-US" sz="1400" i="1" dirty="0" err="1">
                          <a:latin typeface="+mj-lt"/>
                          <a:ea typeface="Calibri"/>
                          <a:cs typeface="Arial" pitchFamily="34" charset="0"/>
                        </a:rPr>
                        <a:t>tugas</a:t>
                      </a:r>
                      <a:r>
                        <a:rPr lang="en-US" sz="1400" i="1" dirty="0">
                          <a:latin typeface="+mj-lt"/>
                          <a:ea typeface="Calibri"/>
                          <a:cs typeface="Arial" pitchFamily="34" charset="0"/>
                        </a:rPr>
                        <a:t> </a:t>
                      </a:r>
                      <a:r>
                        <a:rPr lang="en-US" sz="1400" i="1" dirty="0" err="1">
                          <a:latin typeface="+mj-lt"/>
                          <a:ea typeface="Calibri"/>
                          <a:cs typeface="Arial" pitchFamily="34" charset="0"/>
                        </a:rPr>
                        <a:t>dan</a:t>
                      </a:r>
                      <a:r>
                        <a:rPr lang="en-US" sz="1400" i="1" dirty="0">
                          <a:latin typeface="+mj-lt"/>
                          <a:ea typeface="Calibri"/>
                          <a:cs typeface="Arial" pitchFamily="34" charset="0"/>
                        </a:rPr>
                        <a:t> </a:t>
                      </a:r>
                      <a:r>
                        <a:rPr lang="en-US" sz="1400" i="1" dirty="0" err="1">
                          <a:latin typeface="+mj-lt"/>
                          <a:ea typeface="Calibri"/>
                          <a:cs typeface="Arial" pitchFamily="34" charset="0"/>
                        </a:rPr>
                        <a:t>tanggung</a:t>
                      </a:r>
                      <a:r>
                        <a:rPr lang="en-US" sz="1400" i="1" dirty="0">
                          <a:latin typeface="+mj-lt"/>
                          <a:ea typeface="Calibri"/>
                          <a:cs typeface="Arial" pitchFamily="34" charset="0"/>
                        </a:rPr>
                        <a:t> </a:t>
                      </a:r>
                      <a:r>
                        <a:rPr lang="en-US" sz="1400" i="1" dirty="0" err="1">
                          <a:latin typeface="+mj-lt"/>
                          <a:ea typeface="Calibri"/>
                          <a:cs typeface="Arial" pitchFamily="34" charset="0"/>
                        </a:rPr>
                        <a:t>jawabnya</a:t>
                      </a:r>
                      <a:r>
                        <a:rPr lang="en-US" sz="1400" i="1" dirty="0">
                          <a:latin typeface="+mj-lt"/>
                          <a:ea typeface="Calibri"/>
                          <a:cs typeface="Arial" pitchFamily="34" charset="0"/>
                        </a:rPr>
                        <a:t> di </a:t>
                      </a:r>
                      <a:r>
                        <a:rPr lang="en-US" sz="1400" i="1" dirty="0" err="1">
                          <a:latin typeface="+mj-lt"/>
                          <a:ea typeface="Calibri"/>
                          <a:cs typeface="Arial" pitchFamily="34" charset="0"/>
                        </a:rPr>
                        <a:t>bidang</a:t>
                      </a:r>
                      <a:r>
                        <a:rPr lang="en-US" sz="1400" i="1" dirty="0">
                          <a:latin typeface="+mj-lt"/>
                          <a:ea typeface="Calibri"/>
                          <a:cs typeface="Arial" pitchFamily="34" charset="0"/>
                        </a:rPr>
                        <a:t> </a:t>
                      </a:r>
                      <a:r>
                        <a:rPr lang="en-US" sz="1400" i="1" dirty="0" err="1">
                          <a:latin typeface="+mj-lt"/>
                          <a:ea typeface="Calibri"/>
                          <a:cs typeface="Arial" pitchFamily="34" charset="0"/>
                        </a:rPr>
                        <a:t>Perdagangan</a:t>
                      </a:r>
                      <a:r>
                        <a:rPr lang="en-US" sz="1400" i="1" dirty="0">
                          <a:latin typeface="+mj-lt"/>
                          <a:ea typeface="Calibri"/>
                          <a:cs typeface="Arial" pitchFamily="34" charset="0"/>
                        </a:rPr>
                        <a:t>”.</a:t>
                      </a:r>
                      <a:endParaRPr lang="en-US" sz="1400" dirty="0">
                        <a:latin typeface="+mj-lt"/>
                      </a:endParaRPr>
                    </a:p>
                  </a:txBody>
                  <a:tcPr/>
                </a:tc>
                <a:extLst>
                  <a:ext uri="{0D108BD9-81ED-4DB2-BD59-A6C34878D82A}">
                    <a16:rowId xmlns:a16="http://schemas.microsoft.com/office/drawing/2014/main" val="10002"/>
                  </a:ext>
                </a:extLst>
              </a:tr>
              <a:tr h="370840">
                <a:tc>
                  <a:txBody>
                    <a:bodyPr/>
                    <a:lstStyle/>
                    <a:p>
                      <a:r>
                        <a:rPr lang="id-ID" sz="1600" dirty="0">
                          <a:latin typeface="Arial (heading)"/>
                        </a:rPr>
                        <a:t>5,</a:t>
                      </a:r>
                      <a:endParaRPr lang="en-US" sz="1600" dirty="0">
                        <a:latin typeface="Arial (heading)"/>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itchFamily="34" charset="0"/>
                          <a:ea typeface="Calibri"/>
                          <a:cs typeface="Arial" pitchFamily="34" charset="0"/>
                        </a:rPr>
                        <a:t>UU </a:t>
                      </a:r>
                      <a:r>
                        <a:rPr lang="en-US" sz="1600" b="1" dirty="0" err="1">
                          <a:latin typeface="Arial" pitchFamily="34" charset="0"/>
                          <a:ea typeface="Calibri"/>
                          <a:cs typeface="Arial" pitchFamily="34" charset="0"/>
                        </a:rPr>
                        <a:t>nomor</a:t>
                      </a:r>
                      <a:r>
                        <a:rPr lang="en-US" sz="1600" b="1" dirty="0">
                          <a:latin typeface="Arial" pitchFamily="34" charset="0"/>
                          <a:ea typeface="Calibri"/>
                          <a:cs typeface="Arial" pitchFamily="34" charset="0"/>
                        </a:rPr>
                        <a:t> 4 </a:t>
                      </a:r>
                      <a:r>
                        <a:rPr lang="en-US" sz="1600" b="1" dirty="0" err="1">
                          <a:latin typeface="Arial" pitchFamily="34" charset="0"/>
                          <a:ea typeface="Calibri"/>
                          <a:cs typeface="Arial" pitchFamily="34" charset="0"/>
                        </a:rPr>
                        <a:t>Tahun</a:t>
                      </a:r>
                      <a:r>
                        <a:rPr lang="en-US" sz="1600" b="1" dirty="0">
                          <a:latin typeface="Arial" pitchFamily="34" charset="0"/>
                          <a:ea typeface="Calibri"/>
                          <a:cs typeface="Arial" pitchFamily="34" charset="0"/>
                        </a:rPr>
                        <a:t> 2014 </a:t>
                      </a:r>
                      <a:r>
                        <a:rPr lang="en-US" sz="1600" b="1" dirty="0" err="1">
                          <a:latin typeface="Arial" pitchFamily="34" charset="0"/>
                          <a:ea typeface="Calibri"/>
                          <a:cs typeface="Arial" pitchFamily="34" charset="0"/>
                        </a:rPr>
                        <a:t>tentang</a:t>
                      </a:r>
                      <a:r>
                        <a:rPr lang="en-US" sz="1600" b="1" dirty="0">
                          <a:latin typeface="Arial" pitchFamily="34" charset="0"/>
                          <a:ea typeface="Calibri"/>
                          <a:cs typeface="Arial" pitchFamily="34" charset="0"/>
                        </a:rPr>
                        <a:t> </a:t>
                      </a:r>
                      <a:r>
                        <a:rPr lang="en-US" sz="1600" b="1" dirty="0" err="1">
                          <a:latin typeface="Arial" pitchFamily="34" charset="0"/>
                          <a:ea typeface="Calibri"/>
                          <a:cs typeface="Arial" pitchFamily="34" charset="0"/>
                        </a:rPr>
                        <a:t>Perindustrian</a:t>
                      </a:r>
                      <a:endParaRPr lang="en-US" sz="1600" b="1" dirty="0">
                        <a:latin typeface="Arial" pitchFamily="34" charset="0"/>
                        <a:ea typeface="Calibri"/>
                        <a:cs typeface="Arial" pitchFamily="34" charset="0"/>
                      </a:endParaRPr>
                    </a:p>
                  </a:txBody>
                  <a:tcPr/>
                </a:tc>
                <a:tc>
                  <a:txBody>
                    <a:bodyPr/>
                    <a:lstStyle/>
                    <a:p>
                      <a:pPr marL="0" marR="0" algn="just">
                        <a:lnSpc>
                          <a:spcPct val="115000"/>
                        </a:lnSpc>
                        <a:spcBef>
                          <a:spcPts val="0"/>
                        </a:spcBef>
                        <a:spcAft>
                          <a:spcPts val="0"/>
                        </a:spcAft>
                        <a:tabLst>
                          <a:tab pos="514350" algn="l"/>
                        </a:tabLst>
                      </a:pPr>
                      <a:r>
                        <a:rPr lang="en-US" sz="1600" b="1" dirty="0" err="1">
                          <a:latin typeface="Arial (heading)"/>
                          <a:ea typeface="Calibri"/>
                          <a:cs typeface="Arial" pitchFamily="34" charset="0"/>
                        </a:rPr>
                        <a:t>Penjelasan</a:t>
                      </a:r>
                      <a:r>
                        <a:rPr lang="en-US" sz="1600" b="1" dirty="0">
                          <a:latin typeface="Arial (heading)"/>
                          <a:ea typeface="Calibri"/>
                          <a:cs typeface="Arial" pitchFamily="34" charset="0"/>
                        </a:rPr>
                        <a:t> </a:t>
                      </a:r>
                      <a:r>
                        <a:rPr lang="en-US" sz="1600" b="1" dirty="0" err="1">
                          <a:latin typeface="Arial (heading)"/>
                          <a:ea typeface="Calibri"/>
                          <a:cs typeface="Arial" pitchFamily="34" charset="0"/>
                        </a:rPr>
                        <a:t>Pasal</a:t>
                      </a:r>
                      <a:r>
                        <a:rPr lang="en-US" sz="1600" b="1" dirty="0">
                          <a:latin typeface="Arial (heading)"/>
                          <a:ea typeface="Calibri"/>
                          <a:cs typeface="Arial" pitchFamily="34" charset="0"/>
                        </a:rPr>
                        <a:t> 119 </a:t>
                      </a:r>
                      <a:r>
                        <a:rPr lang="en-US" sz="1600" b="1" dirty="0" err="1">
                          <a:latin typeface="Arial (heading)"/>
                          <a:ea typeface="Calibri"/>
                          <a:cs typeface="Arial" pitchFamily="34" charset="0"/>
                        </a:rPr>
                        <a:t>ayat</a:t>
                      </a:r>
                      <a:r>
                        <a:rPr lang="en-US" sz="1600" b="1" dirty="0">
                          <a:latin typeface="Arial (heading)"/>
                          <a:ea typeface="Calibri"/>
                          <a:cs typeface="Arial" pitchFamily="34" charset="0"/>
                        </a:rPr>
                        <a:t> (1) :</a:t>
                      </a:r>
                      <a:endParaRPr lang="en-US" sz="1600" dirty="0">
                        <a:latin typeface="Arial (heading)"/>
                        <a:ea typeface="Calibri"/>
                        <a:cs typeface="Arial" pitchFamily="34" charset="0"/>
                      </a:endParaRPr>
                    </a:p>
                    <a:p>
                      <a:pPr marL="0" marR="0" algn="just">
                        <a:lnSpc>
                          <a:spcPct val="115000"/>
                        </a:lnSpc>
                        <a:spcBef>
                          <a:spcPts val="0"/>
                        </a:spcBef>
                        <a:spcAft>
                          <a:spcPts val="0"/>
                        </a:spcAft>
                        <a:tabLst>
                          <a:tab pos="514350" algn="l"/>
                        </a:tabLst>
                      </a:pPr>
                      <a:r>
                        <a:rPr lang="en-US" sz="1600" i="1" dirty="0">
                          <a:latin typeface="Arial (heading)"/>
                          <a:ea typeface="Calibri"/>
                          <a:cs typeface="Arial" pitchFamily="34" charset="0"/>
                        </a:rPr>
                        <a:t>‘</a:t>
                      </a:r>
                      <a:r>
                        <a:rPr lang="en-US" sz="1600" i="1" dirty="0" err="1">
                          <a:latin typeface="Arial (heading)"/>
                          <a:ea typeface="Calibri"/>
                          <a:cs typeface="Arial" pitchFamily="34" charset="0"/>
                        </a:rPr>
                        <a:t>Sepanjang</a:t>
                      </a:r>
                      <a:r>
                        <a:rPr lang="en-US" sz="1600" i="1" dirty="0">
                          <a:latin typeface="Arial (heading)"/>
                          <a:ea typeface="Calibri"/>
                          <a:cs typeface="Arial" pitchFamily="34" charset="0"/>
                        </a:rPr>
                        <a:t>  </a:t>
                      </a:r>
                      <a:r>
                        <a:rPr lang="en-US" sz="1600" b="1" i="1" dirty="0" err="1">
                          <a:latin typeface="Arial (heading)"/>
                          <a:ea typeface="Calibri"/>
                          <a:cs typeface="Arial" pitchFamily="34" charset="0"/>
                        </a:rPr>
                        <a:t>menyangkut</a:t>
                      </a:r>
                      <a:r>
                        <a:rPr lang="en-US" sz="1600" b="1" i="1" dirty="0">
                          <a:latin typeface="Arial (heading)"/>
                          <a:ea typeface="Calibri"/>
                          <a:cs typeface="Arial" pitchFamily="34" charset="0"/>
                        </a:rPr>
                        <a:t> </a:t>
                      </a:r>
                      <a:r>
                        <a:rPr lang="en-US" sz="1600" b="1" i="1" dirty="0" err="1">
                          <a:latin typeface="Arial (heading)"/>
                          <a:ea typeface="Calibri"/>
                          <a:cs typeface="Arial" pitchFamily="34" charset="0"/>
                        </a:rPr>
                        <a:t>kepabeanan</a:t>
                      </a:r>
                      <a:r>
                        <a:rPr lang="en-US" sz="1600" b="1" i="1" dirty="0">
                          <a:latin typeface="Arial (heading)"/>
                          <a:ea typeface="Calibri"/>
                          <a:cs typeface="Arial" pitchFamily="34" charset="0"/>
                        </a:rPr>
                        <a:t> </a:t>
                      </a:r>
                      <a:r>
                        <a:rPr lang="en-US" sz="1600" i="1" dirty="0" err="1">
                          <a:latin typeface="Arial (heading)"/>
                          <a:ea typeface="Calibri"/>
                          <a:cs typeface="Arial" pitchFamily="34" charset="0"/>
                        </a:rPr>
                        <a:t>sesuai</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dengan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ketentuan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peraturan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perundang-Undangan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Penyidik</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Pegawai</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Negeri</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Sipil</a:t>
                      </a:r>
                      <a:r>
                        <a:rPr lang="en-US" sz="1600" i="1" dirty="0">
                          <a:latin typeface="Arial (heading)"/>
                          <a:ea typeface="Calibri"/>
                          <a:cs typeface="Arial" pitchFamily="34" charset="0"/>
                        </a:rPr>
                        <a:t> di  </a:t>
                      </a:r>
                      <a:r>
                        <a:rPr lang="en-US" sz="1600" i="1" dirty="0" err="1">
                          <a:latin typeface="Arial (heading)"/>
                          <a:ea typeface="Calibri"/>
                          <a:cs typeface="Arial" pitchFamily="34" charset="0"/>
                        </a:rPr>
                        <a:t>lingkungan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instansi</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Pemerintah</a:t>
                      </a:r>
                      <a:r>
                        <a:rPr lang="en-US" sz="1600" i="1" dirty="0">
                          <a:latin typeface="Arial (heading)"/>
                          <a:ea typeface="Calibri"/>
                          <a:cs typeface="Arial" pitchFamily="34" charset="0"/>
                        </a:rPr>
                        <a:t>  yang   </a:t>
                      </a:r>
                      <a:r>
                        <a:rPr lang="en-US" sz="1600" i="1" dirty="0" err="1">
                          <a:latin typeface="Arial (heading)"/>
                          <a:ea typeface="Calibri"/>
                          <a:cs typeface="Arial" pitchFamily="34" charset="0"/>
                        </a:rPr>
                        <a:t>ruang</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lingkup</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dan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tanggung</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jawabnya</a:t>
                      </a:r>
                      <a:r>
                        <a:rPr lang="en-US" sz="1600" i="1" dirty="0">
                          <a:latin typeface="Arial (heading)"/>
                          <a:ea typeface="Calibri"/>
                          <a:cs typeface="Arial" pitchFamily="34" charset="0"/>
                        </a:rPr>
                        <a:t>  di </a:t>
                      </a:r>
                      <a:r>
                        <a:rPr lang="en-US" sz="1600" i="1" dirty="0" err="1">
                          <a:latin typeface="Arial (heading)"/>
                          <a:ea typeface="Calibri"/>
                          <a:cs typeface="Arial" pitchFamily="34" charset="0"/>
                        </a:rPr>
                        <a:t>bidang</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kepabeanan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berwenang</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melakukan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penyidikan</a:t>
                      </a:r>
                      <a:r>
                        <a:rPr lang="en-US" sz="1600" i="1" dirty="0">
                          <a:latin typeface="Arial (heading)"/>
                          <a:ea typeface="Calibri"/>
                          <a:cs typeface="Arial" pitchFamily="34" charset="0"/>
                        </a:rPr>
                        <a:t> di </a:t>
                      </a:r>
                      <a:r>
                        <a:rPr lang="en-US" sz="1600" i="1" dirty="0" err="1">
                          <a:latin typeface="Arial (heading)"/>
                          <a:ea typeface="Calibri"/>
                          <a:cs typeface="Arial" pitchFamily="34" charset="0"/>
                        </a:rPr>
                        <a:t>bidang</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Perindustrian</a:t>
                      </a:r>
                      <a:r>
                        <a:rPr lang="en-US" sz="1600" i="1" dirty="0">
                          <a:latin typeface="Arial (heading)"/>
                          <a:ea typeface="Calibri"/>
                          <a:cs typeface="Arial" pitchFamily="34" charset="0"/>
                        </a:rPr>
                        <a:t> yang  </a:t>
                      </a:r>
                      <a:r>
                        <a:rPr lang="en-US" sz="1600" i="1" dirty="0" err="1">
                          <a:latin typeface="Arial (heading)"/>
                          <a:ea typeface="Calibri"/>
                          <a:cs typeface="Arial" pitchFamily="34" charset="0"/>
                        </a:rPr>
                        <a:t>terkait</a:t>
                      </a:r>
                      <a:r>
                        <a:rPr lang="en-US" sz="1600" i="1" dirty="0">
                          <a:latin typeface="Arial (heading)"/>
                          <a:ea typeface="Calibri"/>
                          <a:cs typeface="Arial" pitchFamily="34" charset="0"/>
                        </a:rPr>
                        <a:t> SNI, </a:t>
                      </a:r>
                      <a:r>
                        <a:rPr lang="en-US" sz="1600" i="1" dirty="0" err="1">
                          <a:latin typeface="Arial (heading)"/>
                          <a:ea typeface="Calibri"/>
                          <a:cs typeface="Arial" pitchFamily="34" charset="0"/>
                        </a:rPr>
                        <a:t>spesiflkas</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teknis</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dan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atau</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pedoman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tata</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cara</a:t>
                      </a:r>
                      <a:r>
                        <a:rPr lang="en-US" sz="1600" i="1" dirty="0">
                          <a:latin typeface="Arial (heading)"/>
                          <a:ea typeface="Calibri"/>
                          <a:cs typeface="Arial" pitchFamily="34" charset="0"/>
                        </a:rPr>
                        <a:t> yang </a:t>
                      </a:r>
                      <a:r>
                        <a:rPr lang="en-US" sz="1600" i="1" dirty="0" err="1">
                          <a:latin typeface="Arial (heading)"/>
                          <a:ea typeface="Calibri"/>
                          <a:cs typeface="Arial" pitchFamily="34" charset="0"/>
                        </a:rPr>
                        <a:t>diberlakukan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secara</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wajib</a:t>
                      </a:r>
                      <a:r>
                        <a:rPr lang="en-US" sz="1600" i="1" dirty="0">
                          <a:latin typeface="Arial (heading)"/>
                          <a:ea typeface="Calibri"/>
                          <a:cs typeface="Arial" pitchFamily="34" charset="0"/>
                        </a:rPr>
                        <a:t> yang </a:t>
                      </a:r>
                      <a:r>
                        <a:rPr lang="en-US" sz="1600" i="1" dirty="0" err="1">
                          <a:latin typeface="Arial (heading)"/>
                          <a:ea typeface="Calibri"/>
                          <a:cs typeface="Arial" pitchFamily="34" charset="0"/>
                        </a:rPr>
                        <a:t>terjadi</a:t>
                      </a:r>
                      <a:r>
                        <a:rPr lang="en-US" sz="1600" i="1" dirty="0">
                          <a:latin typeface="Arial (heading)"/>
                          <a:ea typeface="Calibri"/>
                          <a:cs typeface="Arial" pitchFamily="34" charset="0"/>
                        </a:rPr>
                        <a:t>  di   </a:t>
                      </a:r>
                      <a:r>
                        <a:rPr lang="en-US" sz="1600" i="1" dirty="0" err="1">
                          <a:latin typeface="Arial (heading)"/>
                          <a:ea typeface="Calibri"/>
                          <a:cs typeface="Arial" pitchFamily="34" charset="0"/>
                        </a:rPr>
                        <a:t>kawasan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pabean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dengan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berkoordinasi</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dengan</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Penyidik</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Pegawai</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Negeri</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Sipil</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bidang</a:t>
                      </a:r>
                      <a:r>
                        <a:rPr lang="en-US" sz="1600" i="1" dirty="0">
                          <a:latin typeface="Arial (heading)"/>
                          <a:ea typeface="Calibri"/>
                          <a:cs typeface="Arial" pitchFamily="34" charset="0"/>
                        </a:rPr>
                        <a:t> </a:t>
                      </a:r>
                      <a:r>
                        <a:rPr lang="en-US" sz="1600" i="1" dirty="0" err="1">
                          <a:latin typeface="Arial (heading)"/>
                          <a:ea typeface="Calibri"/>
                          <a:cs typeface="Arial" pitchFamily="34" charset="0"/>
                        </a:rPr>
                        <a:t>Perindustrian</a:t>
                      </a:r>
                      <a:endParaRPr lang="en-US" sz="1600" dirty="0">
                        <a:latin typeface="Arial (heading)"/>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231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1792208" y="2088069"/>
            <a:ext cx="8762770" cy="125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altLang="id-ID" sz="4000" b="1" i="1" dirty="0">
                <a:solidFill>
                  <a:srgbClr val="002060"/>
                </a:solidFill>
                <a:latin typeface="Calibri" panose="020F0502020204030204" pitchFamily="34" charset="0"/>
              </a:rPr>
              <a:t>PERBANDINGAN PENANGANAN PERKARA (PENYIDIKAN)</a:t>
            </a:r>
            <a:endParaRPr kumimoji="0" lang="en-US" altLang="id-ID"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58727049"/>
      </p:ext>
    </p:extLst>
  </p:cSld>
  <p:clrMapOvr>
    <a:masterClrMapping/>
  </p:clrMapOvr>
</p:sld>
</file>

<file path=ppt/theme/theme1.xml><?xml version="1.0" encoding="utf-8"?>
<a:theme xmlns:a="http://schemas.openxmlformats.org/drawingml/2006/main" name="Template Presentasi DJB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rgbClr val="FF0000"/>
          </a:solidFill>
          <a:round/>
          <a:headEnd/>
          <a:tailEnd/>
        </a:ln>
      </a:spPr>
      <a:bodyPr wrap="none" anchor="ctr"/>
      <a:lstStyle>
        <a:defPPr algn="ctr">
          <a:defRPr sz="1400" b="1" dirty="0">
            <a:latin typeface="+mn-lt"/>
          </a:defRPr>
        </a:defPPr>
      </a:lstStyle>
    </a:spDef>
  </a:objectDefaults>
  <a:extraClrSchemeLst/>
  <a:extLst>
    <a:ext uri="{05A4C25C-085E-4340-85A3-A5531E510DB2}">
      <thm15:themeFamily xmlns:thm15="http://schemas.microsoft.com/office/thememl/2012/main" name="817fd89c0649e28d1e6bd2ba33a1713a-template-presentasi-djbc [Read-Only]" id="{E97C93EF-A47E-47F4-94F3-0EBC2D43456F}" vid="{0196F63B-A2F7-4DB8-9E90-CA1A28F7C4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30847</TotalTime>
  <Words>2979</Words>
  <Application>Microsoft Office PowerPoint</Application>
  <PresentationFormat>Widescreen</PresentationFormat>
  <Paragraphs>393</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(heading)</vt:lpstr>
      <vt:lpstr>Calibri</vt:lpstr>
      <vt:lpstr>Segoe UI Black</vt:lpstr>
      <vt:lpstr>Template Presentasi DJBC</vt:lpstr>
      <vt:lpstr>PowerPoint Presentation</vt:lpstr>
      <vt:lpstr>PowerPoint Presentation</vt:lpstr>
      <vt:lpstr>DASAR HUKUM WEWENANG PPNS DJBC</vt:lpstr>
      <vt:lpstr>PowerPoint Presentation</vt:lpstr>
      <vt:lpstr>PowerPoint Presentation</vt:lpstr>
      <vt:lpstr>PowerPoint Presentation</vt:lpstr>
      <vt:lpstr>Dasar Hukum Wewenang PPNS DJBC</vt:lpstr>
      <vt:lpstr>KEWENANGAN PENYIDIKAN TP OLEH PPNS DJBC</vt:lpstr>
      <vt:lpstr>PowerPoint Presentation</vt:lpstr>
      <vt:lpstr>Penegakan Hukum Kepabeanan dan Cukai</vt:lpstr>
      <vt:lpstr>Skema Penanganan Perkara (Penyidikan) DJBC</vt:lpstr>
      <vt:lpstr>Skema Penanganan Perkara (Penyidikan) Kekayaan Intelektual Kementerian Hukum dan HAM</vt:lpstr>
      <vt:lpstr>Skema Penanganan Perkara (Penyidikan) Kejaksaan</vt:lpstr>
      <vt:lpstr>Skema Penanganan Perkara (Penyidikan) Polri</vt:lpstr>
      <vt:lpstr>Penyelidikan dan Penyidikan</vt:lpstr>
      <vt:lpstr>Penyelidikan dan Penyidikan </vt:lpstr>
      <vt:lpstr>PowerPoint Presentation</vt:lpstr>
      <vt:lpstr>KEWENANGAN PPNS DJBC DALAM UU KEPABEANAN DAN CUKAI</vt:lpstr>
      <vt:lpstr>KEWENANGAN PPNS DJBC DALAM UU KEPABEANAN DAN CUKAI</vt:lpstr>
      <vt:lpstr>KEWENANGAN PPNS DJBC DALAM UU KEPABEANAN DAN CUKAI</vt:lpstr>
      <vt:lpstr>PowerPoint Presentation</vt:lpstr>
      <vt:lpstr>Upaya Paksa</vt:lpstr>
      <vt:lpstr>Upaya Paksa</vt:lpstr>
      <vt:lpstr>Penangkapan</vt:lpstr>
      <vt:lpstr>Penangkapan</vt:lpstr>
      <vt:lpstr>Penahanan</vt:lpstr>
      <vt:lpstr>Dasar Penahanan</vt:lpstr>
      <vt:lpstr>Penggeledahan</vt:lpstr>
      <vt:lpstr>Penggeledahan</vt:lpstr>
      <vt:lpstr>Penyitaan</vt:lpstr>
      <vt:lpstr>Penyitaan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Enggar Cahya Firdaus</dc:creator>
  <cp:lastModifiedBy>Yusrizal Muhammad Rangga</cp:lastModifiedBy>
  <cp:revision>588</cp:revision>
  <cp:lastPrinted>2020-10-13T09:00:09Z</cp:lastPrinted>
  <dcterms:created xsi:type="dcterms:W3CDTF">2016-05-19T09:55:31Z</dcterms:created>
  <dcterms:modified xsi:type="dcterms:W3CDTF">2024-03-24T09:26:30Z</dcterms:modified>
</cp:coreProperties>
</file>