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1" r:id="rId1"/>
    <p:sldMasterId id="2147483757" r:id="rId2"/>
  </p:sldMasterIdLst>
  <p:notesMasterIdLst>
    <p:notesMasterId r:id="rId44"/>
  </p:notesMasterIdLst>
  <p:sldIdLst>
    <p:sldId id="387" r:id="rId3"/>
    <p:sldId id="258" r:id="rId4"/>
    <p:sldId id="379" r:id="rId5"/>
    <p:sldId id="380" r:id="rId6"/>
    <p:sldId id="381" r:id="rId7"/>
    <p:sldId id="383" r:id="rId8"/>
    <p:sldId id="271" r:id="rId9"/>
    <p:sldId id="259" r:id="rId10"/>
    <p:sldId id="587" r:id="rId11"/>
    <p:sldId id="273" r:id="rId12"/>
    <p:sldId id="261" r:id="rId13"/>
    <p:sldId id="345" r:id="rId14"/>
    <p:sldId id="266" r:id="rId15"/>
    <p:sldId id="265" r:id="rId16"/>
    <p:sldId id="263" r:id="rId17"/>
    <p:sldId id="568" r:id="rId18"/>
    <p:sldId id="570" r:id="rId19"/>
    <p:sldId id="280" r:id="rId20"/>
    <p:sldId id="571" r:id="rId21"/>
    <p:sldId id="354" r:id="rId22"/>
    <p:sldId id="572" r:id="rId23"/>
    <p:sldId id="576" r:id="rId24"/>
    <p:sldId id="577" r:id="rId25"/>
    <p:sldId id="581" r:id="rId26"/>
    <p:sldId id="582" r:id="rId27"/>
    <p:sldId id="583" r:id="rId28"/>
    <p:sldId id="584" r:id="rId29"/>
    <p:sldId id="286" r:id="rId30"/>
    <p:sldId id="585" r:id="rId31"/>
    <p:sldId id="322" r:id="rId32"/>
    <p:sldId id="586" r:id="rId33"/>
    <p:sldId id="385" r:id="rId34"/>
    <p:sldId id="565" r:id="rId35"/>
    <p:sldId id="562" r:id="rId36"/>
    <p:sldId id="392" r:id="rId37"/>
    <p:sldId id="484" r:id="rId38"/>
    <p:sldId id="526" r:id="rId39"/>
    <p:sldId id="423" r:id="rId40"/>
    <p:sldId id="424" r:id="rId41"/>
    <p:sldId id="498" r:id="rId42"/>
    <p:sldId id="268" r:id="rId43"/>
  </p:sldIdLst>
  <p:sldSz cx="9144000" cy="5143500" type="screen16x9"/>
  <p:notesSz cx="9144000" cy="514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54" autoAdjust="0"/>
  </p:normalViewPr>
  <p:slideViewPr>
    <p:cSldViewPr>
      <p:cViewPr varScale="1">
        <p:scale>
          <a:sx n="84" d="100"/>
          <a:sy n="84" d="100"/>
        </p:scale>
        <p:origin x="99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728D8-B28F-40D7-B8DA-ACEF63E384AB}" type="datetimeFigureOut">
              <a:rPr lang="en-ID" smtClean="0"/>
              <a:t>23/07/2024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3C4A-31ED-4697-BF3A-127D53856B4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855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Google Shape;5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Perbedaan: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Kode etik kode perilaku = Batas-Batas Perilaku yang tidak boleh dilanggar, apabila dilakukan/dilanggar akan </a:t>
            </a:r>
            <a:r>
              <a:rPr lang="en-US" sz="1200" b="1">
                <a:solidFill>
                  <a:srgbClr val="FFFFFF"/>
                </a:solidFill>
                <a:highlight>
                  <a:srgbClr val="000080"/>
                </a:highlight>
                <a:latin typeface="Twentieth Century"/>
                <a:ea typeface="Twentieth Century"/>
                <a:cs typeface="Twentieth Century"/>
                <a:sym typeface="Twentieth Century"/>
              </a:rPr>
              <a:t>terdapat konsekuensi</a:t>
            </a:r>
            <a:endParaRPr sz="1200" b="1">
              <a:solidFill>
                <a:srgbClr val="FFFFFF"/>
              </a:solidFill>
              <a:highlight>
                <a:srgbClr val="000080"/>
              </a:highlight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Perilaku efektif = Perilaku/kebiasaan positif yang mendukung efektifitas sistem kerja baru, dan </a:t>
            </a:r>
            <a:r>
              <a:rPr lang="en-US" sz="1200" b="1">
                <a:solidFill>
                  <a:srgbClr val="FFFFFF"/>
                </a:solidFill>
                <a:highlight>
                  <a:srgbClr val="000080"/>
                </a:highlight>
                <a:latin typeface="Twentieth Century"/>
                <a:ea typeface="Twentieth Century"/>
                <a:cs typeface="Twentieth Century"/>
                <a:sym typeface="Twentieth Century"/>
              </a:rPr>
              <a:t>perlu disosialisasikan, didorong/diapresiasi bila muncul</a:t>
            </a:r>
            <a:endParaRPr sz="1200" b="1">
              <a:solidFill>
                <a:srgbClr val="FFFFFF"/>
              </a:solidFill>
              <a:highlight>
                <a:srgbClr val="000080"/>
              </a:highlight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48730" name="Google Shape;5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81BCF8F-04A6-4E74-8DA6-0FDBFF009FE9}" type="slidenum">
              <a:rPr lang="en-US"/>
              <a:pPr>
                <a:spcBef>
                  <a:spcPct val="0"/>
                </a:spcBef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5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39B24-F8F7-4A76-BA86-286D52EA09C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8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39B24-F8F7-4A76-BA86-286D52EA09C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80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39B24-F8F7-4A76-BA86-286D52EA09C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39B24-F8F7-4A76-BA86-286D52EA09C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dul" type="title">
  <p:cSld name="Judu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227" y="-1856742"/>
            <a:ext cx="5978129" cy="536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6530" y="294612"/>
            <a:ext cx="961525" cy="9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4"/>
          <p:cNvSpPr txBox="1"/>
          <p:nvPr/>
        </p:nvSpPr>
        <p:spPr>
          <a:xfrm>
            <a:off x="6997098" y="478599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19;p24"/>
          <p:cNvSpPr txBox="1">
            <a:spLocks noGrp="1"/>
          </p:cNvSpPr>
          <p:nvPr>
            <p:ph type="ctrTitle"/>
          </p:nvPr>
        </p:nvSpPr>
        <p:spPr>
          <a:xfrm>
            <a:off x="2793360" y="1629622"/>
            <a:ext cx="3334680" cy="94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1A1"/>
              </a:buClr>
              <a:buSzPts val="4000"/>
              <a:buFont typeface="Roboto"/>
              <a:buNone/>
              <a:defRPr sz="3000" b="1" i="0">
                <a:solidFill>
                  <a:srgbClr val="3461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ubTitle" idx="1"/>
          </p:nvPr>
        </p:nvSpPr>
        <p:spPr>
          <a:xfrm>
            <a:off x="2793360" y="2733768"/>
            <a:ext cx="3334680" cy="59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24"/>
          <p:cNvSpPr txBox="1"/>
          <p:nvPr/>
        </p:nvSpPr>
        <p:spPr>
          <a:xfrm>
            <a:off x="1901428" y="4742829"/>
            <a:ext cx="537087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Kemenkeu</a:t>
            </a:r>
            <a:r>
              <a:rPr lang="en-US" sz="135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Tepercaya</a:t>
            </a:r>
            <a:endParaRPr sz="135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0287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Foto (+Logo Garuda)">
  <p:cSld name="Background Foto (+Logo Garuda)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3"/>
          <p:cNvSpPr/>
          <p:nvPr/>
        </p:nvSpPr>
        <p:spPr>
          <a:xfrm>
            <a:off x="-145033" y="-17319"/>
            <a:ext cx="9289033" cy="5186802"/>
          </a:xfrm>
          <a:prstGeom prst="rect">
            <a:avLst/>
          </a:prstGeom>
          <a:solidFill>
            <a:srgbClr val="2761A6">
              <a:alpha val="8196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53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3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3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90" name="Google Shape;90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1633" y="-3113668"/>
            <a:ext cx="56007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3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53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53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4" name="Google Shape;9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722" y="225741"/>
            <a:ext cx="1458032" cy="34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615" y="195486"/>
            <a:ext cx="379966" cy="41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09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0795" y="-385977"/>
            <a:ext cx="5978129" cy="536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6530" y="294612"/>
            <a:ext cx="961525" cy="9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4"/>
          <p:cNvSpPr txBox="1"/>
          <p:nvPr/>
        </p:nvSpPr>
        <p:spPr>
          <a:xfrm>
            <a:off x="6997098" y="478599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54"/>
          <p:cNvSpPr txBox="1">
            <a:spLocks noGrp="1"/>
          </p:cNvSpPr>
          <p:nvPr>
            <p:ph type="ctrTitle"/>
          </p:nvPr>
        </p:nvSpPr>
        <p:spPr>
          <a:xfrm>
            <a:off x="2843808" y="1707655"/>
            <a:ext cx="3334680" cy="94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3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4"/>
          <p:cNvSpPr txBox="1">
            <a:spLocks noGrp="1"/>
          </p:cNvSpPr>
          <p:nvPr>
            <p:ph type="subTitle" idx="1"/>
          </p:nvPr>
        </p:nvSpPr>
        <p:spPr>
          <a:xfrm>
            <a:off x="2843808" y="2811800"/>
            <a:ext cx="3334680" cy="59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14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(+Logo Garuda)">
  <p:cSld name="Section (+Logo Garuda)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0795" y="-385977"/>
            <a:ext cx="5978129" cy="536779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5"/>
          <p:cNvSpPr txBox="1"/>
          <p:nvPr/>
        </p:nvSpPr>
        <p:spPr>
          <a:xfrm>
            <a:off x="6997098" y="478599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55"/>
          <p:cNvSpPr txBox="1">
            <a:spLocks noGrp="1"/>
          </p:cNvSpPr>
          <p:nvPr>
            <p:ph type="ctrTitle"/>
          </p:nvPr>
        </p:nvSpPr>
        <p:spPr>
          <a:xfrm>
            <a:off x="2843808" y="1707655"/>
            <a:ext cx="3334680" cy="94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3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ubTitle" idx="1"/>
          </p:nvPr>
        </p:nvSpPr>
        <p:spPr>
          <a:xfrm>
            <a:off x="2843808" y="2811800"/>
            <a:ext cx="3334680" cy="59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107" name="Google Shape;10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2030" y="249493"/>
            <a:ext cx="961525" cy="94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1975" y="407098"/>
            <a:ext cx="649996" cy="706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18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6"/>
          <p:cNvSpPr>
            <a:spLocks noGrp="1"/>
          </p:cNvSpPr>
          <p:nvPr>
            <p:ph type="pic" idx="2"/>
          </p:nvPr>
        </p:nvSpPr>
        <p:spPr>
          <a:xfrm>
            <a:off x="1559657" y="527344"/>
            <a:ext cx="2740639" cy="411095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9394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90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12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85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91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215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9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9429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403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226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83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149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6"/>
          <p:cNvSpPr>
            <a:spLocks noGrp="1"/>
          </p:cNvSpPr>
          <p:nvPr>
            <p:ph sz="quarter" idx="13"/>
          </p:nvPr>
        </p:nvSpPr>
        <p:spPr>
          <a:xfrm>
            <a:off x="434717" y="904370"/>
            <a:ext cx="8359658" cy="13157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97168" name="Picture 1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44540" y="10062"/>
            <a:ext cx="920555" cy="517751"/>
          </a:xfrm>
          <a:prstGeom prst="rect">
            <a:avLst/>
          </a:prstGeom>
        </p:spPr>
      </p:pic>
      <p:sp>
        <p:nvSpPr>
          <p:cNvPr id="10486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06970" y="4870448"/>
            <a:ext cx="437030" cy="121252"/>
          </a:xfrm>
          <a:prstGeom prst="rect">
            <a:avLst/>
          </a:prstGeom>
        </p:spPr>
        <p:txBody>
          <a:bodyPr/>
          <a:lstStyle>
            <a:lvl1pPr algn="ctr">
              <a:defRPr sz="788" b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1pPr>
          </a:lstStyle>
          <a:p>
            <a:fld id="{79820BF0-4CA9-436F-87F0-8323D4B621FC}" type="slidenum">
              <a:rPr lang="en-ID" smtClean="0"/>
              <a:t>‹#›</a:t>
            </a:fld>
            <a:endParaRPr lang="en-ID" sz="1050" dirty="0"/>
          </a:p>
        </p:txBody>
      </p:sp>
      <p:sp>
        <p:nvSpPr>
          <p:cNvPr id="1048611" name="Rectangle 20"/>
          <p:cNvSpPr/>
          <p:nvPr userDrawn="1"/>
        </p:nvSpPr>
        <p:spPr>
          <a:xfrm flipH="1">
            <a:off x="1846816" y="4989829"/>
            <a:ext cx="6858000" cy="34289"/>
          </a:xfrm>
          <a:prstGeom prst="rect">
            <a:avLst/>
          </a:prstGeom>
          <a:solidFill>
            <a:srgbClr val="F2BE1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 </a:t>
            </a:r>
            <a:endParaRPr lang="en-ID" dirty="0"/>
          </a:p>
        </p:txBody>
      </p:sp>
      <p:sp>
        <p:nvSpPr>
          <p:cNvPr id="1048612" name="Subtitle 2"/>
          <p:cNvSpPr txBox="1"/>
          <p:nvPr userDrawn="1"/>
        </p:nvSpPr>
        <p:spPr>
          <a:xfrm>
            <a:off x="0" y="4912632"/>
            <a:ext cx="1938866" cy="2229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F2BE1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63" b="1" dirty="0">
                <a:solidFill>
                  <a:srgbClr val="0B1728"/>
                </a:solidFill>
              </a:rPr>
              <a:t>DIREKTORAT JENDERAL  BEA DAN CUKAI</a:t>
            </a:r>
            <a:endParaRPr lang="en-ID" sz="750" b="1" dirty="0">
              <a:solidFill>
                <a:srgbClr val="0B1728"/>
              </a:solidFill>
            </a:endParaRPr>
          </a:p>
        </p:txBody>
      </p:sp>
      <p:sp>
        <p:nvSpPr>
          <p:cNvPr id="1048613" name="Rectangle 7"/>
          <p:cNvSpPr/>
          <p:nvPr userDrawn="1"/>
        </p:nvSpPr>
        <p:spPr>
          <a:xfrm>
            <a:off x="98727" y="142872"/>
            <a:ext cx="282225" cy="252133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14" name="Rectangle 17"/>
          <p:cNvSpPr/>
          <p:nvPr userDrawn="1"/>
        </p:nvSpPr>
        <p:spPr>
          <a:xfrm>
            <a:off x="1" y="142872"/>
            <a:ext cx="282225" cy="252133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15" name="Text Placeholder 38"/>
          <p:cNvSpPr>
            <a:spLocks noGrp="1"/>
          </p:cNvSpPr>
          <p:nvPr>
            <p:ph type="body" sz="quarter" idx="14" hasCustomPrompt="1"/>
          </p:nvPr>
        </p:nvSpPr>
        <p:spPr>
          <a:xfrm>
            <a:off x="479677" y="84614"/>
            <a:ext cx="2928687" cy="311624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025" b="1" dirty="0">
                <a:solidFill>
                  <a:srgbClr val="0B1728"/>
                </a:solidFill>
                <a:cs typeface="+mn-cs"/>
              </a:defRPr>
            </a:lvl1pPr>
          </a:lstStyle>
          <a:p>
            <a:pPr marL="0" lvl="0"/>
            <a:r>
              <a:rPr lang="en-US" dirty="0"/>
              <a:t>Sub </a:t>
            </a:r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Pembahasan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360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ound Polos">
  <p:cSld name="Backround Polo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None/>
              <a:def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8689" name="Google Shape;119;p28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1A1"/>
              </a:buClr>
              <a:buSzPts val="4000"/>
              <a:buFont typeface="Roboto"/>
              <a:buNone/>
              <a:defRPr sz="3000" b="1" i="0">
                <a:solidFill>
                  <a:srgbClr val="3461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endParaRPr/>
          </a:p>
        </p:txBody>
      </p:sp>
      <p:sp>
        <p:nvSpPr>
          <p:cNvPr id="1048690" name="Google Shape;120;p28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048691" name="Google Shape;123;p28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1048692" name="Google Shape;124;p28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137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A658E-06A6-4F19-AD0D-0F090764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40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52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5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dul (+Logo Garuda)">
  <p:cSld name="Judul (+Logo Garuda)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1670" y="-1856742"/>
            <a:ext cx="5978129" cy="5367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2030" y="249493"/>
            <a:ext cx="961525" cy="94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7"/>
          <p:cNvSpPr txBox="1"/>
          <p:nvPr/>
        </p:nvSpPr>
        <p:spPr>
          <a:xfrm>
            <a:off x="6997098" y="478599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35;p47"/>
          <p:cNvSpPr txBox="1">
            <a:spLocks noGrp="1"/>
          </p:cNvSpPr>
          <p:nvPr>
            <p:ph type="ctrTitle"/>
          </p:nvPr>
        </p:nvSpPr>
        <p:spPr>
          <a:xfrm>
            <a:off x="2911506" y="1629622"/>
            <a:ext cx="3334680" cy="94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1A1"/>
              </a:buClr>
              <a:buSzPts val="4000"/>
              <a:buFont typeface="Roboto"/>
              <a:buNone/>
              <a:defRPr sz="3000" b="1" i="0">
                <a:solidFill>
                  <a:srgbClr val="3461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subTitle" idx="1"/>
          </p:nvPr>
        </p:nvSpPr>
        <p:spPr>
          <a:xfrm>
            <a:off x="2911506" y="2733768"/>
            <a:ext cx="3334680" cy="59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37" name="Google Shape;3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1975" y="303498"/>
            <a:ext cx="649996" cy="70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7"/>
          <p:cNvSpPr txBox="1"/>
          <p:nvPr/>
        </p:nvSpPr>
        <p:spPr>
          <a:xfrm>
            <a:off x="1901428" y="4742829"/>
            <a:ext cx="537087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Kemenkeu</a:t>
            </a:r>
            <a:r>
              <a:rPr lang="en-US" sz="135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13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epercaya</a:t>
            </a:r>
            <a:endParaRPr sz="135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9284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ound Polos">
  <p:cSld name="Backround Polo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48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1A1"/>
              </a:buClr>
              <a:buSzPts val="4000"/>
              <a:buFont typeface="Roboto"/>
              <a:buNone/>
              <a:defRPr sz="3000" b="1" i="0">
                <a:solidFill>
                  <a:srgbClr val="3461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43" name="Google Shape;43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1633" y="-3113668"/>
            <a:ext cx="560070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33" y="162461"/>
            <a:ext cx="1458032" cy="34778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8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48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50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ound Polos (+ logo Garuda)">
  <p:cSld name="Backround Polos (+ logo Garuda)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9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9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9" name="Google Shape;49;p49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1A1"/>
              </a:buClr>
              <a:buSzPts val="4000"/>
              <a:buFont typeface="Roboto"/>
              <a:buNone/>
              <a:defRPr sz="3000" b="1" i="0">
                <a:solidFill>
                  <a:srgbClr val="3461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51" name="Google Shape;5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1633" y="-3113668"/>
            <a:ext cx="560070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722" y="225741"/>
            <a:ext cx="1458032" cy="34778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9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9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5" name="Google Shape;5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615" y="195486"/>
            <a:ext cx="379966" cy="41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14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Biru">
  <p:cSld name="Background Biru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/>
          <p:nvPr/>
        </p:nvSpPr>
        <p:spPr>
          <a:xfrm>
            <a:off x="-72517" y="-43302"/>
            <a:ext cx="9289033" cy="5186802"/>
          </a:xfrm>
          <a:prstGeom prst="rect">
            <a:avLst/>
          </a:prstGeom>
          <a:solidFill>
            <a:srgbClr val="2761A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0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3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60" name="Google Shape;6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1633" y="-3113668"/>
            <a:ext cx="56007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50"/>
          <p:cNvSpPr/>
          <p:nvPr/>
        </p:nvSpPr>
        <p:spPr>
          <a:xfrm>
            <a:off x="4625579" y="4957864"/>
            <a:ext cx="2970758" cy="38552"/>
          </a:xfrm>
          <a:prstGeom prst="rect">
            <a:avLst/>
          </a:prstGeom>
          <a:solidFill>
            <a:srgbClr val="235F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33" y="162461"/>
            <a:ext cx="1458032" cy="34778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50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4" name="Google Shape;64;p50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50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0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Biru (+ Logo Garuda)">
  <p:cSld name="Background Biru (+ Logo Garuda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/>
          <p:nvPr/>
        </p:nvSpPr>
        <p:spPr>
          <a:xfrm>
            <a:off x="-72517" y="-43302"/>
            <a:ext cx="9289033" cy="5186802"/>
          </a:xfrm>
          <a:prstGeom prst="rect">
            <a:avLst/>
          </a:prstGeom>
          <a:solidFill>
            <a:srgbClr val="2761A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51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3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70" name="Google Shape;7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1633" y="-3113668"/>
            <a:ext cx="56007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1"/>
          <p:cNvSpPr/>
          <p:nvPr/>
        </p:nvSpPr>
        <p:spPr>
          <a:xfrm>
            <a:off x="4625579" y="4957864"/>
            <a:ext cx="2970758" cy="38552"/>
          </a:xfrm>
          <a:prstGeom prst="rect">
            <a:avLst/>
          </a:prstGeom>
          <a:solidFill>
            <a:srgbClr val="235FA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51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3" name="Google Shape;73;p51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1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" name="Google Shape;7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722" y="225741"/>
            <a:ext cx="1458032" cy="34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615" y="195486"/>
            <a:ext cx="379966" cy="41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32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Foto">
  <p:cSld name="Background Fot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2"/>
          <p:cNvSpPr/>
          <p:nvPr/>
        </p:nvSpPr>
        <p:spPr>
          <a:xfrm>
            <a:off x="-145033" y="-17319"/>
            <a:ext cx="9289033" cy="5186802"/>
          </a:xfrm>
          <a:prstGeom prst="rect">
            <a:avLst/>
          </a:prstGeom>
          <a:solidFill>
            <a:srgbClr val="2761A6">
              <a:alpha val="8196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>
            <a:off x="628650" y="1275606"/>
            <a:ext cx="3511302" cy="113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3000" b="1" i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subTitle" idx="1"/>
          </p:nvPr>
        </p:nvSpPr>
        <p:spPr>
          <a:xfrm>
            <a:off x="628650" y="2534260"/>
            <a:ext cx="3511302" cy="2089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pic>
        <p:nvPicPr>
          <p:cNvPr id="81" name="Google Shape;8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31633" y="-3113668"/>
            <a:ext cx="560070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33" y="162461"/>
            <a:ext cx="1458032" cy="34778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2"/>
          <p:cNvSpPr txBox="1">
            <a:spLocks noGrp="1"/>
          </p:cNvSpPr>
          <p:nvPr>
            <p:ph type="sldNum" idx="12"/>
          </p:nvPr>
        </p:nvSpPr>
        <p:spPr>
          <a:xfrm>
            <a:off x="6997098" y="48400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spcBef>
                <a:spcPts val="0"/>
              </a:spcBef>
              <a:buNone/>
              <a:defRPr sz="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Google Shape;84;p52"/>
          <p:cNvSpPr>
            <a:spLocks noGrp="1"/>
          </p:cNvSpPr>
          <p:nvPr>
            <p:ph type="pic" idx="2"/>
          </p:nvPr>
        </p:nvSpPr>
        <p:spPr>
          <a:xfrm>
            <a:off x="4248150" y="1275160"/>
            <a:ext cx="2160055" cy="3348818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52"/>
          <p:cNvSpPr>
            <a:spLocks noGrp="1"/>
          </p:cNvSpPr>
          <p:nvPr>
            <p:ph type="chart" idx="3"/>
          </p:nvPr>
        </p:nvSpPr>
        <p:spPr>
          <a:xfrm>
            <a:off x="6516401" y="1275160"/>
            <a:ext cx="2214061" cy="334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40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2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82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2" r:id="rId14"/>
    <p:sldLayoutId id="2147483774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"/>
          <p:cNvSpPr txBox="1">
            <a:spLocks noGrp="1"/>
          </p:cNvSpPr>
          <p:nvPr>
            <p:ph type="ctrTitle"/>
          </p:nvPr>
        </p:nvSpPr>
        <p:spPr>
          <a:xfrm>
            <a:off x="762000" y="2419350"/>
            <a:ext cx="6800249" cy="94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r>
              <a:rPr lang="en-US" sz="4500" dirty="0">
                <a:solidFill>
                  <a:schemeClr val="dk1"/>
                </a:solidFill>
                <a:latin typeface="Aharoni"/>
                <a:cs typeface="Aharoni"/>
                <a:sym typeface="Aharoni"/>
              </a:rPr>
              <a:t> SERVICE EXCELLENT</a:t>
            </a:r>
            <a:endParaRPr dirty="0"/>
          </a:p>
        </p:txBody>
      </p:sp>
      <p:sp>
        <p:nvSpPr>
          <p:cNvPr id="447" name="Google Shape;447;p1"/>
          <p:cNvSpPr txBox="1"/>
          <p:nvPr/>
        </p:nvSpPr>
        <p:spPr>
          <a:xfrm>
            <a:off x="64873" y="4902544"/>
            <a:ext cx="1824057" cy="18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  <a:buSzPts val="1000"/>
            </a:pPr>
            <a:r>
              <a:rPr lang="en-US" sz="75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Foto</a:t>
            </a:r>
            <a:r>
              <a:rPr lang="en-US" sz="75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5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Dokumentasi</a:t>
            </a:r>
            <a:r>
              <a:rPr lang="en-US" sz="75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5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Sekretariat</a:t>
            </a:r>
            <a:r>
              <a:rPr lang="en-US" sz="75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5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Jderal</a:t>
            </a:r>
            <a:endParaRPr sz="75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"/>
          <p:cNvSpPr txBox="1"/>
          <p:nvPr/>
        </p:nvSpPr>
        <p:spPr>
          <a:xfrm>
            <a:off x="493295" y="1428750"/>
            <a:ext cx="8157410" cy="133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3461A1"/>
              </a:buClr>
              <a:buSzPts val="4000"/>
            </a:pPr>
            <a:r>
              <a:rPr lang="en-US" b="1" kern="0" dirty="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PELATIHAN </a:t>
            </a:r>
            <a:endParaRPr sz="10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685800">
              <a:lnSpc>
                <a:spcPct val="90000"/>
              </a:lnSpc>
              <a:buClr>
                <a:srgbClr val="3461A1"/>
              </a:buClr>
              <a:buSzPts val="4000"/>
            </a:pPr>
            <a:r>
              <a:rPr lang="en-US" b="1" i="1" kern="0" dirty="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INDONESIA CUSTOMS AND EXCISE STANDARD SERVICE CHARTER</a:t>
            </a:r>
            <a:endParaRPr lang="en-US" sz="4400" b="1" i="1" kern="0" dirty="0">
              <a:solidFill>
                <a:srgbClr val="000000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algn="ctr" defTabSz="685800">
              <a:lnSpc>
                <a:spcPct val="90000"/>
              </a:lnSpc>
              <a:buClr>
                <a:srgbClr val="3461A1"/>
              </a:buClr>
              <a:buSzPts val="4000"/>
            </a:pP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haroni"/>
                <a:sym typeface="Aharoni"/>
              </a:rPr>
              <a:t>KEP-151/BC/2023</a:t>
            </a:r>
            <a:endParaRPr lang="en-ID" sz="3200" b="1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ctr" defTabSz="685800">
              <a:lnSpc>
                <a:spcPct val="90000"/>
              </a:lnSpc>
              <a:buClr>
                <a:srgbClr val="3461A1"/>
              </a:buClr>
              <a:buSzPts val="4000"/>
            </a:pPr>
            <a:endParaRPr lang="en-ID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Rounded Rectangle 3"/>
          <p:cNvSpPr/>
          <p:nvPr/>
        </p:nvSpPr>
        <p:spPr>
          <a:xfrm>
            <a:off x="1143000" y="133350"/>
            <a:ext cx="6210690" cy="5940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id-ID" sz="2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TIGA PILAR PELAYANAN</a:t>
            </a:r>
          </a:p>
        </p:txBody>
      </p:sp>
      <p:sp>
        <p:nvSpPr>
          <p:cNvPr id="1048668" name="Can 6"/>
          <p:cNvSpPr/>
          <p:nvPr/>
        </p:nvSpPr>
        <p:spPr>
          <a:xfrm>
            <a:off x="1447800" y="1276350"/>
            <a:ext cx="1524000" cy="2970330"/>
          </a:xfrm>
          <a:prstGeom prst="can">
            <a:avLst>
              <a:gd name="adj" fmla="val 1397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</a:t>
            </a:r>
            <a:r>
              <a:rPr lang="id-ID" sz="1400" b="1" dirty="0">
                <a:solidFill>
                  <a:schemeClr val="tx1"/>
                </a:solidFill>
              </a:rPr>
              <a:t>RODUCT </a:t>
            </a:r>
            <a:r>
              <a:rPr lang="id-ID" sz="1400" b="1" u="sng" dirty="0">
                <a:solidFill>
                  <a:schemeClr val="tx1"/>
                </a:solidFill>
              </a:rPr>
              <a:t>EXCELLENCE</a:t>
            </a:r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r>
              <a:rPr lang="id-ID" sz="1400" u="sng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Layanan</a:t>
            </a:r>
            <a:r>
              <a:rPr lang="en-US" dirty="0">
                <a:solidFill>
                  <a:schemeClr val="tx1"/>
                </a:solidFill>
              </a:rPr>
              <a:t> Yang Akan Di</a:t>
            </a:r>
            <a:r>
              <a:rPr lang="id-ID" dirty="0">
                <a:solidFill>
                  <a:schemeClr val="tx1"/>
                </a:solidFill>
              </a:rPr>
              <a:t>b</a:t>
            </a:r>
            <a:r>
              <a:rPr lang="en-US" dirty="0" err="1">
                <a:solidFill>
                  <a:schemeClr val="tx1"/>
                </a:solidFill>
              </a:rPr>
              <a:t>erikan</a:t>
            </a:r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r>
              <a:rPr lang="id-ID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48669" name="Can 9"/>
          <p:cNvSpPr/>
          <p:nvPr/>
        </p:nvSpPr>
        <p:spPr>
          <a:xfrm>
            <a:off x="3696923" y="1264920"/>
            <a:ext cx="1524000" cy="2970330"/>
          </a:xfrm>
          <a:prstGeom prst="can">
            <a:avLst>
              <a:gd name="adj" fmla="val 1397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</a:t>
            </a:r>
            <a:r>
              <a:rPr lang="id-ID" sz="1400" b="1" dirty="0">
                <a:solidFill>
                  <a:schemeClr val="tx1"/>
                </a:solidFill>
              </a:rPr>
              <a:t>ROCESS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id-ID" sz="1400" b="1" u="sng" dirty="0">
                <a:solidFill>
                  <a:schemeClr val="tx1"/>
                </a:solidFill>
              </a:rPr>
              <a:t>EXCELLENCE</a:t>
            </a:r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endParaRPr lang="en-US" sz="1400" b="1" u="sng" dirty="0">
              <a:solidFill>
                <a:schemeClr val="tx1"/>
              </a:solidFill>
            </a:endParaRPr>
          </a:p>
          <a:p>
            <a:pPr algn="ctr"/>
            <a:r>
              <a:rPr lang="id-ID" sz="1400" b="1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Struktur</a:t>
            </a:r>
            <a:r>
              <a:rPr lang="en-US" sz="1400" dirty="0">
                <a:solidFill>
                  <a:schemeClr val="tx1"/>
                </a:solidFill>
              </a:rPr>
              <a:t> Org</a:t>
            </a:r>
            <a:r>
              <a:rPr lang="id-ID" sz="1400" dirty="0">
                <a:solidFill>
                  <a:schemeClr val="tx1"/>
                </a:solidFill>
              </a:rPr>
              <a:t>anisasi,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Sisdur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id-ID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Data</a:t>
            </a:r>
            <a:r>
              <a:rPr lang="id-ID" sz="1400" dirty="0">
                <a:solidFill>
                  <a:schemeClr val="tx1"/>
                </a:solidFill>
              </a:rPr>
              <a:t>b</a:t>
            </a:r>
            <a:r>
              <a:rPr lang="en-US" sz="1400" dirty="0" err="1">
                <a:solidFill>
                  <a:schemeClr val="tx1"/>
                </a:solidFill>
              </a:rPr>
              <a:t>ase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Umpan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Balik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Upaya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Kesempurnaan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  <a:p>
            <a:pPr algn="ctr"/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1048670" name="Can 10"/>
          <p:cNvSpPr/>
          <p:nvPr/>
        </p:nvSpPr>
        <p:spPr>
          <a:xfrm>
            <a:off x="5804492" y="1264920"/>
            <a:ext cx="1524000" cy="2970330"/>
          </a:xfrm>
          <a:prstGeom prst="can">
            <a:avLst>
              <a:gd name="adj" fmla="val 1397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>
                <a:solidFill>
                  <a:schemeClr val="tx1"/>
                </a:solidFill>
              </a:rPr>
              <a:t>P</a:t>
            </a:r>
            <a:r>
              <a:rPr lang="id-ID" sz="1400" b="1" dirty="0">
                <a:solidFill>
                  <a:schemeClr val="tx1"/>
                </a:solidFill>
              </a:rPr>
              <a:t>EOPLE </a:t>
            </a:r>
            <a:r>
              <a:rPr lang="id-ID" sz="1400" b="1" u="sng" dirty="0">
                <a:solidFill>
                  <a:schemeClr val="tx1"/>
                </a:solidFill>
              </a:rPr>
              <a:t>EXCELLENCE</a:t>
            </a:r>
            <a:endParaRPr lang="en-US" sz="1400" b="1" u="sng" dirty="0">
              <a:solidFill>
                <a:schemeClr val="tx1"/>
              </a:solidFill>
            </a:endParaRPr>
          </a:p>
          <a:p>
            <a:pPr lvl="0" algn="ctr"/>
            <a:r>
              <a:rPr lang="id-ID" sz="1400" b="1" u="sng" dirty="0">
                <a:solidFill>
                  <a:schemeClr val="tx1"/>
                </a:solidFill>
              </a:rPr>
              <a:t> </a:t>
            </a:r>
            <a:endParaRPr lang="en-US" sz="1400" b="1" u="sng" dirty="0">
              <a:solidFill>
                <a:schemeClr val="tx1"/>
              </a:solidFill>
            </a:endParaRPr>
          </a:p>
          <a:p>
            <a:pPr lvl="0" algn="ctr"/>
            <a:endParaRPr lang="en-US" sz="1400" b="1" u="sng" dirty="0">
              <a:solidFill>
                <a:schemeClr val="tx1"/>
              </a:solidFill>
            </a:endParaRPr>
          </a:p>
          <a:p>
            <a:pPr lvl="0" algn="ctr"/>
            <a:endParaRPr lang="en-US" sz="1400" b="1" u="sng" dirty="0">
              <a:solidFill>
                <a:schemeClr val="tx1"/>
              </a:solidFill>
            </a:endParaRPr>
          </a:p>
          <a:p>
            <a:pPr lvl="0" algn="ctr"/>
            <a:r>
              <a:rPr lang="en-US" dirty="0">
                <a:solidFill>
                  <a:schemeClr val="tx1"/>
                </a:solidFill>
              </a:rPr>
              <a:t>SDM </a:t>
            </a:r>
          </a:p>
          <a:p>
            <a:pPr lvl="0" algn="ctr"/>
            <a:r>
              <a:rPr lang="id-ID" dirty="0">
                <a:solidFill>
                  <a:schemeClr val="tx1"/>
                </a:solidFill>
              </a:rPr>
              <a:t>y</a:t>
            </a:r>
            <a:r>
              <a:rPr lang="en-US" dirty="0" err="1">
                <a:solidFill>
                  <a:schemeClr val="tx1"/>
                </a:solidFill>
              </a:rPr>
              <a:t>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Kompeten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an </a:t>
            </a:r>
            <a:r>
              <a:rPr lang="en-US" dirty="0" err="1">
                <a:solidFill>
                  <a:schemeClr val="tx1"/>
                </a:solidFill>
              </a:rPr>
              <a:t>Terlatih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id-ID" dirty="0">
              <a:solidFill>
                <a:schemeClr val="tx1"/>
              </a:solidFill>
            </a:endParaRPr>
          </a:p>
          <a:p>
            <a:pPr lvl="0" algn="ctr"/>
            <a:endParaRPr lang="id-ID" dirty="0">
              <a:solidFill>
                <a:schemeClr val="tx1"/>
              </a:solidFill>
            </a:endParaRPr>
          </a:p>
          <a:p>
            <a:pPr lvl="0" algn="ctr"/>
            <a:endParaRPr lang="id-ID" dirty="0">
              <a:solidFill>
                <a:schemeClr val="tx1"/>
              </a:solidFill>
            </a:endParaRPr>
          </a:p>
          <a:p>
            <a:pPr lvl="0" algn="ctr"/>
            <a:endParaRPr lang="id-ID" dirty="0">
              <a:solidFill>
                <a:schemeClr val="tx1"/>
              </a:solidFill>
            </a:endParaRPr>
          </a:p>
          <a:p>
            <a:pPr lvl="0" algn="ctr"/>
            <a:endParaRPr lang="id-ID" dirty="0">
              <a:solidFill>
                <a:schemeClr val="tx1"/>
              </a:solidFill>
            </a:endParaRPr>
          </a:p>
          <a:p>
            <a:pPr lvl="0" algn="ctr"/>
            <a:endParaRPr lang="id-ID" dirty="0">
              <a:solidFill>
                <a:schemeClr val="tx1"/>
              </a:solidFill>
            </a:endParaRPr>
          </a:p>
          <a:p>
            <a:pPr lvl="0" algn="ctr"/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ED599A-71A0-4CCC-A3E0-F2D3F2C816A0}"/>
              </a:ext>
            </a:extLst>
          </p:cNvPr>
          <p:cNvSpPr/>
          <p:nvPr/>
        </p:nvSpPr>
        <p:spPr>
          <a:xfrm rot="10800000" flipH="1" flipV="1">
            <a:off x="1190261" y="4400550"/>
            <a:ext cx="1935481" cy="534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Waktu </a:t>
            </a:r>
            <a:r>
              <a:rPr lang="en-US" dirty="0" err="1"/>
              <a:t>layanan</a:t>
            </a:r>
            <a:r>
              <a:rPr lang="en-US" dirty="0"/>
              <a:t> </a:t>
            </a:r>
            <a:r>
              <a:rPr lang="en-US" dirty="0" err="1"/>
              <a:t>makin</a:t>
            </a:r>
            <a:r>
              <a:rPr lang="en-US" dirty="0"/>
              <a:t> </a:t>
            </a:r>
            <a:r>
              <a:rPr lang="en-US" dirty="0" err="1"/>
              <a:t>cepat</a:t>
            </a:r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19CDA-AAE7-4212-A518-703ADC1E0600}"/>
              </a:ext>
            </a:extLst>
          </p:cNvPr>
          <p:cNvSpPr/>
          <p:nvPr/>
        </p:nvSpPr>
        <p:spPr>
          <a:xfrm rot="10800000" flipH="1" flipV="1">
            <a:off x="5659393" y="4400550"/>
            <a:ext cx="1935481" cy="534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Kompetensi</a:t>
            </a:r>
            <a:r>
              <a:rPr lang="en-US" dirty="0"/>
              <a:t>,</a:t>
            </a:r>
          </a:p>
          <a:p>
            <a:pPr algn="ctr"/>
            <a:r>
              <a:rPr lang="en-US" dirty="0" err="1"/>
              <a:t>Perilaku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C4C1F-00F2-4444-8FBB-8733D4E1EFF4}"/>
              </a:ext>
            </a:extLst>
          </p:cNvPr>
          <p:cNvSpPr/>
          <p:nvPr/>
        </p:nvSpPr>
        <p:spPr>
          <a:xfrm rot="10800000" flipH="1" flipV="1">
            <a:off x="3430542" y="4400550"/>
            <a:ext cx="1935481" cy="534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Prosedur</a:t>
            </a:r>
            <a:r>
              <a:rPr lang="en-US" dirty="0"/>
              <a:t> </a:t>
            </a:r>
            <a:r>
              <a:rPr lang="en-US" dirty="0" err="1"/>
              <a:t>Layanan</a:t>
            </a:r>
            <a:endParaRPr lang="en-ID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8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86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48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7" grpId="0" animBg="1"/>
      <p:bldP spid="1048668" grpId="0" animBg="1"/>
      <p:bldP spid="1048669" grpId="0" animBg="1"/>
      <p:bldP spid="10486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" y="1650"/>
            <a:ext cx="722630" cy="2016125"/>
          </a:xfrm>
          <a:custGeom>
            <a:avLst/>
            <a:gdLst/>
            <a:ahLst/>
            <a:cxnLst/>
            <a:rect l="l" t="t" r="r" b="b"/>
            <a:pathLst>
              <a:path w="722630" h="2016125">
                <a:moveTo>
                  <a:pt x="0" y="0"/>
                </a:moveTo>
                <a:lnTo>
                  <a:pt x="0" y="2016125"/>
                </a:lnTo>
                <a:lnTo>
                  <a:pt x="104411" y="2009602"/>
                </a:lnTo>
                <a:lnTo>
                  <a:pt x="166809" y="1970135"/>
                </a:lnTo>
                <a:lnTo>
                  <a:pt x="212027" y="1864159"/>
                </a:lnTo>
                <a:lnTo>
                  <a:pt x="264901" y="1658112"/>
                </a:lnTo>
                <a:lnTo>
                  <a:pt x="272490" y="1620623"/>
                </a:lnTo>
                <a:lnTo>
                  <a:pt x="277230" y="1582264"/>
                </a:lnTo>
                <a:lnTo>
                  <a:pt x="279415" y="1543130"/>
                </a:lnTo>
                <a:lnTo>
                  <a:pt x="279343" y="1503313"/>
                </a:lnTo>
                <a:lnTo>
                  <a:pt x="277311" y="1462906"/>
                </a:lnTo>
                <a:lnTo>
                  <a:pt x="273614" y="1422004"/>
                </a:lnTo>
                <a:lnTo>
                  <a:pt x="268550" y="1380700"/>
                </a:lnTo>
                <a:lnTo>
                  <a:pt x="262415" y="1339086"/>
                </a:lnTo>
                <a:lnTo>
                  <a:pt x="255505" y="1297258"/>
                </a:lnTo>
                <a:lnTo>
                  <a:pt x="233095" y="1171415"/>
                </a:lnTo>
                <a:lnTo>
                  <a:pt x="226054" y="1129660"/>
                </a:lnTo>
                <a:lnTo>
                  <a:pt x="219720" y="1088157"/>
                </a:lnTo>
                <a:lnTo>
                  <a:pt x="214392" y="1047000"/>
                </a:lnTo>
                <a:lnTo>
                  <a:pt x="210365" y="1006282"/>
                </a:lnTo>
                <a:lnTo>
                  <a:pt x="207937" y="966096"/>
                </a:lnTo>
                <a:lnTo>
                  <a:pt x="207403" y="926537"/>
                </a:lnTo>
                <a:lnTo>
                  <a:pt x="209060" y="887697"/>
                </a:lnTo>
                <a:lnTo>
                  <a:pt x="213205" y="849670"/>
                </a:lnTo>
                <a:lnTo>
                  <a:pt x="230145" y="776428"/>
                </a:lnTo>
                <a:lnTo>
                  <a:pt x="260594" y="707561"/>
                </a:lnTo>
                <a:lnTo>
                  <a:pt x="281627" y="675001"/>
                </a:lnTo>
                <a:lnTo>
                  <a:pt x="306927" y="643815"/>
                </a:lnTo>
                <a:lnTo>
                  <a:pt x="336790" y="614096"/>
                </a:lnTo>
                <a:lnTo>
                  <a:pt x="371514" y="585938"/>
                </a:lnTo>
                <a:lnTo>
                  <a:pt x="411395" y="559435"/>
                </a:lnTo>
                <a:lnTo>
                  <a:pt x="631813" y="368544"/>
                </a:lnTo>
                <a:lnTo>
                  <a:pt x="715614" y="188928"/>
                </a:lnTo>
                <a:lnTo>
                  <a:pt x="722277" y="55532"/>
                </a:lnTo>
                <a:lnTo>
                  <a:pt x="711280" y="3301"/>
                </a:lnTo>
                <a:lnTo>
                  <a:pt x="0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9327" y="4749041"/>
            <a:ext cx="2755265" cy="396240"/>
          </a:xfrm>
          <a:custGeom>
            <a:avLst/>
            <a:gdLst/>
            <a:ahLst/>
            <a:cxnLst/>
            <a:rect l="l" t="t" r="r" b="b"/>
            <a:pathLst>
              <a:path w="2755265" h="396239">
                <a:moveTo>
                  <a:pt x="2431401" y="0"/>
                </a:moveTo>
                <a:lnTo>
                  <a:pt x="2129154" y="46390"/>
                </a:lnTo>
                <a:lnTo>
                  <a:pt x="2071281" y="57811"/>
                </a:lnTo>
                <a:lnTo>
                  <a:pt x="2017448" y="70282"/>
                </a:lnTo>
                <a:lnTo>
                  <a:pt x="1967318" y="83636"/>
                </a:lnTo>
                <a:lnTo>
                  <a:pt x="1920551" y="97706"/>
                </a:lnTo>
                <a:lnTo>
                  <a:pt x="1876808" y="112326"/>
                </a:lnTo>
                <a:lnTo>
                  <a:pt x="1835749" y="127328"/>
                </a:lnTo>
                <a:lnTo>
                  <a:pt x="1797037" y="142546"/>
                </a:lnTo>
                <a:lnTo>
                  <a:pt x="1760332" y="157813"/>
                </a:lnTo>
                <a:lnTo>
                  <a:pt x="1725294" y="172962"/>
                </a:lnTo>
                <a:lnTo>
                  <a:pt x="1658866" y="202239"/>
                </a:lnTo>
                <a:lnTo>
                  <a:pt x="1626797" y="216034"/>
                </a:lnTo>
                <a:lnTo>
                  <a:pt x="1563255" y="241101"/>
                </a:lnTo>
                <a:lnTo>
                  <a:pt x="1498246" y="261694"/>
                </a:lnTo>
                <a:lnTo>
                  <a:pt x="1429058" y="276477"/>
                </a:lnTo>
                <a:lnTo>
                  <a:pt x="1352978" y="284118"/>
                </a:lnTo>
                <a:lnTo>
                  <a:pt x="1311505" y="284842"/>
                </a:lnTo>
                <a:lnTo>
                  <a:pt x="1267293" y="283280"/>
                </a:lnTo>
                <a:lnTo>
                  <a:pt x="1220001" y="279265"/>
                </a:lnTo>
                <a:lnTo>
                  <a:pt x="1169290" y="272630"/>
                </a:lnTo>
                <a:lnTo>
                  <a:pt x="1114823" y="263209"/>
                </a:lnTo>
                <a:lnTo>
                  <a:pt x="1056259" y="250834"/>
                </a:lnTo>
                <a:lnTo>
                  <a:pt x="936571" y="224236"/>
                </a:lnTo>
                <a:lnTo>
                  <a:pt x="878138" y="211716"/>
                </a:lnTo>
                <a:lnTo>
                  <a:pt x="820760" y="199898"/>
                </a:lnTo>
                <a:lnTo>
                  <a:pt x="764523" y="188920"/>
                </a:lnTo>
                <a:lnTo>
                  <a:pt x="709514" y="178919"/>
                </a:lnTo>
                <a:lnTo>
                  <a:pt x="655820" y="170033"/>
                </a:lnTo>
                <a:lnTo>
                  <a:pt x="603525" y="162400"/>
                </a:lnTo>
                <a:lnTo>
                  <a:pt x="552717" y="156156"/>
                </a:lnTo>
                <a:lnTo>
                  <a:pt x="503482" y="151438"/>
                </a:lnTo>
                <a:lnTo>
                  <a:pt x="455906" y="148386"/>
                </a:lnTo>
                <a:lnTo>
                  <a:pt x="410075" y="147135"/>
                </a:lnTo>
                <a:lnTo>
                  <a:pt x="366075" y="147824"/>
                </a:lnTo>
                <a:lnTo>
                  <a:pt x="323994" y="150589"/>
                </a:lnTo>
                <a:lnTo>
                  <a:pt x="283916" y="155568"/>
                </a:lnTo>
                <a:lnTo>
                  <a:pt x="245929" y="162900"/>
                </a:lnTo>
                <a:lnTo>
                  <a:pt x="176571" y="185166"/>
                </a:lnTo>
                <a:lnTo>
                  <a:pt x="116608" y="218489"/>
                </a:lnTo>
                <a:lnTo>
                  <a:pt x="66732" y="263967"/>
                </a:lnTo>
                <a:lnTo>
                  <a:pt x="27633" y="322699"/>
                </a:lnTo>
                <a:lnTo>
                  <a:pt x="0" y="395785"/>
                </a:lnTo>
                <a:lnTo>
                  <a:pt x="2755138" y="395785"/>
                </a:lnTo>
                <a:lnTo>
                  <a:pt x="2685706" y="141941"/>
                </a:lnTo>
                <a:lnTo>
                  <a:pt x="2597356" y="20932"/>
                </a:lnTo>
                <a:lnTo>
                  <a:pt x="2431401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1012" y="3682110"/>
            <a:ext cx="1073150" cy="1463040"/>
          </a:xfrm>
          <a:custGeom>
            <a:avLst/>
            <a:gdLst/>
            <a:ahLst/>
            <a:cxnLst/>
            <a:rect l="l" t="t" r="r" b="b"/>
            <a:pathLst>
              <a:path w="1073150" h="1463039">
                <a:moveTo>
                  <a:pt x="1034125" y="0"/>
                </a:moveTo>
                <a:lnTo>
                  <a:pt x="987860" y="7881"/>
                </a:lnTo>
                <a:lnTo>
                  <a:pt x="933208" y="40097"/>
                </a:lnTo>
                <a:lnTo>
                  <a:pt x="905031" y="69349"/>
                </a:lnTo>
                <a:lnTo>
                  <a:pt x="877510" y="109505"/>
                </a:lnTo>
                <a:lnTo>
                  <a:pt x="851564" y="162175"/>
                </a:lnTo>
                <a:lnTo>
                  <a:pt x="828110" y="228964"/>
                </a:lnTo>
                <a:lnTo>
                  <a:pt x="808065" y="311480"/>
                </a:lnTo>
                <a:lnTo>
                  <a:pt x="785687" y="424836"/>
                </a:lnTo>
                <a:lnTo>
                  <a:pt x="775040" y="476166"/>
                </a:lnTo>
                <a:lnTo>
                  <a:pt x="764247" y="524156"/>
                </a:lnTo>
                <a:lnTo>
                  <a:pt x="752926" y="568979"/>
                </a:lnTo>
                <a:lnTo>
                  <a:pt x="740696" y="610803"/>
                </a:lnTo>
                <a:lnTo>
                  <a:pt x="727178" y="649800"/>
                </a:lnTo>
                <a:lnTo>
                  <a:pt x="711989" y="686139"/>
                </a:lnTo>
                <a:lnTo>
                  <a:pt x="675076" y="751528"/>
                </a:lnTo>
                <a:lnTo>
                  <a:pt x="626911" y="808333"/>
                </a:lnTo>
                <a:lnTo>
                  <a:pt x="597656" y="833943"/>
                </a:lnTo>
                <a:lnTo>
                  <a:pt x="564445" y="857917"/>
                </a:lnTo>
                <a:lnTo>
                  <a:pt x="526897" y="880427"/>
                </a:lnTo>
                <a:lnTo>
                  <a:pt x="484632" y="901643"/>
                </a:lnTo>
                <a:lnTo>
                  <a:pt x="437268" y="921736"/>
                </a:lnTo>
                <a:lnTo>
                  <a:pt x="384424" y="940875"/>
                </a:lnTo>
                <a:lnTo>
                  <a:pt x="325719" y="959231"/>
                </a:lnTo>
                <a:lnTo>
                  <a:pt x="101846" y="1030251"/>
                </a:lnTo>
                <a:lnTo>
                  <a:pt x="1107" y="1106392"/>
                </a:lnTo>
                <a:lnTo>
                  <a:pt x="0" y="1234872"/>
                </a:lnTo>
                <a:lnTo>
                  <a:pt x="75021" y="1462912"/>
                </a:lnTo>
                <a:lnTo>
                  <a:pt x="1072860" y="1462912"/>
                </a:lnTo>
                <a:lnTo>
                  <a:pt x="1072860" y="6095"/>
                </a:lnTo>
                <a:lnTo>
                  <a:pt x="1070111" y="5143"/>
                </a:lnTo>
                <a:lnTo>
                  <a:pt x="1062303" y="3047"/>
                </a:lnTo>
                <a:lnTo>
                  <a:pt x="1050089" y="952"/>
                </a:lnTo>
                <a:lnTo>
                  <a:pt x="1034125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93891" y="253"/>
            <a:ext cx="2755265" cy="394335"/>
          </a:xfrm>
          <a:custGeom>
            <a:avLst/>
            <a:gdLst/>
            <a:ahLst/>
            <a:cxnLst/>
            <a:rect l="l" t="t" r="r" b="b"/>
            <a:pathLst>
              <a:path w="2755265" h="394335">
                <a:moveTo>
                  <a:pt x="2755138" y="0"/>
                </a:moveTo>
                <a:lnTo>
                  <a:pt x="0" y="0"/>
                </a:lnTo>
                <a:lnTo>
                  <a:pt x="12334" y="38264"/>
                </a:lnTo>
                <a:lnTo>
                  <a:pt x="45779" y="103792"/>
                </a:lnTo>
                <a:lnTo>
                  <a:pt x="90349" y="155566"/>
                </a:lnTo>
                <a:lnTo>
                  <a:pt x="145352" y="194681"/>
                </a:lnTo>
                <a:lnTo>
                  <a:pt x="210099" y="222233"/>
                </a:lnTo>
                <a:lnTo>
                  <a:pt x="283899" y="239317"/>
                </a:lnTo>
                <a:lnTo>
                  <a:pt x="323978" y="244277"/>
                </a:lnTo>
                <a:lnTo>
                  <a:pt x="366061" y="247030"/>
                </a:lnTo>
                <a:lnTo>
                  <a:pt x="410062" y="247715"/>
                </a:lnTo>
                <a:lnTo>
                  <a:pt x="455895" y="246467"/>
                </a:lnTo>
                <a:lnTo>
                  <a:pt x="503474" y="243425"/>
                </a:lnTo>
                <a:lnTo>
                  <a:pt x="552711" y="238724"/>
                </a:lnTo>
                <a:lnTo>
                  <a:pt x="603521" y="232502"/>
                </a:lnTo>
                <a:lnTo>
                  <a:pt x="655817" y="224896"/>
                </a:lnTo>
                <a:lnTo>
                  <a:pt x="709513" y="216042"/>
                </a:lnTo>
                <a:lnTo>
                  <a:pt x="764523" y="206079"/>
                </a:lnTo>
                <a:lnTo>
                  <a:pt x="820761" y="195141"/>
                </a:lnTo>
                <a:lnTo>
                  <a:pt x="878139" y="183368"/>
                </a:lnTo>
                <a:lnTo>
                  <a:pt x="936573" y="170895"/>
                </a:lnTo>
                <a:lnTo>
                  <a:pt x="1056259" y="144399"/>
                </a:lnTo>
                <a:lnTo>
                  <a:pt x="1114823" y="132063"/>
                </a:lnTo>
                <a:lnTo>
                  <a:pt x="1169290" y="122672"/>
                </a:lnTo>
                <a:lnTo>
                  <a:pt x="1220001" y="116058"/>
                </a:lnTo>
                <a:lnTo>
                  <a:pt x="1267293" y="112055"/>
                </a:lnTo>
                <a:lnTo>
                  <a:pt x="1311505" y="110497"/>
                </a:lnTo>
                <a:lnTo>
                  <a:pt x="1352978" y="111218"/>
                </a:lnTo>
                <a:lnTo>
                  <a:pt x="1392049" y="114051"/>
                </a:lnTo>
                <a:lnTo>
                  <a:pt x="1464344" y="125389"/>
                </a:lnTo>
                <a:lnTo>
                  <a:pt x="1531104" y="143182"/>
                </a:lnTo>
                <a:lnTo>
                  <a:pt x="1595040" y="166100"/>
                </a:lnTo>
                <a:lnTo>
                  <a:pt x="1658866" y="192811"/>
                </a:lnTo>
                <a:lnTo>
                  <a:pt x="1725294" y="221987"/>
                </a:lnTo>
                <a:lnTo>
                  <a:pt x="1760332" y="237083"/>
                </a:lnTo>
                <a:lnTo>
                  <a:pt x="1797037" y="252296"/>
                </a:lnTo>
                <a:lnTo>
                  <a:pt x="1835749" y="267461"/>
                </a:lnTo>
                <a:lnTo>
                  <a:pt x="1876808" y="282410"/>
                </a:lnTo>
                <a:lnTo>
                  <a:pt x="1920551" y="296977"/>
                </a:lnTo>
                <a:lnTo>
                  <a:pt x="1967318" y="310997"/>
                </a:lnTo>
                <a:lnTo>
                  <a:pt x="2017448" y="324303"/>
                </a:lnTo>
                <a:lnTo>
                  <a:pt x="2071281" y="336728"/>
                </a:lnTo>
                <a:lnTo>
                  <a:pt x="2129155" y="348107"/>
                </a:lnTo>
                <a:lnTo>
                  <a:pt x="2431401" y="394317"/>
                </a:lnTo>
                <a:lnTo>
                  <a:pt x="2597356" y="373459"/>
                </a:lnTo>
                <a:lnTo>
                  <a:pt x="2685706" y="252898"/>
                </a:lnTo>
                <a:lnTo>
                  <a:pt x="2755138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2358" y="1779270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3" y="0"/>
                </a:lnTo>
              </a:path>
            </a:pathLst>
          </a:custGeom>
          <a:ln w="1905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9302" y="1738122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1905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8404" y="1356360"/>
            <a:ext cx="943610" cy="942340"/>
          </a:xfrm>
          <a:custGeom>
            <a:avLst/>
            <a:gdLst/>
            <a:ahLst/>
            <a:cxnLst/>
            <a:rect l="l" t="t" r="r" b="b"/>
            <a:pathLst>
              <a:path w="943610" h="942339">
                <a:moveTo>
                  <a:pt x="471677" y="0"/>
                </a:moveTo>
                <a:lnTo>
                  <a:pt x="423455" y="2431"/>
                </a:lnTo>
                <a:lnTo>
                  <a:pt x="376625" y="9566"/>
                </a:lnTo>
                <a:lnTo>
                  <a:pt x="331424" y="21170"/>
                </a:lnTo>
                <a:lnTo>
                  <a:pt x="288089" y="37004"/>
                </a:lnTo>
                <a:lnTo>
                  <a:pt x="246858" y="56833"/>
                </a:lnTo>
                <a:lnTo>
                  <a:pt x="207968" y="80420"/>
                </a:lnTo>
                <a:lnTo>
                  <a:pt x="171656" y="107529"/>
                </a:lnTo>
                <a:lnTo>
                  <a:pt x="138160" y="137921"/>
                </a:lnTo>
                <a:lnTo>
                  <a:pt x="107715" y="171362"/>
                </a:lnTo>
                <a:lnTo>
                  <a:pt x="80561" y="207615"/>
                </a:lnTo>
                <a:lnTo>
                  <a:pt x="56933" y="246442"/>
                </a:lnTo>
                <a:lnTo>
                  <a:pt x="37070" y="287607"/>
                </a:lnTo>
                <a:lnTo>
                  <a:pt x="21207" y="330873"/>
                </a:lnTo>
                <a:lnTo>
                  <a:pt x="9583" y="376005"/>
                </a:lnTo>
                <a:lnTo>
                  <a:pt x="2435" y="422764"/>
                </a:lnTo>
                <a:lnTo>
                  <a:pt x="0" y="470915"/>
                </a:lnTo>
                <a:lnTo>
                  <a:pt x="2435" y="519067"/>
                </a:lnTo>
                <a:lnTo>
                  <a:pt x="9583" y="565826"/>
                </a:lnTo>
                <a:lnTo>
                  <a:pt x="21207" y="610958"/>
                </a:lnTo>
                <a:lnTo>
                  <a:pt x="37070" y="654224"/>
                </a:lnTo>
                <a:lnTo>
                  <a:pt x="56933" y="695389"/>
                </a:lnTo>
                <a:lnTo>
                  <a:pt x="80561" y="734216"/>
                </a:lnTo>
                <a:lnTo>
                  <a:pt x="107715" y="770469"/>
                </a:lnTo>
                <a:lnTo>
                  <a:pt x="138160" y="803910"/>
                </a:lnTo>
                <a:lnTo>
                  <a:pt x="171656" y="834302"/>
                </a:lnTo>
                <a:lnTo>
                  <a:pt x="207968" y="861411"/>
                </a:lnTo>
                <a:lnTo>
                  <a:pt x="246858" y="884998"/>
                </a:lnTo>
                <a:lnTo>
                  <a:pt x="288089" y="904827"/>
                </a:lnTo>
                <a:lnTo>
                  <a:pt x="331424" y="920661"/>
                </a:lnTo>
                <a:lnTo>
                  <a:pt x="376625" y="932265"/>
                </a:lnTo>
                <a:lnTo>
                  <a:pt x="423455" y="939400"/>
                </a:lnTo>
                <a:lnTo>
                  <a:pt x="471677" y="941832"/>
                </a:lnTo>
                <a:lnTo>
                  <a:pt x="519900" y="939400"/>
                </a:lnTo>
                <a:lnTo>
                  <a:pt x="566730" y="932265"/>
                </a:lnTo>
                <a:lnTo>
                  <a:pt x="611931" y="920661"/>
                </a:lnTo>
                <a:lnTo>
                  <a:pt x="655266" y="904827"/>
                </a:lnTo>
                <a:lnTo>
                  <a:pt x="696497" y="884998"/>
                </a:lnTo>
                <a:lnTo>
                  <a:pt x="735387" y="861411"/>
                </a:lnTo>
                <a:lnTo>
                  <a:pt x="771699" y="834302"/>
                </a:lnTo>
                <a:lnTo>
                  <a:pt x="805195" y="803909"/>
                </a:lnTo>
                <a:lnTo>
                  <a:pt x="835640" y="770469"/>
                </a:lnTo>
                <a:lnTo>
                  <a:pt x="862794" y="734216"/>
                </a:lnTo>
                <a:lnTo>
                  <a:pt x="886422" y="695389"/>
                </a:lnTo>
                <a:lnTo>
                  <a:pt x="906285" y="654224"/>
                </a:lnTo>
                <a:lnTo>
                  <a:pt x="922148" y="610958"/>
                </a:lnTo>
                <a:lnTo>
                  <a:pt x="933772" y="565826"/>
                </a:lnTo>
                <a:lnTo>
                  <a:pt x="940920" y="519067"/>
                </a:lnTo>
                <a:lnTo>
                  <a:pt x="943356" y="470915"/>
                </a:lnTo>
                <a:lnTo>
                  <a:pt x="940920" y="422764"/>
                </a:lnTo>
                <a:lnTo>
                  <a:pt x="933772" y="376005"/>
                </a:lnTo>
                <a:lnTo>
                  <a:pt x="922148" y="330873"/>
                </a:lnTo>
                <a:lnTo>
                  <a:pt x="906285" y="287607"/>
                </a:lnTo>
                <a:lnTo>
                  <a:pt x="886422" y="246442"/>
                </a:lnTo>
                <a:lnTo>
                  <a:pt x="862794" y="207615"/>
                </a:lnTo>
                <a:lnTo>
                  <a:pt x="835640" y="171362"/>
                </a:lnTo>
                <a:lnTo>
                  <a:pt x="805195" y="137922"/>
                </a:lnTo>
                <a:lnTo>
                  <a:pt x="771699" y="107529"/>
                </a:lnTo>
                <a:lnTo>
                  <a:pt x="735387" y="80420"/>
                </a:lnTo>
                <a:lnTo>
                  <a:pt x="696497" y="56833"/>
                </a:lnTo>
                <a:lnTo>
                  <a:pt x="655266" y="37004"/>
                </a:lnTo>
                <a:lnTo>
                  <a:pt x="611931" y="21170"/>
                </a:lnTo>
                <a:lnTo>
                  <a:pt x="566730" y="9566"/>
                </a:lnTo>
                <a:lnTo>
                  <a:pt x="519900" y="2431"/>
                </a:lnTo>
                <a:lnTo>
                  <a:pt x="471677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98520" y="1338072"/>
            <a:ext cx="942340" cy="942340"/>
          </a:xfrm>
          <a:custGeom>
            <a:avLst/>
            <a:gdLst/>
            <a:ahLst/>
            <a:cxnLst/>
            <a:rect l="l" t="t" r="r" b="b"/>
            <a:pathLst>
              <a:path w="942339" h="942339">
                <a:moveTo>
                  <a:pt x="470915" y="0"/>
                </a:moveTo>
                <a:lnTo>
                  <a:pt x="422764" y="2431"/>
                </a:lnTo>
                <a:lnTo>
                  <a:pt x="376005" y="9566"/>
                </a:lnTo>
                <a:lnTo>
                  <a:pt x="330873" y="21170"/>
                </a:lnTo>
                <a:lnTo>
                  <a:pt x="287607" y="37004"/>
                </a:lnTo>
                <a:lnTo>
                  <a:pt x="246442" y="56833"/>
                </a:lnTo>
                <a:lnTo>
                  <a:pt x="207615" y="80420"/>
                </a:lnTo>
                <a:lnTo>
                  <a:pt x="171362" y="107529"/>
                </a:lnTo>
                <a:lnTo>
                  <a:pt x="137922" y="137921"/>
                </a:lnTo>
                <a:lnTo>
                  <a:pt x="107529" y="171362"/>
                </a:lnTo>
                <a:lnTo>
                  <a:pt x="80420" y="207615"/>
                </a:lnTo>
                <a:lnTo>
                  <a:pt x="56833" y="246442"/>
                </a:lnTo>
                <a:lnTo>
                  <a:pt x="37004" y="287607"/>
                </a:lnTo>
                <a:lnTo>
                  <a:pt x="21170" y="330873"/>
                </a:lnTo>
                <a:lnTo>
                  <a:pt x="9566" y="376005"/>
                </a:lnTo>
                <a:lnTo>
                  <a:pt x="2431" y="422764"/>
                </a:lnTo>
                <a:lnTo>
                  <a:pt x="0" y="470915"/>
                </a:lnTo>
                <a:lnTo>
                  <a:pt x="2431" y="519067"/>
                </a:lnTo>
                <a:lnTo>
                  <a:pt x="9566" y="565826"/>
                </a:lnTo>
                <a:lnTo>
                  <a:pt x="21170" y="610958"/>
                </a:lnTo>
                <a:lnTo>
                  <a:pt x="37004" y="654224"/>
                </a:lnTo>
                <a:lnTo>
                  <a:pt x="56833" y="695389"/>
                </a:lnTo>
                <a:lnTo>
                  <a:pt x="80420" y="734216"/>
                </a:lnTo>
                <a:lnTo>
                  <a:pt x="107529" y="770469"/>
                </a:lnTo>
                <a:lnTo>
                  <a:pt x="137921" y="803910"/>
                </a:lnTo>
                <a:lnTo>
                  <a:pt x="171362" y="834302"/>
                </a:lnTo>
                <a:lnTo>
                  <a:pt x="207615" y="861411"/>
                </a:lnTo>
                <a:lnTo>
                  <a:pt x="246442" y="884998"/>
                </a:lnTo>
                <a:lnTo>
                  <a:pt x="287607" y="904827"/>
                </a:lnTo>
                <a:lnTo>
                  <a:pt x="330873" y="920661"/>
                </a:lnTo>
                <a:lnTo>
                  <a:pt x="376005" y="932265"/>
                </a:lnTo>
                <a:lnTo>
                  <a:pt x="422764" y="939400"/>
                </a:lnTo>
                <a:lnTo>
                  <a:pt x="470915" y="941832"/>
                </a:lnTo>
                <a:lnTo>
                  <a:pt x="519067" y="939400"/>
                </a:lnTo>
                <a:lnTo>
                  <a:pt x="565826" y="932265"/>
                </a:lnTo>
                <a:lnTo>
                  <a:pt x="610958" y="920661"/>
                </a:lnTo>
                <a:lnTo>
                  <a:pt x="654224" y="904827"/>
                </a:lnTo>
                <a:lnTo>
                  <a:pt x="695389" y="884998"/>
                </a:lnTo>
                <a:lnTo>
                  <a:pt x="734216" y="861411"/>
                </a:lnTo>
                <a:lnTo>
                  <a:pt x="770469" y="834302"/>
                </a:lnTo>
                <a:lnTo>
                  <a:pt x="803909" y="803909"/>
                </a:lnTo>
                <a:lnTo>
                  <a:pt x="834302" y="770469"/>
                </a:lnTo>
                <a:lnTo>
                  <a:pt x="861411" y="734216"/>
                </a:lnTo>
                <a:lnTo>
                  <a:pt x="884998" y="695389"/>
                </a:lnTo>
                <a:lnTo>
                  <a:pt x="904827" y="654224"/>
                </a:lnTo>
                <a:lnTo>
                  <a:pt x="920661" y="610958"/>
                </a:lnTo>
                <a:lnTo>
                  <a:pt x="932265" y="565826"/>
                </a:lnTo>
                <a:lnTo>
                  <a:pt x="939400" y="519067"/>
                </a:lnTo>
                <a:lnTo>
                  <a:pt x="941831" y="470915"/>
                </a:lnTo>
                <a:lnTo>
                  <a:pt x="939400" y="422764"/>
                </a:lnTo>
                <a:lnTo>
                  <a:pt x="932265" y="376005"/>
                </a:lnTo>
                <a:lnTo>
                  <a:pt x="920661" y="330873"/>
                </a:lnTo>
                <a:lnTo>
                  <a:pt x="904827" y="287607"/>
                </a:lnTo>
                <a:lnTo>
                  <a:pt x="884998" y="246442"/>
                </a:lnTo>
                <a:lnTo>
                  <a:pt x="861411" y="207615"/>
                </a:lnTo>
                <a:lnTo>
                  <a:pt x="834302" y="171362"/>
                </a:lnTo>
                <a:lnTo>
                  <a:pt x="803910" y="137922"/>
                </a:lnTo>
                <a:lnTo>
                  <a:pt x="770469" y="107529"/>
                </a:lnTo>
                <a:lnTo>
                  <a:pt x="734216" y="80420"/>
                </a:lnTo>
                <a:lnTo>
                  <a:pt x="695389" y="56833"/>
                </a:lnTo>
                <a:lnTo>
                  <a:pt x="654224" y="37004"/>
                </a:lnTo>
                <a:lnTo>
                  <a:pt x="610958" y="21170"/>
                </a:lnTo>
                <a:lnTo>
                  <a:pt x="565826" y="9566"/>
                </a:lnTo>
                <a:lnTo>
                  <a:pt x="519067" y="2431"/>
                </a:lnTo>
                <a:lnTo>
                  <a:pt x="470915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69764" y="1309116"/>
            <a:ext cx="942340" cy="942340"/>
          </a:xfrm>
          <a:custGeom>
            <a:avLst/>
            <a:gdLst/>
            <a:ahLst/>
            <a:cxnLst/>
            <a:rect l="l" t="t" r="r" b="b"/>
            <a:pathLst>
              <a:path w="942339" h="942339">
                <a:moveTo>
                  <a:pt x="470915" y="0"/>
                </a:moveTo>
                <a:lnTo>
                  <a:pt x="422764" y="2431"/>
                </a:lnTo>
                <a:lnTo>
                  <a:pt x="376005" y="9566"/>
                </a:lnTo>
                <a:lnTo>
                  <a:pt x="330873" y="21170"/>
                </a:lnTo>
                <a:lnTo>
                  <a:pt x="287607" y="37004"/>
                </a:lnTo>
                <a:lnTo>
                  <a:pt x="246442" y="56833"/>
                </a:lnTo>
                <a:lnTo>
                  <a:pt x="207615" y="80420"/>
                </a:lnTo>
                <a:lnTo>
                  <a:pt x="171362" y="107529"/>
                </a:lnTo>
                <a:lnTo>
                  <a:pt x="137922" y="137921"/>
                </a:lnTo>
                <a:lnTo>
                  <a:pt x="107529" y="171362"/>
                </a:lnTo>
                <a:lnTo>
                  <a:pt x="80420" y="207615"/>
                </a:lnTo>
                <a:lnTo>
                  <a:pt x="56833" y="246442"/>
                </a:lnTo>
                <a:lnTo>
                  <a:pt x="37004" y="287607"/>
                </a:lnTo>
                <a:lnTo>
                  <a:pt x="21170" y="330873"/>
                </a:lnTo>
                <a:lnTo>
                  <a:pt x="9566" y="376005"/>
                </a:lnTo>
                <a:lnTo>
                  <a:pt x="2431" y="422764"/>
                </a:lnTo>
                <a:lnTo>
                  <a:pt x="0" y="470916"/>
                </a:lnTo>
                <a:lnTo>
                  <a:pt x="2431" y="519067"/>
                </a:lnTo>
                <a:lnTo>
                  <a:pt x="9566" y="565826"/>
                </a:lnTo>
                <a:lnTo>
                  <a:pt x="21170" y="610958"/>
                </a:lnTo>
                <a:lnTo>
                  <a:pt x="37004" y="654224"/>
                </a:lnTo>
                <a:lnTo>
                  <a:pt x="56833" y="695389"/>
                </a:lnTo>
                <a:lnTo>
                  <a:pt x="80420" y="734216"/>
                </a:lnTo>
                <a:lnTo>
                  <a:pt x="107529" y="770469"/>
                </a:lnTo>
                <a:lnTo>
                  <a:pt x="137921" y="803910"/>
                </a:lnTo>
                <a:lnTo>
                  <a:pt x="171362" y="834302"/>
                </a:lnTo>
                <a:lnTo>
                  <a:pt x="207615" y="861411"/>
                </a:lnTo>
                <a:lnTo>
                  <a:pt x="246442" y="884998"/>
                </a:lnTo>
                <a:lnTo>
                  <a:pt x="287607" y="904827"/>
                </a:lnTo>
                <a:lnTo>
                  <a:pt x="330873" y="920661"/>
                </a:lnTo>
                <a:lnTo>
                  <a:pt x="376005" y="932265"/>
                </a:lnTo>
                <a:lnTo>
                  <a:pt x="422764" y="939400"/>
                </a:lnTo>
                <a:lnTo>
                  <a:pt x="470915" y="941832"/>
                </a:lnTo>
                <a:lnTo>
                  <a:pt x="519067" y="939400"/>
                </a:lnTo>
                <a:lnTo>
                  <a:pt x="565826" y="932265"/>
                </a:lnTo>
                <a:lnTo>
                  <a:pt x="610958" y="920661"/>
                </a:lnTo>
                <a:lnTo>
                  <a:pt x="654224" y="904827"/>
                </a:lnTo>
                <a:lnTo>
                  <a:pt x="695389" y="884998"/>
                </a:lnTo>
                <a:lnTo>
                  <a:pt x="734216" y="861411"/>
                </a:lnTo>
                <a:lnTo>
                  <a:pt x="770469" y="834302"/>
                </a:lnTo>
                <a:lnTo>
                  <a:pt x="803909" y="803909"/>
                </a:lnTo>
                <a:lnTo>
                  <a:pt x="834302" y="770469"/>
                </a:lnTo>
                <a:lnTo>
                  <a:pt x="861411" y="734216"/>
                </a:lnTo>
                <a:lnTo>
                  <a:pt x="884998" y="695389"/>
                </a:lnTo>
                <a:lnTo>
                  <a:pt x="904827" y="654224"/>
                </a:lnTo>
                <a:lnTo>
                  <a:pt x="920661" y="610958"/>
                </a:lnTo>
                <a:lnTo>
                  <a:pt x="932265" y="565826"/>
                </a:lnTo>
                <a:lnTo>
                  <a:pt x="939400" y="519067"/>
                </a:lnTo>
                <a:lnTo>
                  <a:pt x="941832" y="470916"/>
                </a:lnTo>
                <a:lnTo>
                  <a:pt x="939400" y="422764"/>
                </a:lnTo>
                <a:lnTo>
                  <a:pt x="932265" y="376005"/>
                </a:lnTo>
                <a:lnTo>
                  <a:pt x="920661" y="330873"/>
                </a:lnTo>
                <a:lnTo>
                  <a:pt x="904827" y="287607"/>
                </a:lnTo>
                <a:lnTo>
                  <a:pt x="884998" y="246442"/>
                </a:lnTo>
                <a:lnTo>
                  <a:pt x="861411" y="207615"/>
                </a:lnTo>
                <a:lnTo>
                  <a:pt x="834302" y="171362"/>
                </a:lnTo>
                <a:lnTo>
                  <a:pt x="803910" y="137922"/>
                </a:lnTo>
                <a:lnTo>
                  <a:pt x="770469" y="107529"/>
                </a:lnTo>
                <a:lnTo>
                  <a:pt x="734216" y="80420"/>
                </a:lnTo>
                <a:lnTo>
                  <a:pt x="695389" y="56833"/>
                </a:lnTo>
                <a:lnTo>
                  <a:pt x="654224" y="37004"/>
                </a:lnTo>
                <a:lnTo>
                  <a:pt x="610958" y="21170"/>
                </a:lnTo>
                <a:lnTo>
                  <a:pt x="565826" y="9566"/>
                </a:lnTo>
                <a:lnTo>
                  <a:pt x="519067" y="2431"/>
                </a:lnTo>
                <a:lnTo>
                  <a:pt x="470915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411" y="1403603"/>
            <a:ext cx="942340" cy="943610"/>
          </a:xfrm>
          <a:custGeom>
            <a:avLst/>
            <a:gdLst/>
            <a:ahLst/>
            <a:cxnLst/>
            <a:rect l="l" t="t" r="r" b="b"/>
            <a:pathLst>
              <a:path w="942340" h="943610">
                <a:moveTo>
                  <a:pt x="470916" y="0"/>
                </a:moveTo>
                <a:lnTo>
                  <a:pt x="422766" y="2435"/>
                </a:lnTo>
                <a:lnTo>
                  <a:pt x="376008" y="9583"/>
                </a:lnTo>
                <a:lnTo>
                  <a:pt x="330878" y="21207"/>
                </a:lnTo>
                <a:lnTo>
                  <a:pt x="287612" y="37070"/>
                </a:lnTo>
                <a:lnTo>
                  <a:pt x="246447" y="56933"/>
                </a:lnTo>
                <a:lnTo>
                  <a:pt x="207620" y="80561"/>
                </a:lnTo>
                <a:lnTo>
                  <a:pt x="171368" y="107715"/>
                </a:lnTo>
                <a:lnTo>
                  <a:pt x="137926" y="138160"/>
                </a:lnTo>
                <a:lnTo>
                  <a:pt x="107533" y="171656"/>
                </a:lnTo>
                <a:lnTo>
                  <a:pt x="80424" y="207968"/>
                </a:lnTo>
                <a:lnTo>
                  <a:pt x="56836" y="246858"/>
                </a:lnTo>
                <a:lnTo>
                  <a:pt x="37006" y="288089"/>
                </a:lnTo>
                <a:lnTo>
                  <a:pt x="21171" y="331424"/>
                </a:lnTo>
                <a:lnTo>
                  <a:pt x="9567" y="376625"/>
                </a:lnTo>
                <a:lnTo>
                  <a:pt x="2431" y="423455"/>
                </a:lnTo>
                <a:lnTo>
                  <a:pt x="0" y="471678"/>
                </a:lnTo>
                <a:lnTo>
                  <a:pt x="2431" y="519900"/>
                </a:lnTo>
                <a:lnTo>
                  <a:pt x="9567" y="566730"/>
                </a:lnTo>
                <a:lnTo>
                  <a:pt x="21171" y="611931"/>
                </a:lnTo>
                <a:lnTo>
                  <a:pt x="37006" y="655266"/>
                </a:lnTo>
                <a:lnTo>
                  <a:pt x="56836" y="696497"/>
                </a:lnTo>
                <a:lnTo>
                  <a:pt x="80424" y="735387"/>
                </a:lnTo>
                <a:lnTo>
                  <a:pt x="107533" y="771699"/>
                </a:lnTo>
                <a:lnTo>
                  <a:pt x="137926" y="805195"/>
                </a:lnTo>
                <a:lnTo>
                  <a:pt x="171368" y="835640"/>
                </a:lnTo>
                <a:lnTo>
                  <a:pt x="207620" y="862794"/>
                </a:lnTo>
                <a:lnTo>
                  <a:pt x="246447" y="886422"/>
                </a:lnTo>
                <a:lnTo>
                  <a:pt x="287612" y="906285"/>
                </a:lnTo>
                <a:lnTo>
                  <a:pt x="330878" y="922148"/>
                </a:lnTo>
                <a:lnTo>
                  <a:pt x="376008" y="933772"/>
                </a:lnTo>
                <a:lnTo>
                  <a:pt x="422766" y="940920"/>
                </a:lnTo>
                <a:lnTo>
                  <a:pt x="470916" y="943356"/>
                </a:lnTo>
                <a:lnTo>
                  <a:pt x="519065" y="940920"/>
                </a:lnTo>
                <a:lnTo>
                  <a:pt x="565823" y="933772"/>
                </a:lnTo>
                <a:lnTo>
                  <a:pt x="610953" y="922148"/>
                </a:lnTo>
                <a:lnTo>
                  <a:pt x="654219" y="906285"/>
                </a:lnTo>
                <a:lnTo>
                  <a:pt x="695384" y="886422"/>
                </a:lnTo>
                <a:lnTo>
                  <a:pt x="734211" y="862794"/>
                </a:lnTo>
                <a:lnTo>
                  <a:pt x="770463" y="835640"/>
                </a:lnTo>
                <a:lnTo>
                  <a:pt x="803905" y="805195"/>
                </a:lnTo>
                <a:lnTo>
                  <a:pt x="834298" y="771699"/>
                </a:lnTo>
                <a:lnTo>
                  <a:pt x="861407" y="735387"/>
                </a:lnTo>
                <a:lnTo>
                  <a:pt x="884995" y="696497"/>
                </a:lnTo>
                <a:lnTo>
                  <a:pt x="904825" y="655266"/>
                </a:lnTo>
                <a:lnTo>
                  <a:pt x="920660" y="611931"/>
                </a:lnTo>
                <a:lnTo>
                  <a:pt x="932264" y="566730"/>
                </a:lnTo>
                <a:lnTo>
                  <a:pt x="939400" y="519900"/>
                </a:lnTo>
                <a:lnTo>
                  <a:pt x="941832" y="471678"/>
                </a:lnTo>
                <a:lnTo>
                  <a:pt x="939400" y="423455"/>
                </a:lnTo>
                <a:lnTo>
                  <a:pt x="932264" y="376625"/>
                </a:lnTo>
                <a:lnTo>
                  <a:pt x="920660" y="331424"/>
                </a:lnTo>
                <a:lnTo>
                  <a:pt x="904825" y="288089"/>
                </a:lnTo>
                <a:lnTo>
                  <a:pt x="884995" y="246858"/>
                </a:lnTo>
                <a:lnTo>
                  <a:pt x="861407" y="207968"/>
                </a:lnTo>
                <a:lnTo>
                  <a:pt x="834298" y="171656"/>
                </a:lnTo>
                <a:lnTo>
                  <a:pt x="803905" y="138160"/>
                </a:lnTo>
                <a:lnTo>
                  <a:pt x="770463" y="107715"/>
                </a:lnTo>
                <a:lnTo>
                  <a:pt x="734211" y="80561"/>
                </a:lnTo>
                <a:lnTo>
                  <a:pt x="695384" y="56933"/>
                </a:lnTo>
                <a:lnTo>
                  <a:pt x="654219" y="37070"/>
                </a:lnTo>
                <a:lnTo>
                  <a:pt x="610953" y="21207"/>
                </a:lnTo>
                <a:lnTo>
                  <a:pt x="565823" y="9583"/>
                </a:lnTo>
                <a:lnTo>
                  <a:pt x="519065" y="2435"/>
                </a:lnTo>
                <a:lnTo>
                  <a:pt x="470916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98982" y="367411"/>
            <a:ext cx="67945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latin typeface="Verdana"/>
                <a:cs typeface="Verdana"/>
              </a:rPr>
              <a:t>Menurut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b="1" spc="-155" dirty="0">
                <a:latin typeface="Verdana"/>
                <a:cs typeface="Verdana"/>
              </a:rPr>
              <a:t>Ron</a:t>
            </a:r>
            <a:r>
              <a:rPr sz="2000" b="1" spc="-15" dirty="0">
                <a:latin typeface="Verdana"/>
                <a:cs typeface="Verdana"/>
              </a:rPr>
              <a:t> </a:t>
            </a:r>
            <a:r>
              <a:rPr sz="2000" b="1" spc="-114" dirty="0">
                <a:latin typeface="Verdana"/>
                <a:cs typeface="Verdana"/>
              </a:rPr>
              <a:t>Kaufman,</a:t>
            </a:r>
            <a:r>
              <a:rPr sz="2000" b="1" spc="-40" dirty="0">
                <a:latin typeface="Verdana"/>
                <a:cs typeface="Verdana"/>
              </a:rPr>
              <a:t> </a:t>
            </a:r>
            <a:r>
              <a:rPr sz="2000" b="1" spc="-120" dirty="0">
                <a:latin typeface="Verdana"/>
                <a:cs typeface="Verdana"/>
              </a:rPr>
              <a:t>seorang</a:t>
            </a:r>
            <a:r>
              <a:rPr sz="2000" b="1" spc="-25" dirty="0">
                <a:latin typeface="Verdana"/>
                <a:cs typeface="Verdana"/>
              </a:rPr>
              <a:t> </a:t>
            </a:r>
            <a:r>
              <a:rPr sz="2000" b="1" spc="-70" dirty="0">
                <a:latin typeface="Verdana"/>
                <a:cs typeface="Verdana"/>
              </a:rPr>
              <a:t>Pakar</a:t>
            </a:r>
            <a:r>
              <a:rPr sz="2000" b="1" spc="-55" dirty="0">
                <a:latin typeface="Verdana"/>
                <a:cs typeface="Verdana"/>
              </a:rPr>
              <a:t> </a:t>
            </a:r>
            <a:r>
              <a:rPr sz="2000" b="1" spc="-10" dirty="0">
                <a:latin typeface="Verdana"/>
                <a:cs typeface="Verdana"/>
              </a:rPr>
              <a:t>Service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000" b="1" spc="-135" dirty="0">
                <a:latin typeface="Verdana"/>
                <a:cs typeface="Verdana"/>
              </a:rPr>
              <a:t>Excellence,</a:t>
            </a:r>
            <a:r>
              <a:rPr sz="2000" b="1" spc="-15" dirty="0">
                <a:latin typeface="Verdana"/>
                <a:cs typeface="Verdana"/>
              </a:rPr>
              <a:t> </a:t>
            </a:r>
            <a:r>
              <a:rPr sz="2000" b="1" spc="-120" dirty="0">
                <a:latin typeface="Verdana"/>
                <a:cs typeface="Verdana"/>
              </a:rPr>
              <a:t>service</a:t>
            </a:r>
            <a:r>
              <a:rPr sz="2000" b="1" spc="-10" dirty="0">
                <a:latin typeface="Verdana"/>
                <a:cs typeface="Verdana"/>
              </a:rPr>
              <a:t> </a:t>
            </a:r>
            <a:r>
              <a:rPr sz="2000" b="1" spc="-125" dirty="0">
                <a:latin typeface="Verdana"/>
                <a:cs typeface="Verdana"/>
              </a:rPr>
              <a:t>mempunyai</a:t>
            </a:r>
            <a:r>
              <a:rPr sz="2000" b="1" spc="-40" dirty="0">
                <a:latin typeface="Verdana"/>
                <a:cs typeface="Verdana"/>
              </a:rPr>
              <a:t> </a:t>
            </a:r>
            <a:r>
              <a:rPr sz="2000" b="1" spc="-275" dirty="0">
                <a:latin typeface="Verdana"/>
                <a:cs typeface="Verdana"/>
              </a:rPr>
              <a:t>6</a:t>
            </a:r>
            <a:r>
              <a:rPr sz="2000" b="1" spc="10" dirty="0">
                <a:latin typeface="Verdana"/>
                <a:cs typeface="Verdana"/>
              </a:rPr>
              <a:t> </a:t>
            </a:r>
            <a:r>
              <a:rPr sz="2000" b="1" spc="-210" dirty="0">
                <a:latin typeface="Verdana"/>
                <a:cs typeface="Verdana"/>
              </a:rPr>
              <a:t>(enam)</a:t>
            </a:r>
            <a:r>
              <a:rPr sz="2000" b="1" spc="-20" dirty="0">
                <a:latin typeface="Verdana"/>
                <a:cs typeface="Verdana"/>
              </a:rPr>
              <a:t> </a:t>
            </a:r>
            <a:r>
              <a:rPr sz="2000" b="1" spc="-95" dirty="0">
                <a:latin typeface="Verdana"/>
                <a:cs typeface="Verdana"/>
              </a:rPr>
              <a:t>tingkatan</a:t>
            </a:r>
            <a:r>
              <a:rPr sz="2000" b="1" dirty="0">
                <a:latin typeface="Verdana"/>
                <a:cs typeface="Verdana"/>
              </a:rPr>
              <a:t> </a:t>
            </a:r>
            <a:r>
              <a:rPr sz="2000" b="1" spc="-340" dirty="0">
                <a:latin typeface="Verdana"/>
                <a:cs typeface="Verdana"/>
              </a:rPr>
              <a:t>: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653" y="2949067"/>
            <a:ext cx="10185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859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Verdana"/>
                <a:cs typeface="Verdana"/>
              </a:rPr>
              <a:t>Level </a:t>
            </a:r>
            <a:r>
              <a:rPr sz="1800" b="1" spc="-90" dirty="0">
                <a:latin typeface="Verdana"/>
                <a:cs typeface="Verdana"/>
              </a:rPr>
              <a:t>Criminal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52291" y="3386073"/>
            <a:ext cx="10966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Verdana"/>
                <a:cs typeface="Verdana"/>
              </a:rPr>
              <a:t>Level </a:t>
            </a:r>
            <a:r>
              <a:rPr sz="1800" b="1" spc="-114" dirty="0">
                <a:latin typeface="Verdana"/>
                <a:cs typeface="Verdana"/>
              </a:rPr>
              <a:t>Expected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87544" y="3523869"/>
            <a:ext cx="909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Verdana"/>
                <a:cs typeface="Verdana"/>
              </a:rPr>
              <a:t>Level </a:t>
            </a:r>
            <a:r>
              <a:rPr sz="1800" b="1" spc="-125" dirty="0">
                <a:latin typeface="Verdana"/>
                <a:cs typeface="Verdana"/>
              </a:rPr>
              <a:t>Desired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57501" y="3265678"/>
            <a:ext cx="6470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latin typeface="Verdana"/>
                <a:cs typeface="Verdana"/>
              </a:rPr>
              <a:t>Level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b="1" spc="-80" dirty="0">
                <a:latin typeface="Verdana"/>
                <a:cs typeface="Verdana"/>
              </a:rPr>
              <a:t>Basic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4483" y="1056132"/>
            <a:ext cx="944880" cy="96520"/>
          </a:xfrm>
          <a:custGeom>
            <a:avLst/>
            <a:gdLst/>
            <a:ahLst/>
            <a:cxnLst/>
            <a:rect l="l" t="t" r="r" b="b"/>
            <a:pathLst>
              <a:path w="944880" h="96519">
                <a:moveTo>
                  <a:pt x="944879" y="0"/>
                </a:moveTo>
                <a:lnTo>
                  <a:pt x="0" y="0"/>
                </a:lnTo>
                <a:lnTo>
                  <a:pt x="0" y="96012"/>
                </a:lnTo>
                <a:lnTo>
                  <a:pt x="944879" y="96012"/>
                </a:lnTo>
                <a:lnTo>
                  <a:pt x="944879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1108" y="1551889"/>
            <a:ext cx="29718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620" dirty="0">
                <a:solidFill>
                  <a:srgbClr val="F9EEDF"/>
                </a:solidFill>
                <a:latin typeface="Verdana"/>
                <a:cs typeface="Verdana"/>
              </a:rPr>
              <a:t>1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39134" y="1488135"/>
            <a:ext cx="31115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509" dirty="0">
                <a:solidFill>
                  <a:srgbClr val="F9EEDF"/>
                </a:solidFill>
                <a:latin typeface="Verdana"/>
                <a:cs typeface="Verdana"/>
              </a:rPr>
              <a:t>3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69229" y="1459433"/>
            <a:ext cx="34544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130" dirty="0">
                <a:solidFill>
                  <a:srgbClr val="F9EEDF"/>
                </a:solidFill>
                <a:latin typeface="Verdana"/>
                <a:cs typeface="Verdana"/>
              </a:rPr>
              <a:t>4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54479" y="1474419"/>
            <a:ext cx="29083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675" dirty="0">
                <a:solidFill>
                  <a:srgbClr val="F9EEDF"/>
                </a:solidFill>
                <a:latin typeface="Verdana"/>
                <a:cs typeface="Verdana"/>
              </a:rPr>
              <a:t>2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654" y="1808226"/>
            <a:ext cx="521970" cy="635"/>
          </a:xfrm>
          <a:custGeom>
            <a:avLst/>
            <a:gdLst/>
            <a:ahLst/>
            <a:cxnLst/>
            <a:rect l="l" t="t" r="r" b="b"/>
            <a:pathLst>
              <a:path w="521970" h="635">
                <a:moveTo>
                  <a:pt x="0" y="508"/>
                </a:moveTo>
                <a:lnTo>
                  <a:pt x="521716" y="0"/>
                </a:lnTo>
              </a:path>
            </a:pathLst>
          </a:custGeom>
          <a:ln w="19049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21302" y="1808226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1905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97014" y="1877948"/>
            <a:ext cx="1012190" cy="1131570"/>
            <a:chOff x="697014" y="1877948"/>
            <a:chExt cx="1012190" cy="1131570"/>
          </a:xfrm>
        </p:grpSpPr>
        <p:sp>
          <p:nvSpPr>
            <p:cNvPr id="25" name="object 25"/>
            <p:cNvSpPr/>
            <p:nvPr/>
          </p:nvSpPr>
          <p:spPr>
            <a:xfrm>
              <a:off x="1191005" y="1887473"/>
              <a:ext cx="518159" cy="0"/>
            </a:xfrm>
            <a:custGeom>
              <a:avLst/>
              <a:gdLst/>
              <a:ahLst/>
              <a:cxnLst/>
              <a:rect l="l" t="t" r="r" b="b"/>
              <a:pathLst>
                <a:path w="518160">
                  <a:moveTo>
                    <a:pt x="0" y="0"/>
                  </a:moveTo>
                  <a:lnTo>
                    <a:pt x="518160" y="0"/>
                  </a:lnTo>
                </a:path>
              </a:pathLst>
            </a:custGeom>
            <a:ln w="19050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7014" y="2347467"/>
              <a:ext cx="76200" cy="662305"/>
            </a:xfrm>
            <a:custGeom>
              <a:avLst/>
              <a:gdLst/>
              <a:ahLst/>
              <a:cxnLst/>
              <a:rect l="l" t="t" r="r" b="b"/>
              <a:pathLst>
                <a:path w="76200" h="662305">
                  <a:moveTo>
                    <a:pt x="32600" y="0"/>
                  </a:moveTo>
                  <a:lnTo>
                    <a:pt x="13550" y="507"/>
                  </a:lnTo>
                  <a:lnTo>
                    <a:pt x="14008" y="19557"/>
                  </a:lnTo>
                  <a:lnTo>
                    <a:pt x="33058" y="19050"/>
                  </a:lnTo>
                  <a:lnTo>
                    <a:pt x="32600" y="0"/>
                  </a:lnTo>
                  <a:close/>
                </a:path>
                <a:path w="76200" h="662305">
                  <a:moveTo>
                    <a:pt x="34429" y="76200"/>
                  </a:moveTo>
                  <a:lnTo>
                    <a:pt x="15392" y="76707"/>
                  </a:lnTo>
                  <a:lnTo>
                    <a:pt x="15849" y="95757"/>
                  </a:lnTo>
                  <a:lnTo>
                    <a:pt x="34886" y="95250"/>
                  </a:lnTo>
                  <a:lnTo>
                    <a:pt x="34429" y="76200"/>
                  </a:lnTo>
                  <a:close/>
                </a:path>
                <a:path w="76200" h="662305">
                  <a:moveTo>
                    <a:pt x="36271" y="152400"/>
                  </a:moveTo>
                  <a:lnTo>
                    <a:pt x="17221" y="152781"/>
                  </a:lnTo>
                  <a:lnTo>
                    <a:pt x="17678" y="171831"/>
                  </a:lnTo>
                  <a:lnTo>
                    <a:pt x="36728" y="171450"/>
                  </a:lnTo>
                  <a:lnTo>
                    <a:pt x="36271" y="152400"/>
                  </a:lnTo>
                  <a:close/>
                </a:path>
                <a:path w="76200" h="662305">
                  <a:moveTo>
                    <a:pt x="38100" y="228600"/>
                  </a:moveTo>
                  <a:lnTo>
                    <a:pt x="19050" y="228981"/>
                  </a:lnTo>
                  <a:lnTo>
                    <a:pt x="19519" y="248031"/>
                  </a:lnTo>
                  <a:lnTo>
                    <a:pt x="38557" y="247650"/>
                  </a:lnTo>
                  <a:lnTo>
                    <a:pt x="38100" y="228600"/>
                  </a:lnTo>
                  <a:close/>
                </a:path>
                <a:path w="76200" h="662305">
                  <a:moveTo>
                    <a:pt x="39928" y="304673"/>
                  </a:moveTo>
                  <a:lnTo>
                    <a:pt x="20891" y="305181"/>
                  </a:lnTo>
                  <a:lnTo>
                    <a:pt x="21348" y="324231"/>
                  </a:lnTo>
                  <a:lnTo>
                    <a:pt x="40398" y="323723"/>
                  </a:lnTo>
                  <a:lnTo>
                    <a:pt x="39928" y="304673"/>
                  </a:lnTo>
                  <a:close/>
                </a:path>
                <a:path w="76200" h="662305">
                  <a:moveTo>
                    <a:pt x="41770" y="380873"/>
                  </a:moveTo>
                  <a:lnTo>
                    <a:pt x="22720" y="381381"/>
                  </a:lnTo>
                  <a:lnTo>
                    <a:pt x="23177" y="400431"/>
                  </a:lnTo>
                  <a:lnTo>
                    <a:pt x="42227" y="399923"/>
                  </a:lnTo>
                  <a:lnTo>
                    <a:pt x="41770" y="380873"/>
                  </a:lnTo>
                  <a:close/>
                </a:path>
                <a:path w="76200" h="662305">
                  <a:moveTo>
                    <a:pt x="43599" y="457073"/>
                  </a:moveTo>
                  <a:lnTo>
                    <a:pt x="24561" y="457581"/>
                  </a:lnTo>
                  <a:lnTo>
                    <a:pt x="25018" y="476631"/>
                  </a:lnTo>
                  <a:lnTo>
                    <a:pt x="44056" y="476123"/>
                  </a:lnTo>
                  <a:lnTo>
                    <a:pt x="43599" y="457073"/>
                  </a:lnTo>
                  <a:close/>
                </a:path>
                <a:path w="76200" h="662305">
                  <a:moveTo>
                    <a:pt x="45440" y="533273"/>
                  </a:moveTo>
                  <a:lnTo>
                    <a:pt x="26390" y="533781"/>
                  </a:lnTo>
                  <a:lnTo>
                    <a:pt x="26847" y="552831"/>
                  </a:lnTo>
                  <a:lnTo>
                    <a:pt x="45897" y="552323"/>
                  </a:lnTo>
                  <a:lnTo>
                    <a:pt x="45440" y="533273"/>
                  </a:lnTo>
                  <a:close/>
                </a:path>
                <a:path w="76200" h="662305">
                  <a:moveTo>
                    <a:pt x="37172" y="585596"/>
                  </a:moveTo>
                  <a:lnTo>
                    <a:pt x="22415" y="588958"/>
                  </a:lnTo>
                  <a:lnTo>
                    <a:pt x="10504" y="597439"/>
                  </a:lnTo>
                  <a:lnTo>
                    <a:pt x="2634" y="609778"/>
                  </a:lnTo>
                  <a:lnTo>
                    <a:pt x="0" y="624713"/>
                  </a:lnTo>
                  <a:lnTo>
                    <a:pt x="3350" y="639419"/>
                  </a:lnTo>
                  <a:lnTo>
                    <a:pt x="11804" y="651303"/>
                  </a:lnTo>
                  <a:lnTo>
                    <a:pt x="24106" y="659163"/>
                  </a:lnTo>
                  <a:lnTo>
                    <a:pt x="39001" y="661796"/>
                  </a:lnTo>
                  <a:lnTo>
                    <a:pt x="53759" y="658455"/>
                  </a:lnTo>
                  <a:lnTo>
                    <a:pt x="65670" y="650017"/>
                  </a:lnTo>
                  <a:lnTo>
                    <a:pt x="73539" y="637722"/>
                  </a:lnTo>
                  <a:lnTo>
                    <a:pt x="75972" y="623951"/>
                  </a:lnTo>
                  <a:lnTo>
                    <a:pt x="28562" y="623951"/>
                  </a:lnTo>
                  <a:lnTo>
                    <a:pt x="28232" y="609854"/>
                  </a:lnTo>
                  <a:lnTo>
                    <a:pt x="47269" y="609473"/>
                  </a:lnTo>
                  <a:lnTo>
                    <a:pt x="73151" y="609473"/>
                  </a:lnTo>
                  <a:lnTo>
                    <a:pt x="72823" y="608028"/>
                  </a:lnTo>
                  <a:lnTo>
                    <a:pt x="64369" y="596106"/>
                  </a:lnTo>
                  <a:lnTo>
                    <a:pt x="52068" y="588232"/>
                  </a:lnTo>
                  <a:lnTo>
                    <a:pt x="37172" y="585596"/>
                  </a:lnTo>
                  <a:close/>
                </a:path>
                <a:path w="76200" h="662305">
                  <a:moveTo>
                    <a:pt x="47269" y="609473"/>
                  </a:moveTo>
                  <a:lnTo>
                    <a:pt x="28232" y="609854"/>
                  </a:lnTo>
                  <a:lnTo>
                    <a:pt x="28562" y="623951"/>
                  </a:lnTo>
                  <a:lnTo>
                    <a:pt x="47612" y="623443"/>
                  </a:lnTo>
                  <a:lnTo>
                    <a:pt x="47269" y="609473"/>
                  </a:lnTo>
                  <a:close/>
                </a:path>
                <a:path w="76200" h="662305">
                  <a:moveTo>
                    <a:pt x="73151" y="609473"/>
                  </a:moveTo>
                  <a:lnTo>
                    <a:pt x="47269" y="609473"/>
                  </a:lnTo>
                  <a:lnTo>
                    <a:pt x="47612" y="623443"/>
                  </a:lnTo>
                  <a:lnTo>
                    <a:pt x="28562" y="623951"/>
                  </a:lnTo>
                  <a:lnTo>
                    <a:pt x="75972" y="623951"/>
                  </a:lnTo>
                  <a:lnTo>
                    <a:pt x="76174" y="622807"/>
                  </a:lnTo>
                  <a:lnTo>
                    <a:pt x="73151" y="609473"/>
                  </a:lnTo>
                  <a:close/>
                </a:path>
              </a:pathLst>
            </a:custGeom>
            <a:solidFill>
              <a:srgbClr val="DC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2144776" y="2298954"/>
            <a:ext cx="76200" cy="1026160"/>
          </a:xfrm>
          <a:custGeom>
            <a:avLst/>
            <a:gdLst/>
            <a:ahLst/>
            <a:cxnLst/>
            <a:rect l="l" t="t" r="r" b="b"/>
            <a:pathLst>
              <a:path w="76200" h="1026160">
                <a:moveTo>
                  <a:pt x="46355" y="0"/>
                </a:moveTo>
                <a:lnTo>
                  <a:pt x="27305" y="0"/>
                </a:lnTo>
                <a:lnTo>
                  <a:pt x="27305" y="19050"/>
                </a:lnTo>
                <a:lnTo>
                  <a:pt x="46355" y="19050"/>
                </a:lnTo>
                <a:lnTo>
                  <a:pt x="46355" y="0"/>
                </a:lnTo>
                <a:close/>
              </a:path>
              <a:path w="76200" h="1026160">
                <a:moveTo>
                  <a:pt x="46481" y="76200"/>
                </a:moveTo>
                <a:lnTo>
                  <a:pt x="27431" y="76200"/>
                </a:lnTo>
                <a:lnTo>
                  <a:pt x="27431" y="95250"/>
                </a:lnTo>
                <a:lnTo>
                  <a:pt x="46481" y="95250"/>
                </a:lnTo>
                <a:lnTo>
                  <a:pt x="46481" y="76200"/>
                </a:lnTo>
                <a:close/>
              </a:path>
              <a:path w="76200" h="1026160">
                <a:moveTo>
                  <a:pt x="46609" y="152400"/>
                </a:moveTo>
                <a:lnTo>
                  <a:pt x="27559" y="152400"/>
                </a:lnTo>
                <a:lnTo>
                  <a:pt x="27559" y="171450"/>
                </a:lnTo>
                <a:lnTo>
                  <a:pt x="46609" y="171450"/>
                </a:lnTo>
                <a:lnTo>
                  <a:pt x="46609" y="152400"/>
                </a:lnTo>
                <a:close/>
              </a:path>
              <a:path w="76200" h="1026160">
                <a:moveTo>
                  <a:pt x="46609" y="228600"/>
                </a:moveTo>
                <a:lnTo>
                  <a:pt x="27559" y="228600"/>
                </a:lnTo>
                <a:lnTo>
                  <a:pt x="27686" y="247650"/>
                </a:lnTo>
                <a:lnTo>
                  <a:pt x="46736" y="247650"/>
                </a:lnTo>
                <a:lnTo>
                  <a:pt x="46609" y="228600"/>
                </a:lnTo>
                <a:close/>
              </a:path>
              <a:path w="76200" h="1026160">
                <a:moveTo>
                  <a:pt x="46736" y="304800"/>
                </a:moveTo>
                <a:lnTo>
                  <a:pt x="27686" y="304800"/>
                </a:lnTo>
                <a:lnTo>
                  <a:pt x="27686" y="323850"/>
                </a:lnTo>
                <a:lnTo>
                  <a:pt x="46736" y="323850"/>
                </a:lnTo>
                <a:lnTo>
                  <a:pt x="46736" y="304800"/>
                </a:lnTo>
                <a:close/>
              </a:path>
              <a:path w="76200" h="1026160">
                <a:moveTo>
                  <a:pt x="46862" y="381000"/>
                </a:moveTo>
                <a:lnTo>
                  <a:pt x="27812" y="381000"/>
                </a:lnTo>
                <a:lnTo>
                  <a:pt x="27812" y="400050"/>
                </a:lnTo>
                <a:lnTo>
                  <a:pt x="46862" y="400050"/>
                </a:lnTo>
                <a:lnTo>
                  <a:pt x="46862" y="381000"/>
                </a:lnTo>
                <a:close/>
              </a:path>
              <a:path w="76200" h="1026160">
                <a:moveTo>
                  <a:pt x="46990" y="457200"/>
                </a:moveTo>
                <a:lnTo>
                  <a:pt x="27940" y="457200"/>
                </a:lnTo>
                <a:lnTo>
                  <a:pt x="27940" y="476250"/>
                </a:lnTo>
                <a:lnTo>
                  <a:pt x="46990" y="476250"/>
                </a:lnTo>
                <a:lnTo>
                  <a:pt x="46990" y="457200"/>
                </a:lnTo>
                <a:close/>
              </a:path>
              <a:path w="76200" h="1026160">
                <a:moveTo>
                  <a:pt x="47117" y="533400"/>
                </a:moveTo>
                <a:lnTo>
                  <a:pt x="28067" y="533400"/>
                </a:lnTo>
                <a:lnTo>
                  <a:pt x="28067" y="552450"/>
                </a:lnTo>
                <a:lnTo>
                  <a:pt x="47117" y="552450"/>
                </a:lnTo>
                <a:lnTo>
                  <a:pt x="47117" y="533400"/>
                </a:lnTo>
                <a:close/>
              </a:path>
              <a:path w="76200" h="1026160">
                <a:moveTo>
                  <a:pt x="47117" y="609600"/>
                </a:moveTo>
                <a:lnTo>
                  <a:pt x="28067" y="609600"/>
                </a:lnTo>
                <a:lnTo>
                  <a:pt x="28193" y="628650"/>
                </a:lnTo>
                <a:lnTo>
                  <a:pt x="47243" y="628650"/>
                </a:lnTo>
                <a:lnTo>
                  <a:pt x="47117" y="609600"/>
                </a:lnTo>
                <a:close/>
              </a:path>
              <a:path w="76200" h="1026160">
                <a:moveTo>
                  <a:pt x="47243" y="685800"/>
                </a:moveTo>
                <a:lnTo>
                  <a:pt x="28193" y="685800"/>
                </a:lnTo>
                <a:lnTo>
                  <a:pt x="28193" y="704850"/>
                </a:lnTo>
                <a:lnTo>
                  <a:pt x="47243" y="704850"/>
                </a:lnTo>
                <a:lnTo>
                  <a:pt x="47243" y="685800"/>
                </a:lnTo>
                <a:close/>
              </a:path>
              <a:path w="76200" h="1026160">
                <a:moveTo>
                  <a:pt x="47371" y="762000"/>
                </a:moveTo>
                <a:lnTo>
                  <a:pt x="28321" y="762000"/>
                </a:lnTo>
                <a:lnTo>
                  <a:pt x="28321" y="781050"/>
                </a:lnTo>
                <a:lnTo>
                  <a:pt x="47371" y="781050"/>
                </a:lnTo>
                <a:lnTo>
                  <a:pt x="47371" y="762000"/>
                </a:lnTo>
                <a:close/>
              </a:path>
              <a:path w="76200" h="1026160">
                <a:moveTo>
                  <a:pt x="47498" y="838200"/>
                </a:moveTo>
                <a:lnTo>
                  <a:pt x="28448" y="838200"/>
                </a:lnTo>
                <a:lnTo>
                  <a:pt x="28448" y="857250"/>
                </a:lnTo>
                <a:lnTo>
                  <a:pt x="47498" y="857250"/>
                </a:lnTo>
                <a:lnTo>
                  <a:pt x="47498" y="838200"/>
                </a:lnTo>
                <a:close/>
              </a:path>
              <a:path w="76200" h="1026160">
                <a:moveTo>
                  <a:pt x="47625" y="914400"/>
                </a:moveTo>
                <a:lnTo>
                  <a:pt x="28575" y="914400"/>
                </a:lnTo>
                <a:lnTo>
                  <a:pt x="28575" y="933450"/>
                </a:lnTo>
                <a:lnTo>
                  <a:pt x="47625" y="933450"/>
                </a:lnTo>
                <a:lnTo>
                  <a:pt x="47625" y="914400"/>
                </a:lnTo>
                <a:close/>
              </a:path>
              <a:path w="76200" h="1026160">
                <a:moveTo>
                  <a:pt x="38100" y="949578"/>
                </a:moveTo>
                <a:lnTo>
                  <a:pt x="23252" y="952585"/>
                </a:lnTo>
                <a:lnTo>
                  <a:pt x="11144" y="960770"/>
                </a:lnTo>
                <a:lnTo>
                  <a:pt x="2988" y="972885"/>
                </a:lnTo>
                <a:lnTo>
                  <a:pt x="0" y="987678"/>
                </a:lnTo>
                <a:lnTo>
                  <a:pt x="3061" y="1002526"/>
                </a:lnTo>
                <a:lnTo>
                  <a:pt x="11255" y="1014634"/>
                </a:lnTo>
                <a:lnTo>
                  <a:pt x="23377" y="1022790"/>
                </a:lnTo>
                <a:lnTo>
                  <a:pt x="38226" y="1025778"/>
                </a:lnTo>
                <a:lnTo>
                  <a:pt x="53018" y="1022772"/>
                </a:lnTo>
                <a:lnTo>
                  <a:pt x="65119" y="1014587"/>
                </a:lnTo>
                <a:lnTo>
                  <a:pt x="73267" y="1002472"/>
                </a:lnTo>
                <a:lnTo>
                  <a:pt x="76200" y="987678"/>
                </a:lnTo>
                <a:lnTo>
                  <a:pt x="73211" y="972831"/>
                </a:lnTo>
                <a:lnTo>
                  <a:pt x="65055" y="960723"/>
                </a:lnTo>
                <a:lnTo>
                  <a:pt x="52947" y="952567"/>
                </a:lnTo>
                <a:lnTo>
                  <a:pt x="38100" y="949578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60672" y="2280411"/>
            <a:ext cx="79375" cy="1165860"/>
          </a:xfrm>
          <a:custGeom>
            <a:avLst/>
            <a:gdLst/>
            <a:ahLst/>
            <a:cxnLst/>
            <a:rect l="l" t="t" r="r" b="b"/>
            <a:pathLst>
              <a:path w="79375" h="1165860">
                <a:moveTo>
                  <a:pt x="19050" y="0"/>
                </a:moveTo>
                <a:lnTo>
                  <a:pt x="0" y="507"/>
                </a:lnTo>
                <a:lnTo>
                  <a:pt x="507" y="19557"/>
                </a:lnTo>
                <a:lnTo>
                  <a:pt x="19557" y="19050"/>
                </a:lnTo>
                <a:lnTo>
                  <a:pt x="19050" y="0"/>
                </a:lnTo>
                <a:close/>
              </a:path>
              <a:path w="79375" h="1165860">
                <a:moveTo>
                  <a:pt x="21209" y="76200"/>
                </a:moveTo>
                <a:lnTo>
                  <a:pt x="2159" y="76707"/>
                </a:lnTo>
                <a:lnTo>
                  <a:pt x="2666" y="95757"/>
                </a:lnTo>
                <a:lnTo>
                  <a:pt x="21716" y="95250"/>
                </a:lnTo>
                <a:lnTo>
                  <a:pt x="21209" y="76200"/>
                </a:lnTo>
                <a:close/>
              </a:path>
              <a:path w="79375" h="1165860">
                <a:moveTo>
                  <a:pt x="23240" y="152273"/>
                </a:moveTo>
                <a:lnTo>
                  <a:pt x="4190" y="152907"/>
                </a:lnTo>
                <a:lnTo>
                  <a:pt x="4825" y="171957"/>
                </a:lnTo>
                <a:lnTo>
                  <a:pt x="23875" y="171323"/>
                </a:lnTo>
                <a:lnTo>
                  <a:pt x="23240" y="152273"/>
                </a:lnTo>
                <a:close/>
              </a:path>
              <a:path w="79375" h="1165860">
                <a:moveTo>
                  <a:pt x="25400" y="228473"/>
                </a:moveTo>
                <a:lnTo>
                  <a:pt x="6350" y="228981"/>
                </a:lnTo>
                <a:lnTo>
                  <a:pt x="6857" y="248031"/>
                </a:lnTo>
                <a:lnTo>
                  <a:pt x="25907" y="247523"/>
                </a:lnTo>
                <a:lnTo>
                  <a:pt x="25400" y="228473"/>
                </a:lnTo>
                <a:close/>
              </a:path>
              <a:path w="79375" h="1165860">
                <a:moveTo>
                  <a:pt x="27559" y="304673"/>
                </a:moveTo>
                <a:lnTo>
                  <a:pt x="8509" y="305181"/>
                </a:lnTo>
                <a:lnTo>
                  <a:pt x="9016" y="324231"/>
                </a:lnTo>
                <a:lnTo>
                  <a:pt x="28066" y="323723"/>
                </a:lnTo>
                <a:lnTo>
                  <a:pt x="27559" y="304673"/>
                </a:lnTo>
                <a:close/>
              </a:path>
              <a:path w="79375" h="1165860">
                <a:moveTo>
                  <a:pt x="29590" y="380873"/>
                </a:moveTo>
                <a:lnTo>
                  <a:pt x="10540" y="381381"/>
                </a:lnTo>
                <a:lnTo>
                  <a:pt x="11175" y="400431"/>
                </a:lnTo>
                <a:lnTo>
                  <a:pt x="30225" y="399923"/>
                </a:lnTo>
                <a:lnTo>
                  <a:pt x="29590" y="380873"/>
                </a:lnTo>
                <a:close/>
              </a:path>
              <a:path w="79375" h="1165860">
                <a:moveTo>
                  <a:pt x="31750" y="457073"/>
                </a:moveTo>
                <a:lnTo>
                  <a:pt x="12700" y="457581"/>
                </a:lnTo>
                <a:lnTo>
                  <a:pt x="13207" y="476631"/>
                </a:lnTo>
                <a:lnTo>
                  <a:pt x="32257" y="475995"/>
                </a:lnTo>
                <a:lnTo>
                  <a:pt x="31750" y="457073"/>
                </a:lnTo>
                <a:close/>
              </a:path>
              <a:path w="79375" h="1165860">
                <a:moveTo>
                  <a:pt x="33909" y="533145"/>
                </a:moveTo>
                <a:lnTo>
                  <a:pt x="14859" y="533654"/>
                </a:lnTo>
                <a:lnTo>
                  <a:pt x="15366" y="552704"/>
                </a:lnTo>
                <a:lnTo>
                  <a:pt x="34416" y="552195"/>
                </a:lnTo>
                <a:lnTo>
                  <a:pt x="33909" y="533145"/>
                </a:lnTo>
                <a:close/>
              </a:path>
              <a:path w="79375" h="1165860">
                <a:moveTo>
                  <a:pt x="36067" y="609345"/>
                </a:moveTo>
                <a:lnTo>
                  <a:pt x="17017" y="609854"/>
                </a:lnTo>
                <a:lnTo>
                  <a:pt x="17525" y="628904"/>
                </a:lnTo>
                <a:lnTo>
                  <a:pt x="36575" y="628395"/>
                </a:lnTo>
                <a:lnTo>
                  <a:pt x="36067" y="609345"/>
                </a:lnTo>
                <a:close/>
              </a:path>
              <a:path w="79375" h="1165860">
                <a:moveTo>
                  <a:pt x="38100" y="685545"/>
                </a:moveTo>
                <a:lnTo>
                  <a:pt x="19050" y="686054"/>
                </a:lnTo>
                <a:lnTo>
                  <a:pt x="19557" y="705104"/>
                </a:lnTo>
                <a:lnTo>
                  <a:pt x="38607" y="704595"/>
                </a:lnTo>
                <a:lnTo>
                  <a:pt x="38100" y="685545"/>
                </a:lnTo>
                <a:close/>
              </a:path>
              <a:path w="79375" h="1165860">
                <a:moveTo>
                  <a:pt x="40259" y="761745"/>
                </a:moveTo>
                <a:lnTo>
                  <a:pt x="21209" y="762254"/>
                </a:lnTo>
                <a:lnTo>
                  <a:pt x="21716" y="781304"/>
                </a:lnTo>
                <a:lnTo>
                  <a:pt x="40766" y="780795"/>
                </a:lnTo>
                <a:lnTo>
                  <a:pt x="40259" y="761745"/>
                </a:lnTo>
                <a:close/>
              </a:path>
              <a:path w="79375" h="1165860">
                <a:moveTo>
                  <a:pt x="42417" y="837819"/>
                </a:moveTo>
                <a:lnTo>
                  <a:pt x="23367" y="838454"/>
                </a:lnTo>
                <a:lnTo>
                  <a:pt x="23875" y="857376"/>
                </a:lnTo>
                <a:lnTo>
                  <a:pt x="42925" y="856869"/>
                </a:lnTo>
                <a:lnTo>
                  <a:pt x="42417" y="837819"/>
                </a:lnTo>
                <a:close/>
              </a:path>
              <a:path w="79375" h="1165860">
                <a:moveTo>
                  <a:pt x="44450" y="914019"/>
                </a:moveTo>
                <a:lnTo>
                  <a:pt x="25400" y="914526"/>
                </a:lnTo>
                <a:lnTo>
                  <a:pt x="26035" y="933576"/>
                </a:lnTo>
                <a:lnTo>
                  <a:pt x="44957" y="933069"/>
                </a:lnTo>
                <a:lnTo>
                  <a:pt x="44450" y="914019"/>
                </a:lnTo>
                <a:close/>
              </a:path>
              <a:path w="79375" h="1165860">
                <a:moveTo>
                  <a:pt x="46609" y="990219"/>
                </a:moveTo>
                <a:lnTo>
                  <a:pt x="27559" y="990726"/>
                </a:lnTo>
                <a:lnTo>
                  <a:pt x="28066" y="1009776"/>
                </a:lnTo>
                <a:lnTo>
                  <a:pt x="47116" y="1009269"/>
                </a:lnTo>
                <a:lnTo>
                  <a:pt x="46609" y="990219"/>
                </a:lnTo>
                <a:close/>
              </a:path>
              <a:path w="79375" h="1165860">
                <a:moveTo>
                  <a:pt x="48767" y="1066419"/>
                </a:moveTo>
                <a:lnTo>
                  <a:pt x="29717" y="1066927"/>
                </a:lnTo>
                <a:lnTo>
                  <a:pt x="30225" y="1085977"/>
                </a:lnTo>
                <a:lnTo>
                  <a:pt x="49275" y="1085469"/>
                </a:lnTo>
                <a:lnTo>
                  <a:pt x="48767" y="1066419"/>
                </a:lnTo>
                <a:close/>
              </a:path>
              <a:path w="79375" h="1165860">
                <a:moveTo>
                  <a:pt x="39877" y="1089660"/>
                </a:moveTo>
                <a:lnTo>
                  <a:pt x="25118" y="1093021"/>
                </a:lnTo>
                <a:lnTo>
                  <a:pt x="13239" y="1101502"/>
                </a:lnTo>
                <a:lnTo>
                  <a:pt x="5409" y="1113841"/>
                </a:lnTo>
                <a:lnTo>
                  <a:pt x="2793" y="1128776"/>
                </a:lnTo>
                <a:lnTo>
                  <a:pt x="6226" y="1143535"/>
                </a:lnTo>
                <a:lnTo>
                  <a:pt x="14731" y="1155414"/>
                </a:lnTo>
                <a:lnTo>
                  <a:pt x="27047" y="1163244"/>
                </a:lnTo>
                <a:lnTo>
                  <a:pt x="41910" y="1165860"/>
                </a:lnTo>
                <a:lnTo>
                  <a:pt x="56687" y="1162425"/>
                </a:lnTo>
                <a:lnTo>
                  <a:pt x="68595" y="1153906"/>
                </a:lnTo>
                <a:lnTo>
                  <a:pt x="76432" y="1141553"/>
                </a:lnTo>
                <a:lnTo>
                  <a:pt x="78993" y="1126617"/>
                </a:lnTo>
                <a:lnTo>
                  <a:pt x="75561" y="1111912"/>
                </a:lnTo>
                <a:lnTo>
                  <a:pt x="67056" y="1100042"/>
                </a:lnTo>
                <a:lnTo>
                  <a:pt x="54740" y="1092219"/>
                </a:lnTo>
                <a:lnTo>
                  <a:pt x="39877" y="108966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03341" y="2251710"/>
            <a:ext cx="76200" cy="1332230"/>
          </a:xfrm>
          <a:custGeom>
            <a:avLst/>
            <a:gdLst/>
            <a:ahLst/>
            <a:cxnLst/>
            <a:rect l="l" t="t" r="r" b="b"/>
            <a:pathLst>
              <a:path w="76200" h="1332229">
                <a:moveTo>
                  <a:pt x="47625" y="0"/>
                </a:moveTo>
                <a:lnTo>
                  <a:pt x="28575" y="0"/>
                </a:lnTo>
                <a:lnTo>
                  <a:pt x="28575" y="19050"/>
                </a:lnTo>
                <a:lnTo>
                  <a:pt x="47625" y="19050"/>
                </a:lnTo>
                <a:lnTo>
                  <a:pt x="47625" y="0"/>
                </a:lnTo>
                <a:close/>
              </a:path>
              <a:path w="76200" h="1332229">
                <a:moveTo>
                  <a:pt x="47625" y="76200"/>
                </a:moveTo>
                <a:lnTo>
                  <a:pt x="28575" y="76200"/>
                </a:lnTo>
                <a:lnTo>
                  <a:pt x="28575" y="95250"/>
                </a:lnTo>
                <a:lnTo>
                  <a:pt x="47625" y="95250"/>
                </a:lnTo>
                <a:lnTo>
                  <a:pt x="47625" y="76200"/>
                </a:lnTo>
                <a:close/>
              </a:path>
              <a:path w="76200" h="1332229">
                <a:moveTo>
                  <a:pt x="47625" y="152400"/>
                </a:moveTo>
                <a:lnTo>
                  <a:pt x="28575" y="152400"/>
                </a:lnTo>
                <a:lnTo>
                  <a:pt x="28575" y="171450"/>
                </a:lnTo>
                <a:lnTo>
                  <a:pt x="47625" y="171450"/>
                </a:lnTo>
                <a:lnTo>
                  <a:pt x="47625" y="152400"/>
                </a:lnTo>
                <a:close/>
              </a:path>
              <a:path w="76200" h="1332229">
                <a:moveTo>
                  <a:pt x="47625" y="228600"/>
                </a:moveTo>
                <a:lnTo>
                  <a:pt x="28575" y="228600"/>
                </a:lnTo>
                <a:lnTo>
                  <a:pt x="28575" y="247650"/>
                </a:lnTo>
                <a:lnTo>
                  <a:pt x="47625" y="247650"/>
                </a:lnTo>
                <a:lnTo>
                  <a:pt x="47625" y="228600"/>
                </a:lnTo>
                <a:close/>
              </a:path>
              <a:path w="76200" h="1332229">
                <a:moveTo>
                  <a:pt x="47625" y="304800"/>
                </a:moveTo>
                <a:lnTo>
                  <a:pt x="28575" y="304800"/>
                </a:lnTo>
                <a:lnTo>
                  <a:pt x="28575" y="323850"/>
                </a:lnTo>
                <a:lnTo>
                  <a:pt x="47625" y="323850"/>
                </a:lnTo>
                <a:lnTo>
                  <a:pt x="47625" y="304800"/>
                </a:lnTo>
                <a:close/>
              </a:path>
              <a:path w="76200" h="1332229">
                <a:moveTo>
                  <a:pt x="47625" y="381000"/>
                </a:moveTo>
                <a:lnTo>
                  <a:pt x="28575" y="381000"/>
                </a:lnTo>
                <a:lnTo>
                  <a:pt x="28575" y="400050"/>
                </a:lnTo>
                <a:lnTo>
                  <a:pt x="47625" y="400050"/>
                </a:lnTo>
                <a:lnTo>
                  <a:pt x="47625" y="381000"/>
                </a:lnTo>
                <a:close/>
              </a:path>
              <a:path w="76200" h="1332229">
                <a:moveTo>
                  <a:pt x="47625" y="457200"/>
                </a:moveTo>
                <a:lnTo>
                  <a:pt x="28575" y="457200"/>
                </a:lnTo>
                <a:lnTo>
                  <a:pt x="28575" y="476250"/>
                </a:lnTo>
                <a:lnTo>
                  <a:pt x="47625" y="476250"/>
                </a:lnTo>
                <a:lnTo>
                  <a:pt x="47625" y="457200"/>
                </a:lnTo>
                <a:close/>
              </a:path>
              <a:path w="76200" h="1332229">
                <a:moveTo>
                  <a:pt x="47625" y="533400"/>
                </a:moveTo>
                <a:lnTo>
                  <a:pt x="28575" y="533400"/>
                </a:lnTo>
                <a:lnTo>
                  <a:pt x="28575" y="552450"/>
                </a:lnTo>
                <a:lnTo>
                  <a:pt x="47625" y="552450"/>
                </a:lnTo>
                <a:lnTo>
                  <a:pt x="47625" y="533400"/>
                </a:lnTo>
                <a:close/>
              </a:path>
              <a:path w="76200" h="1332229">
                <a:moveTo>
                  <a:pt x="47625" y="609600"/>
                </a:moveTo>
                <a:lnTo>
                  <a:pt x="28575" y="609600"/>
                </a:lnTo>
                <a:lnTo>
                  <a:pt x="28575" y="628650"/>
                </a:lnTo>
                <a:lnTo>
                  <a:pt x="47625" y="628650"/>
                </a:lnTo>
                <a:lnTo>
                  <a:pt x="47625" y="609600"/>
                </a:lnTo>
                <a:close/>
              </a:path>
              <a:path w="76200" h="1332229">
                <a:moveTo>
                  <a:pt x="47625" y="685800"/>
                </a:moveTo>
                <a:lnTo>
                  <a:pt x="28575" y="685800"/>
                </a:lnTo>
                <a:lnTo>
                  <a:pt x="28575" y="704850"/>
                </a:lnTo>
                <a:lnTo>
                  <a:pt x="47625" y="704850"/>
                </a:lnTo>
                <a:lnTo>
                  <a:pt x="47625" y="685800"/>
                </a:lnTo>
                <a:close/>
              </a:path>
              <a:path w="76200" h="1332229">
                <a:moveTo>
                  <a:pt x="47625" y="762000"/>
                </a:moveTo>
                <a:lnTo>
                  <a:pt x="28575" y="762000"/>
                </a:lnTo>
                <a:lnTo>
                  <a:pt x="28575" y="781050"/>
                </a:lnTo>
                <a:lnTo>
                  <a:pt x="47625" y="781050"/>
                </a:lnTo>
                <a:lnTo>
                  <a:pt x="47625" y="762000"/>
                </a:lnTo>
                <a:close/>
              </a:path>
              <a:path w="76200" h="1332229">
                <a:moveTo>
                  <a:pt x="47625" y="838200"/>
                </a:moveTo>
                <a:lnTo>
                  <a:pt x="28575" y="838200"/>
                </a:lnTo>
                <a:lnTo>
                  <a:pt x="28575" y="857250"/>
                </a:lnTo>
                <a:lnTo>
                  <a:pt x="47625" y="857250"/>
                </a:lnTo>
                <a:lnTo>
                  <a:pt x="47625" y="838200"/>
                </a:lnTo>
                <a:close/>
              </a:path>
              <a:path w="76200" h="1332229">
                <a:moveTo>
                  <a:pt x="47625" y="914400"/>
                </a:moveTo>
                <a:lnTo>
                  <a:pt x="28575" y="914400"/>
                </a:lnTo>
                <a:lnTo>
                  <a:pt x="28575" y="933450"/>
                </a:lnTo>
                <a:lnTo>
                  <a:pt x="47625" y="933450"/>
                </a:lnTo>
                <a:lnTo>
                  <a:pt x="47625" y="914400"/>
                </a:lnTo>
                <a:close/>
              </a:path>
              <a:path w="76200" h="1332229">
                <a:moveTo>
                  <a:pt x="47625" y="990600"/>
                </a:moveTo>
                <a:lnTo>
                  <a:pt x="28575" y="990600"/>
                </a:lnTo>
                <a:lnTo>
                  <a:pt x="28575" y="1009650"/>
                </a:lnTo>
                <a:lnTo>
                  <a:pt x="47625" y="1009650"/>
                </a:lnTo>
                <a:lnTo>
                  <a:pt x="47625" y="990600"/>
                </a:lnTo>
                <a:close/>
              </a:path>
              <a:path w="76200" h="1332229">
                <a:moveTo>
                  <a:pt x="47625" y="1066800"/>
                </a:moveTo>
                <a:lnTo>
                  <a:pt x="28575" y="1066800"/>
                </a:lnTo>
                <a:lnTo>
                  <a:pt x="28575" y="1085850"/>
                </a:lnTo>
                <a:lnTo>
                  <a:pt x="47625" y="1085850"/>
                </a:lnTo>
                <a:lnTo>
                  <a:pt x="47625" y="1066800"/>
                </a:lnTo>
                <a:close/>
              </a:path>
              <a:path w="76200" h="1332229">
                <a:moveTo>
                  <a:pt x="47625" y="1143000"/>
                </a:moveTo>
                <a:lnTo>
                  <a:pt x="28575" y="1143000"/>
                </a:lnTo>
                <a:lnTo>
                  <a:pt x="28575" y="1162050"/>
                </a:lnTo>
                <a:lnTo>
                  <a:pt x="47625" y="1162050"/>
                </a:lnTo>
                <a:lnTo>
                  <a:pt x="47625" y="1143000"/>
                </a:lnTo>
                <a:close/>
              </a:path>
              <a:path w="76200" h="1332229">
                <a:moveTo>
                  <a:pt x="47625" y="1219200"/>
                </a:moveTo>
                <a:lnTo>
                  <a:pt x="28575" y="1219200"/>
                </a:lnTo>
                <a:lnTo>
                  <a:pt x="28575" y="1238250"/>
                </a:lnTo>
                <a:lnTo>
                  <a:pt x="47625" y="1238250"/>
                </a:lnTo>
                <a:lnTo>
                  <a:pt x="47625" y="1219200"/>
                </a:lnTo>
                <a:close/>
              </a:path>
              <a:path w="76200" h="1332229">
                <a:moveTo>
                  <a:pt x="38100" y="1255776"/>
                </a:moveTo>
                <a:lnTo>
                  <a:pt x="23252" y="1258764"/>
                </a:lnTo>
                <a:lnTo>
                  <a:pt x="11144" y="1266920"/>
                </a:lnTo>
                <a:lnTo>
                  <a:pt x="2988" y="1279028"/>
                </a:lnTo>
                <a:lnTo>
                  <a:pt x="0" y="1293876"/>
                </a:lnTo>
                <a:lnTo>
                  <a:pt x="2988" y="1308723"/>
                </a:lnTo>
                <a:lnTo>
                  <a:pt x="11144" y="1320831"/>
                </a:lnTo>
                <a:lnTo>
                  <a:pt x="23252" y="1328987"/>
                </a:lnTo>
                <a:lnTo>
                  <a:pt x="38100" y="1331976"/>
                </a:lnTo>
                <a:lnTo>
                  <a:pt x="52947" y="1328987"/>
                </a:lnTo>
                <a:lnTo>
                  <a:pt x="65055" y="1320831"/>
                </a:lnTo>
                <a:lnTo>
                  <a:pt x="73211" y="1308723"/>
                </a:lnTo>
                <a:lnTo>
                  <a:pt x="76200" y="1293876"/>
                </a:lnTo>
                <a:lnTo>
                  <a:pt x="73211" y="1279028"/>
                </a:lnTo>
                <a:lnTo>
                  <a:pt x="65055" y="1266920"/>
                </a:lnTo>
                <a:lnTo>
                  <a:pt x="52947" y="1258764"/>
                </a:lnTo>
                <a:lnTo>
                  <a:pt x="38100" y="1255776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25184" y="1255775"/>
            <a:ext cx="942340" cy="942340"/>
          </a:xfrm>
          <a:custGeom>
            <a:avLst/>
            <a:gdLst/>
            <a:ahLst/>
            <a:cxnLst/>
            <a:rect l="l" t="t" r="r" b="b"/>
            <a:pathLst>
              <a:path w="942340" h="942339">
                <a:moveTo>
                  <a:pt x="470915" y="0"/>
                </a:moveTo>
                <a:lnTo>
                  <a:pt x="422764" y="2431"/>
                </a:lnTo>
                <a:lnTo>
                  <a:pt x="376005" y="9566"/>
                </a:lnTo>
                <a:lnTo>
                  <a:pt x="330873" y="21170"/>
                </a:lnTo>
                <a:lnTo>
                  <a:pt x="287607" y="37004"/>
                </a:lnTo>
                <a:lnTo>
                  <a:pt x="246442" y="56833"/>
                </a:lnTo>
                <a:lnTo>
                  <a:pt x="207615" y="80420"/>
                </a:lnTo>
                <a:lnTo>
                  <a:pt x="171362" y="107529"/>
                </a:lnTo>
                <a:lnTo>
                  <a:pt x="137921" y="137921"/>
                </a:lnTo>
                <a:lnTo>
                  <a:pt x="107529" y="171362"/>
                </a:lnTo>
                <a:lnTo>
                  <a:pt x="80420" y="207615"/>
                </a:lnTo>
                <a:lnTo>
                  <a:pt x="56833" y="246442"/>
                </a:lnTo>
                <a:lnTo>
                  <a:pt x="37004" y="287607"/>
                </a:lnTo>
                <a:lnTo>
                  <a:pt x="21170" y="330873"/>
                </a:lnTo>
                <a:lnTo>
                  <a:pt x="9566" y="376005"/>
                </a:lnTo>
                <a:lnTo>
                  <a:pt x="2431" y="422764"/>
                </a:lnTo>
                <a:lnTo>
                  <a:pt x="0" y="470915"/>
                </a:lnTo>
                <a:lnTo>
                  <a:pt x="2431" y="519067"/>
                </a:lnTo>
                <a:lnTo>
                  <a:pt x="9566" y="565826"/>
                </a:lnTo>
                <a:lnTo>
                  <a:pt x="21170" y="610958"/>
                </a:lnTo>
                <a:lnTo>
                  <a:pt x="37004" y="654224"/>
                </a:lnTo>
                <a:lnTo>
                  <a:pt x="56833" y="695389"/>
                </a:lnTo>
                <a:lnTo>
                  <a:pt x="80420" y="734216"/>
                </a:lnTo>
                <a:lnTo>
                  <a:pt x="107529" y="770469"/>
                </a:lnTo>
                <a:lnTo>
                  <a:pt x="137922" y="803910"/>
                </a:lnTo>
                <a:lnTo>
                  <a:pt x="171362" y="834302"/>
                </a:lnTo>
                <a:lnTo>
                  <a:pt x="207615" y="861411"/>
                </a:lnTo>
                <a:lnTo>
                  <a:pt x="246442" y="884998"/>
                </a:lnTo>
                <a:lnTo>
                  <a:pt x="287607" y="904827"/>
                </a:lnTo>
                <a:lnTo>
                  <a:pt x="330873" y="920661"/>
                </a:lnTo>
                <a:lnTo>
                  <a:pt x="376005" y="932265"/>
                </a:lnTo>
                <a:lnTo>
                  <a:pt x="422764" y="939400"/>
                </a:lnTo>
                <a:lnTo>
                  <a:pt x="470915" y="941832"/>
                </a:lnTo>
                <a:lnTo>
                  <a:pt x="519067" y="939400"/>
                </a:lnTo>
                <a:lnTo>
                  <a:pt x="565826" y="932265"/>
                </a:lnTo>
                <a:lnTo>
                  <a:pt x="610958" y="920661"/>
                </a:lnTo>
                <a:lnTo>
                  <a:pt x="654224" y="904827"/>
                </a:lnTo>
                <a:lnTo>
                  <a:pt x="695389" y="884998"/>
                </a:lnTo>
                <a:lnTo>
                  <a:pt x="734216" y="861411"/>
                </a:lnTo>
                <a:lnTo>
                  <a:pt x="770469" y="834302"/>
                </a:lnTo>
                <a:lnTo>
                  <a:pt x="803910" y="803909"/>
                </a:lnTo>
                <a:lnTo>
                  <a:pt x="834302" y="770469"/>
                </a:lnTo>
                <a:lnTo>
                  <a:pt x="861411" y="734216"/>
                </a:lnTo>
                <a:lnTo>
                  <a:pt x="884998" y="695389"/>
                </a:lnTo>
                <a:lnTo>
                  <a:pt x="904827" y="654224"/>
                </a:lnTo>
                <a:lnTo>
                  <a:pt x="920661" y="610958"/>
                </a:lnTo>
                <a:lnTo>
                  <a:pt x="932265" y="565826"/>
                </a:lnTo>
                <a:lnTo>
                  <a:pt x="939400" y="519067"/>
                </a:lnTo>
                <a:lnTo>
                  <a:pt x="941832" y="470915"/>
                </a:lnTo>
                <a:lnTo>
                  <a:pt x="939400" y="422764"/>
                </a:lnTo>
                <a:lnTo>
                  <a:pt x="932265" y="376005"/>
                </a:lnTo>
                <a:lnTo>
                  <a:pt x="920661" y="330873"/>
                </a:lnTo>
                <a:lnTo>
                  <a:pt x="904827" y="287607"/>
                </a:lnTo>
                <a:lnTo>
                  <a:pt x="884998" y="246442"/>
                </a:lnTo>
                <a:lnTo>
                  <a:pt x="861411" y="207615"/>
                </a:lnTo>
                <a:lnTo>
                  <a:pt x="834302" y="171362"/>
                </a:lnTo>
                <a:lnTo>
                  <a:pt x="803910" y="137922"/>
                </a:lnTo>
                <a:lnTo>
                  <a:pt x="770469" y="107529"/>
                </a:lnTo>
                <a:lnTo>
                  <a:pt x="734216" y="80420"/>
                </a:lnTo>
                <a:lnTo>
                  <a:pt x="695389" y="56833"/>
                </a:lnTo>
                <a:lnTo>
                  <a:pt x="654224" y="37004"/>
                </a:lnTo>
                <a:lnTo>
                  <a:pt x="610958" y="21170"/>
                </a:lnTo>
                <a:lnTo>
                  <a:pt x="565826" y="9566"/>
                </a:lnTo>
                <a:lnTo>
                  <a:pt x="519067" y="2431"/>
                </a:lnTo>
                <a:lnTo>
                  <a:pt x="470915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780656" y="1403984"/>
            <a:ext cx="313690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509" dirty="0">
                <a:solidFill>
                  <a:srgbClr val="F9EEDF"/>
                </a:solidFill>
                <a:latin typeface="Verdana"/>
                <a:cs typeface="Verdana"/>
              </a:rPr>
              <a:t>5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61938" y="3836009"/>
            <a:ext cx="11290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Verdana"/>
                <a:cs typeface="Verdana"/>
              </a:rPr>
              <a:t>Level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b="1" spc="-90" dirty="0">
                <a:latin typeface="Verdana"/>
                <a:cs typeface="Verdana"/>
              </a:rPr>
              <a:t>Suprising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87336" y="2198242"/>
            <a:ext cx="76200" cy="1697355"/>
          </a:xfrm>
          <a:custGeom>
            <a:avLst/>
            <a:gdLst/>
            <a:ahLst/>
            <a:cxnLst/>
            <a:rect l="l" t="t" r="r" b="b"/>
            <a:pathLst>
              <a:path w="76200" h="1697354">
                <a:moveTo>
                  <a:pt x="19050" y="0"/>
                </a:moveTo>
                <a:lnTo>
                  <a:pt x="0" y="254"/>
                </a:lnTo>
                <a:lnTo>
                  <a:pt x="381" y="19304"/>
                </a:lnTo>
                <a:lnTo>
                  <a:pt x="19431" y="19050"/>
                </a:lnTo>
                <a:lnTo>
                  <a:pt x="19050" y="0"/>
                </a:lnTo>
                <a:close/>
              </a:path>
              <a:path w="76200" h="1697354">
                <a:moveTo>
                  <a:pt x="20320" y="76200"/>
                </a:moveTo>
                <a:lnTo>
                  <a:pt x="1270" y="76454"/>
                </a:lnTo>
                <a:lnTo>
                  <a:pt x="1651" y="95504"/>
                </a:lnTo>
                <a:lnTo>
                  <a:pt x="20701" y="95250"/>
                </a:lnTo>
                <a:lnTo>
                  <a:pt x="20320" y="76200"/>
                </a:lnTo>
                <a:close/>
              </a:path>
              <a:path w="76200" h="1697354">
                <a:moveTo>
                  <a:pt x="21717" y="152400"/>
                </a:moveTo>
                <a:lnTo>
                  <a:pt x="2667" y="152654"/>
                </a:lnTo>
                <a:lnTo>
                  <a:pt x="2921" y="171704"/>
                </a:lnTo>
                <a:lnTo>
                  <a:pt x="21971" y="171323"/>
                </a:lnTo>
                <a:lnTo>
                  <a:pt x="21717" y="152400"/>
                </a:lnTo>
                <a:close/>
              </a:path>
              <a:path w="76200" h="1697354">
                <a:moveTo>
                  <a:pt x="22987" y="228473"/>
                </a:moveTo>
                <a:lnTo>
                  <a:pt x="3937" y="228854"/>
                </a:lnTo>
                <a:lnTo>
                  <a:pt x="4318" y="247904"/>
                </a:lnTo>
                <a:lnTo>
                  <a:pt x="23368" y="247523"/>
                </a:lnTo>
                <a:lnTo>
                  <a:pt x="22987" y="228473"/>
                </a:lnTo>
                <a:close/>
              </a:path>
              <a:path w="76200" h="1697354">
                <a:moveTo>
                  <a:pt x="24257" y="304673"/>
                </a:moveTo>
                <a:lnTo>
                  <a:pt x="5207" y="305054"/>
                </a:lnTo>
                <a:lnTo>
                  <a:pt x="5588" y="324104"/>
                </a:lnTo>
                <a:lnTo>
                  <a:pt x="24638" y="323723"/>
                </a:lnTo>
                <a:lnTo>
                  <a:pt x="24257" y="304673"/>
                </a:lnTo>
                <a:close/>
              </a:path>
              <a:path w="76200" h="1697354">
                <a:moveTo>
                  <a:pt x="25654" y="380873"/>
                </a:moveTo>
                <a:lnTo>
                  <a:pt x="6604" y="381254"/>
                </a:lnTo>
                <a:lnTo>
                  <a:pt x="6858" y="400304"/>
                </a:lnTo>
                <a:lnTo>
                  <a:pt x="25908" y="399923"/>
                </a:lnTo>
                <a:lnTo>
                  <a:pt x="25654" y="380873"/>
                </a:lnTo>
                <a:close/>
              </a:path>
              <a:path w="76200" h="1697354">
                <a:moveTo>
                  <a:pt x="26924" y="457073"/>
                </a:moveTo>
                <a:lnTo>
                  <a:pt x="7874" y="457454"/>
                </a:lnTo>
                <a:lnTo>
                  <a:pt x="8255" y="476504"/>
                </a:lnTo>
                <a:lnTo>
                  <a:pt x="27305" y="476123"/>
                </a:lnTo>
                <a:lnTo>
                  <a:pt x="26924" y="457073"/>
                </a:lnTo>
                <a:close/>
              </a:path>
              <a:path w="76200" h="1697354">
                <a:moveTo>
                  <a:pt x="28194" y="533273"/>
                </a:moveTo>
                <a:lnTo>
                  <a:pt x="9144" y="533654"/>
                </a:lnTo>
                <a:lnTo>
                  <a:pt x="9525" y="552704"/>
                </a:lnTo>
                <a:lnTo>
                  <a:pt x="28575" y="552323"/>
                </a:lnTo>
                <a:lnTo>
                  <a:pt x="28194" y="533273"/>
                </a:lnTo>
                <a:close/>
              </a:path>
              <a:path w="76200" h="1697354">
                <a:moveTo>
                  <a:pt x="29591" y="609473"/>
                </a:moveTo>
                <a:lnTo>
                  <a:pt x="10541" y="609854"/>
                </a:lnTo>
                <a:lnTo>
                  <a:pt x="10795" y="628904"/>
                </a:lnTo>
                <a:lnTo>
                  <a:pt x="29845" y="628523"/>
                </a:lnTo>
                <a:lnTo>
                  <a:pt x="29591" y="609473"/>
                </a:lnTo>
                <a:close/>
              </a:path>
              <a:path w="76200" h="1697354">
                <a:moveTo>
                  <a:pt x="30861" y="685673"/>
                </a:moveTo>
                <a:lnTo>
                  <a:pt x="11811" y="685926"/>
                </a:lnTo>
                <a:lnTo>
                  <a:pt x="12192" y="704976"/>
                </a:lnTo>
                <a:lnTo>
                  <a:pt x="31242" y="704723"/>
                </a:lnTo>
                <a:lnTo>
                  <a:pt x="30861" y="685673"/>
                </a:lnTo>
                <a:close/>
              </a:path>
              <a:path w="76200" h="1697354">
                <a:moveTo>
                  <a:pt x="32131" y="761873"/>
                </a:moveTo>
                <a:lnTo>
                  <a:pt x="13081" y="762126"/>
                </a:lnTo>
                <a:lnTo>
                  <a:pt x="13462" y="781176"/>
                </a:lnTo>
                <a:lnTo>
                  <a:pt x="32512" y="780923"/>
                </a:lnTo>
                <a:lnTo>
                  <a:pt x="32131" y="761873"/>
                </a:lnTo>
                <a:close/>
              </a:path>
              <a:path w="76200" h="1697354">
                <a:moveTo>
                  <a:pt x="33528" y="838073"/>
                </a:moveTo>
                <a:lnTo>
                  <a:pt x="14478" y="838326"/>
                </a:lnTo>
                <a:lnTo>
                  <a:pt x="14732" y="857376"/>
                </a:lnTo>
                <a:lnTo>
                  <a:pt x="33782" y="857123"/>
                </a:lnTo>
                <a:lnTo>
                  <a:pt x="33528" y="838073"/>
                </a:lnTo>
                <a:close/>
              </a:path>
              <a:path w="76200" h="1697354">
                <a:moveTo>
                  <a:pt x="34798" y="914273"/>
                </a:moveTo>
                <a:lnTo>
                  <a:pt x="15748" y="914526"/>
                </a:lnTo>
                <a:lnTo>
                  <a:pt x="16129" y="933576"/>
                </a:lnTo>
                <a:lnTo>
                  <a:pt x="35179" y="933323"/>
                </a:lnTo>
                <a:lnTo>
                  <a:pt x="34798" y="914273"/>
                </a:lnTo>
                <a:close/>
              </a:path>
              <a:path w="76200" h="1697354">
                <a:moveTo>
                  <a:pt x="36195" y="990473"/>
                </a:moveTo>
                <a:lnTo>
                  <a:pt x="17145" y="990726"/>
                </a:lnTo>
                <a:lnTo>
                  <a:pt x="17399" y="1009776"/>
                </a:lnTo>
                <a:lnTo>
                  <a:pt x="36449" y="1009523"/>
                </a:lnTo>
                <a:lnTo>
                  <a:pt x="36195" y="990473"/>
                </a:lnTo>
                <a:close/>
              </a:path>
              <a:path w="76200" h="1697354">
                <a:moveTo>
                  <a:pt x="37465" y="1066545"/>
                </a:moveTo>
                <a:lnTo>
                  <a:pt x="18415" y="1066927"/>
                </a:lnTo>
                <a:lnTo>
                  <a:pt x="18669" y="1085977"/>
                </a:lnTo>
                <a:lnTo>
                  <a:pt x="37719" y="1085595"/>
                </a:lnTo>
                <a:lnTo>
                  <a:pt x="37465" y="1066545"/>
                </a:lnTo>
                <a:close/>
              </a:path>
              <a:path w="76200" h="1697354">
                <a:moveTo>
                  <a:pt x="38735" y="1142745"/>
                </a:moveTo>
                <a:lnTo>
                  <a:pt x="19685" y="1143127"/>
                </a:lnTo>
                <a:lnTo>
                  <a:pt x="20066" y="1162177"/>
                </a:lnTo>
                <a:lnTo>
                  <a:pt x="39116" y="1161795"/>
                </a:lnTo>
                <a:lnTo>
                  <a:pt x="38735" y="1142745"/>
                </a:lnTo>
                <a:close/>
              </a:path>
              <a:path w="76200" h="1697354">
                <a:moveTo>
                  <a:pt x="40132" y="1218945"/>
                </a:moveTo>
                <a:lnTo>
                  <a:pt x="21082" y="1219327"/>
                </a:lnTo>
                <a:lnTo>
                  <a:pt x="21336" y="1238377"/>
                </a:lnTo>
                <a:lnTo>
                  <a:pt x="40386" y="1237995"/>
                </a:lnTo>
                <a:lnTo>
                  <a:pt x="40132" y="1218945"/>
                </a:lnTo>
                <a:close/>
              </a:path>
              <a:path w="76200" h="1697354">
                <a:moveTo>
                  <a:pt x="41402" y="1295145"/>
                </a:moveTo>
                <a:lnTo>
                  <a:pt x="22352" y="1295527"/>
                </a:lnTo>
                <a:lnTo>
                  <a:pt x="22733" y="1314577"/>
                </a:lnTo>
                <a:lnTo>
                  <a:pt x="41656" y="1314195"/>
                </a:lnTo>
                <a:lnTo>
                  <a:pt x="41402" y="1295145"/>
                </a:lnTo>
                <a:close/>
              </a:path>
              <a:path w="76200" h="1697354">
                <a:moveTo>
                  <a:pt x="42672" y="1371345"/>
                </a:moveTo>
                <a:lnTo>
                  <a:pt x="23622" y="1371727"/>
                </a:lnTo>
                <a:lnTo>
                  <a:pt x="24003" y="1390777"/>
                </a:lnTo>
                <a:lnTo>
                  <a:pt x="43053" y="1390395"/>
                </a:lnTo>
                <a:lnTo>
                  <a:pt x="42672" y="1371345"/>
                </a:lnTo>
                <a:close/>
              </a:path>
              <a:path w="76200" h="1697354">
                <a:moveTo>
                  <a:pt x="44069" y="1447545"/>
                </a:moveTo>
                <a:lnTo>
                  <a:pt x="25019" y="1447927"/>
                </a:lnTo>
                <a:lnTo>
                  <a:pt x="25273" y="1466977"/>
                </a:lnTo>
                <a:lnTo>
                  <a:pt x="44323" y="1466595"/>
                </a:lnTo>
                <a:lnTo>
                  <a:pt x="44069" y="1447545"/>
                </a:lnTo>
                <a:close/>
              </a:path>
              <a:path w="76200" h="1697354">
                <a:moveTo>
                  <a:pt x="45339" y="1523745"/>
                </a:moveTo>
                <a:lnTo>
                  <a:pt x="26289" y="1524000"/>
                </a:lnTo>
                <a:lnTo>
                  <a:pt x="26670" y="1543050"/>
                </a:lnTo>
                <a:lnTo>
                  <a:pt x="45720" y="1542795"/>
                </a:lnTo>
                <a:lnTo>
                  <a:pt x="45339" y="1523745"/>
                </a:lnTo>
                <a:close/>
              </a:path>
              <a:path w="76200" h="1697354">
                <a:moveTo>
                  <a:pt x="46609" y="1599945"/>
                </a:moveTo>
                <a:lnTo>
                  <a:pt x="27559" y="1600200"/>
                </a:lnTo>
                <a:lnTo>
                  <a:pt x="27940" y="1619250"/>
                </a:lnTo>
                <a:lnTo>
                  <a:pt x="46990" y="1618995"/>
                </a:lnTo>
                <a:lnTo>
                  <a:pt x="46609" y="1599945"/>
                </a:lnTo>
                <a:close/>
              </a:path>
              <a:path w="76200" h="1697354">
                <a:moveTo>
                  <a:pt x="37465" y="1620773"/>
                </a:moveTo>
                <a:lnTo>
                  <a:pt x="22663" y="1624022"/>
                </a:lnTo>
                <a:lnTo>
                  <a:pt x="10683" y="1632378"/>
                </a:lnTo>
                <a:lnTo>
                  <a:pt x="2728" y="1644616"/>
                </a:lnTo>
                <a:lnTo>
                  <a:pt x="0" y="1659509"/>
                </a:lnTo>
                <a:lnTo>
                  <a:pt x="3266" y="1674274"/>
                </a:lnTo>
                <a:lnTo>
                  <a:pt x="11652" y="1686237"/>
                </a:lnTo>
                <a:lnTo>
                  <a:pt x="23895" y="1694193"/>
                </a:lnTo>
                <a:lnTo>
                  <a:pt x="38735" y="1696935"/>
                </a:lnTo>
                <a:lnTo>
                  <a:pt x="53536" y="1693684"/>
                </a:lnTo>
                <a:lnTo>
                  <a:pt x="65516" y="1685316"/>
                </a:lnTo>
                <a:lnTo>
                  <a:pt x="73471" y="1673084"/>
                </a:lnTo>
                <a:lnTo>
                  <a:pt x="76200" y="1658239"/>
                </a:lnTo>
                <a:lnTo>
                  <a:pt x="72951" y="1643437"/>
                </a:lnTo>
                <a:lnTo>
                  <a:pt x="64595" y="1631457"/>
                </a:lnTo>
                <a:lnTo>
                  <a:pt x="52357" y="1623502"/>
                </a:lnTo>
                <a:lnTo>
                  <a:pt x="37465" y="1620773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628635" y="3283077"/>
            <a:ext cx="13906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0957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Verdana"/>
                <a:cs typeface="Verdana"/>
              </a:rPr>
              <a:t>Level </a:t>
            </a:r>
            <a:r>
              <a:rPr sz="1600" b="1" spc="-85" dirty="0">
                <a:latin typeface="Verdana"/>
                <a:cs typeface="Verdana"/>
              </a:rPr>
              <a:t>Unbeliavable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851647" y="1266444"/>
            <a:ext cx="942340" cy="2075180"/>
            <a:chOff x="7851647" y="1266444"/>
            <a:chExt cx="942340" cy="2075180"/>
          </a:xfrm>
        </p:grpSpPr>
        <p:sp>
          <p:nvSpPr>
            <p:cNvPr id="36" name="object 36"/>
            <p:cNvSpPr/>
            <p:nvPr/>
          </p:nvSpPr>
          <p:spPr>
            <a:xfrm>
              <a:off x="8285225" y="2209038"/>
              <a:ext cx="76200" cy="1132205"/>
            </a:xfrm>
            <a:custGeom>
              <a:avLst/>
              <a:gdLst/>
              <a:ahLst/>
              <a:cxnLst/>
              <a:rect l="l" t="t" r="r" b="b"/>
              <a:pathLst>
                <a:path w="76200" h="1132204">
                  <a:moveTo>
                    <a:pt x="47625" y="0"/>
                  </a:moveTo>
                  <a:lnTo>
                    <a:pt x="28575" y="0"/>
                  </a:lnTo>
                  <a:lnTo>
                    <a:pt x="28575" y="19050"/>
                  </a:lnTo>
                  <a:lnTo>
                    <a:pt x="47625" y="19050"/>
                  </a:lnTo>
                  <a:lnTo>
                    <a:pt x="47625" y="0"/>
                  </a:lnTo>
                  <a:close/>
                </a:path>
                <a:path w="76200" h="1132204">
                  <a:moveTo>
                    <a:pt x="47625" y="76200"/>
                  </a:moveTo>
                  <a:lnTo>
                    <a:pt x="28575" y="76200"/>
                  </a:lnTo>
                  <a:lnTo>
                    <a:pt x="28575" y="95250"/>
                  </a:lnTo>
                  <a:lnTo>
                    <a:pt x="47625" y="95250"/>
                  </a:lnTo>
                  <a:lnTo>
                    <a:pt x="47625" y="76200"/>
                  </a:lnTo>
                  <a:close/>
                </a:path>
                <a:path w="76200" h="1132204">
                  <a:moveTo>
                    <a:pt x="47625" y="152400"/>
                  </a:moveTo>
                  <a:lnTo>
                    <a:pt x="28575" y="152400"/>
                  </a:lnTo>
                  <a:lnTo>
                    <a:pt x="28575" y="171450"/>
                  </a:lnTo>
                  <a:lnTo>
                    <a:pt x="47625" y="171450"/>
                  </a:lnTo>
                  <a:lnTo>
                    <a:pt x="47625" y="152400"/>
                  </a:lnTo>
                  <a:close/>
                </a:path>
                <a:path w="76200" h="1132204">
                  <a:moveTo>
                    <a:pt x="47625" y="228600"/>
                  </a:moveTo>
                  <a:lnTo>
                    <a:pt x="28575" y="228600"/>
                  </a:lnTo>
                  <a:lnTo>
                    <a:pt x="28575" y="247650"/>
                  </a:lnTo>
                  <a:lnTo>
                    <a:pt x="47625" y="247650"/>
                  </a:lnTo>
                  <a:lnTo>
                    <a:pt x="47625" y="228600"/>
                  </a:lnTo>
                  <a:close/>
                </a:path>
                <a:path w="76200" h="1132204">
                  <a:moveTo>
                    <a:pt x="47625" y="304800"/>
                  </a:moveTo>
                  <a:lnTo>
                    <a:pt x="28575" y="304800"/>
                  </a:lnTo>
                  <a:lnTo>
                    <a:pt x="28575" y="323850"/>
                  </a:lnTo>
                  <a:lnTo>
                    <a:pt x="47625" y="323850"/>
                  </a:lnTo>
                  <a:lnTo>
                    <a:pt x="47625" y="304800"/>
                  </a:lnTo>
                  <a:close/>
                </a:path>
                <a:path w="76200" h="1132204">
                  <a:moveTo>
                    <a:pt x="47625" y="381000"/>
                  </a:moveTo>
                  <a:lnTo>
                    <a:pt x="28575" y="381000"/>
                  </a:lnTo>
                  <a:lnTo>
                    <a:pt x="28575" y="400050"/>
                  </a:lnTo>
                  <a:lnTo>
                    <a:pt x="47625" y="400050"/>
                  </a:lnTo>
                  <a:lnTo>
                    <a:pt x="47625" y="381000"/>
                  </a:lnTo>
                  <a:close/>
                </a:path>
                <a:path w="76200" h="1132204">
                  <a:moveTo>
                    <a:pt x="47625" y="457200"/>
                  </a:moveTo>
                  <a:lnTo>
                    <a:pt x="28575" y="457200"/>
                  </a:lnTo>
                  <a:lnTo>
                    <a:pt x="28575" y="476250"/>
                  </a:lnTo>
                  <a:lnTo>
                    <a:pt x="47625" y="476250"/>
                  </a:lnTo>
                  <a:lnTo>
                    <a:pt x="47625" y="457200"/>
                  </a:lnTo>
                  <a:close/>
                </a:path>
                <a:path w="76200" h="1132204">
                  <a:moveTo>
                    <a:pt x="47625" y="533400"/>
                  </a:moveTo>
                  <a:lnTo>
                    <a:pt x="28575" y="533400"/>
                  </a:lnTo>
                  <a:lnTo>
                    <a:pt x="28575" y="552450"/>
                  </a:lnTo>
                  <a:lnTo>
                    <a:pt x="47625" y="552450"/>
                  </a:lnTo>
                  <a:lnTo>
                    <a:pt x="47625" y="533400"/>
                  </a:lnTo>
                  <a:close/>
                </a:path>
                <a:path w="76200" h="1132204">
                  <a:moveTo>
                    <a:pt x="47625" y="609600"/>
                  </a:moveTo>
                  <a:lnTo>
                    <a:pt x="28575" y="609600"/>
                  </a:lnTo>
                  <a:lnTo>
                    <a:pt x="28575" y="628650"/>
                  </a:lnTo>
                  <a:lnTo>
                    <a:pt x="47625" y="628650"/>
                  </a:lnTo>
                  <a:lnTo>
                    <a:pt x="47625" y="609600"/>
                  </a:lnTo>
                  <a:close/>
                </a:path>
                <a:path w="76200" h="1132204">
                  <a:moveTo>
                    <a:pt x="47625" y="685800"/>
                  </a:moveTo>
                  <a:lnTo>
                    <a:pt x="28575" y="685800"/>
                  </a:lnTo>
                  <a:lnTo>
                    <a:pt x="28575" y="704850"/>
                  </a:lnTo>
                  <a:lnTo>
                    <a:pt x="47625" y="704850"/>
                  </a:lnTo>
                  <a:lnTo>
                    <a:pt x="47625" y="685800"/>
                  </a:lnTo>
                  <a:close/>
                </a:path>
                <a:path w="76200" h="1132204">
                  <a:moveTo>
                    <a:pt x="47625" y="762000"/>
                  </a:moveTo>
                  <a:lnTo>
                    <a:pt x="28575" y="762000"/>
                  </a:lnTo>
                  <a:lnTo>
                    <a:pt x="28575" y="781050"/>
                  </a:lnTo>
                  <a:lnTo>
                    <a:pt x="47625" y="781050"/>
                  </a:lnTo>
                  <a:lnTo>
                    <a:pt x="47625" y="762000"/>
                  </a:lnTo>
                  <a:close/>
                </a:path>
                <a:path w="76200" h="1132204">
                  <a:moveTo>
                    <a:pt x="47625" y="838200"/>
                  </a:moveTo>
                  <a:lnTo>
                    <a:pt x="28575" y="838200"/>
                  </a:lnTo>
                  <a:lnTo>
                    <a:pt x="28575" y="857250"/>
                  </a:lnTo>
                  <a:lnTo>
                    <a:pt x="47625" y="857250"/>
                  </a:lnTo>
                  <a:lnTo>
                    <a:pt x="47625" y="838200"/>
                  </a:lnTo>
                  <a:close/>
                </a:path>
                <a:path w="76200" h="1132204">
                  <a:moveTo>
                    <a:pt x="47625" y="914400"/>
                  </a:moveTo>
                  <a:lnTo>
                    <a:pt x="28575" y="914400"/>
                  </a:lnTo>
                  <a:lnTo>
                    <a:pt x="28575" y="933450"/>
                  </a:lnTo>
                  <a:lnTo>
                    <a:pt x="47625" y="933450"/>
                  </a:lnTo>
                  <a:lnTo>
                    <a:pt x="47625" y="914400"/>
                  </a:lnTo>
                  <a:close/>
                </a:path>
                <a:path w="76200" h="1132204">
                  <a:moveTo>
                    <a:pt x="47625" y="990600"/>
                  </a:moveTo>
                  <a:lnTo>
                    <a:pt x="28575" y="990600"/>
                  </a:lnTo>
                  <a:lnTo>
                    <a:pt x="28575" y="1009650"/>
                  </a:lnTo>
                  <a:lnTo>
                    <a:pt x="47625" y="1009650"/>
                  </a:lnTo>
                  <a:lnTo>
                    <a:pt x="47625" y="990600"/>
                  </a:lnTo>
                  <a:close/>
                </a:path>
                <a:path w="76200" h="1132204">
                  <a:moveTo>
                    <a:pt x="38100" y="1055878"/>
                  </a:moveTo>
                  <a:lnTo>
                    <a:pt x="23252" y="1058866"/>
                  </a:lnTo>
                  <a:lnTo>
                    <a:pt x="11144" y="1067022"/>
                  </a:lnTo>
                  <a:lnTo>
                    <a:pt x="2988" y="1079130"/>
                  </a:lnTo>
                  <a:lnTo>
                    <a:pt x="0" y="1093978"/>
                  </a:lnTo>
                  <a:lnTo>
                    <a:pt x="2988" y="1108771"/>
                  </a:lnTo>
                  <a:lnTo>
                    <a:pt x="11144" y="1120886"/>
                  </a:lnTo>
                  <a:lnTo>
                    <a:pt x="23252" y="1129071"/>
                  </a:lnTo>
                  <a:lnTo>
                    <a:pt x="38100" y="1132078"/>
                  </a:lnTo>
                  <a:lnTo>
                    <a:pt x="52947" y="1129071"/>
                  </a:lnTo>
                  <a:lnTo>
                    <a:pt x="65055" y="1120886"/>
                  </a:lnTo>
                  <a:lnTo>
                    <a:pt x="73211" y="1108771"/>
                  </a:lnTo>
                  <a:lnTo>
                    <a:pt x="76200" y="1093978"/>
                  </a:lnTo>
                  <a:lnTo>
                    <a:pt x="74563" y="1085850"/>
                  </a:lnTo>
                  <a:lnTo>
                    <a:pt x="28575" y="1085850"/>
                  </a:lnTo>
                  <a:lnTo>
                    <a:pt x="28575" y="1066800"/>
                  </a:lnTo>
                  <a:lnTo>
                    <a:pt x="64725" y="1066800"/>
                  </a:lnTo>
                  <a:lnTo>
                    <a:pt x="52947" y="1058866"/>
                  </a:lnTo>
                  <a:lnTo>
                    <a:pt x="38100" y="1055878"/>
                  </a:lnTo>
                  <a:close/>
                </a:path>
                <a:path w="76200" h="1132204">
                  <a:moveTo>
                    <a:pt x="47625" y="1066800"/>
                  </a:moveTo>
                  <a:lnTo>
                    <a:pt x="28575" y="1066800"/>
                  </a:lnTo>
                  <a:lnTo>
                    <a:pt x="28575" y="1085850"/>
                  </a:lnTo>
                  <a:lnTo>
                    <a:pt x="47625" y="1085850"/>
                  </a:lnTo>
                  <a:lnTo>
                    <a:pt x="47625" y="1066800"/>
                  </a:lnTo>
                  <a:close/>
                </a:path>
                <a:path w="76200" h="1132204">
                  <a:moveTo>
                    <a:pt x="64725" y="1066800"/>
                  </a:moveTo>
                  <a:lnTo>
                    <a:pt x="47625" y="1066800"/>
                  </a:lnTo>
                  <a:lnTo>
                    <a:pt x="47625" y="1085850"/>
                  </a:lnTo>
                  <a:lnTo>
                    <a:pt x="74563" y="1085850"/>
                  </a:lnTo>
                  <a:lnTo>
                    <a:pt x="73211" y="1079130"/>
                  </a:lnTo>
                  <a:lnTo>
                    <a:pt x="65055" y="1067022"/>
                  </a:lnTo>
                  <a:lnTo>
                    <a:pt x="64725" y="1066800"/>
                  </a:lnTo>
                  <a:close/>
                </a:path>
              </a:pathLst>
            </a:custGeom>
            <a:solidFill>
              <a:srgbClr val="DC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851647" y="1266444"/>
              <a:ext cx="942340" cy="942340"/>
            </a:xfrm>
            <a:custGeom>
              <a:avLst/>
              <a:gdLst/>
              <a:ahLst/>
              <a:cxnLst/>
              <a:rect l="l" t="t" r="r" b="b"/>
              <a:pathLst>
                <a:path w="942340" h="942339">
                  <a:moveTo>
                    <a:pt x="470916" y="0"/>
                  </a:moveTo>
                  <a:lnTo>
                    <a:pt x="422764" y="2431"/>
                  </a:lnTo>
                  <a:lnTo>
                    <a:pt x="376005" y="9566"/>
                  </a:lnTo>
                  <a:lnTo>
                    <a:pt x="330873" y="21170"/>
                  </a:lnTo>
                  <a:lnTo>
                    <a:pt x="287607" y="37004"/>
                  </a:lnTo>
                  <a:lnTo>
                    <a:pt x="246442" y="56833"/>
                  </a:lnTo>
                  <a:lnTo>
                    <a:pt x="207615" y="80420"/>
                  </a:lnTo>
                  <a:lnTo>
                    <a:pt x="171362" y="107529"/>
                  </a:lnTo>
                  <a:lnTo>
                    <a:pt x="137921" y="137921"/>
                  </a:lnTo>
                  <a:lnTo>
                    <a:pt x="107529" y="171362"/>
                  </a:lnTo>
                  <a:lnTo>
                    <a:pt x="80420" y="207615"/>
                  </a:lnTo>
                  <a:lnTo>
                    <a:pt x="56833" y="246442"/>
                  </a:lnTo>
                  <a:lnTo>
                    <a:pt x="37004" y="287607"/>
                  </a:lnTo>
                  <a:lnTo>
                    <a:pt x="21170" y="330873"/>
                  </a:lnTo>
                  <a:lnTo>
                    <a:pt x="9566" y="376005"/>
                  </a:lnTo>
                  <a:lnTo>
                    <a:pt x="2431" y="422764"/>
                  </a:lnTo>
                  <a:lnTo>
                    <a:pt x="0" y="470915"/>
                  </a:lnTo>
                  <a:lnTo>
                    <a:pt x="2431" y="519067"/>
                  </a:lnTo>
                  <a:lnTo>
                    <a:pt x="9566" y="565826"/>
                  </a:lnTo>
                  <a:lnTo>
                    <a:pt x="21170" y="610958"/>
                  </a:lnTo>
                  <a:lnTo>
                    <a:pt x="37004" y="654224"/>
                  </a:lnTo>
                  <a:lnTo>
                    <a:pt x="56833" y="695389"/>
                  </a:lnTo>
                  <a:lnTo>
                    <a:pt x="80420" y="734216"/>
                  </a:lnTo>
                  <a:lnTo>
                    <a:pt x="107529" y="770469"/>
                  </a:lnTo>
                  <a:lnTo>
                    <a:pt x="137922" y="803910"/>
                  </a:lnTo>
                  <a:lnTo>
                    <a:pt x="171362" y="834302"/>
                  </a:lnTo>
                  <a:lnTo>
                    <a:pt x="207615" y="861411"/>
                  </a:lnTo>
                  <a:lnTo>
                    <a:pt x="246442" y="884998"/>
                  </a:lnTo>
                  <a:lnTo>
                    <a:pt x="287607" y="904827"/>
                  </a:lnTo>
                  <a:lnTo>
                    <a:pt x="330873" y="920661"/>
                  </a:lnTo>
                  <a:lnTo>
                    <a:pt x="376005" y="932265"/>
                  </a:lnTo>
                  <a:lnTo>
                    <a:pt x="422764" y="939400"/>
                  </a:lnTo>
                  <a:lnTo>
                    <a:pt x="470916" y="941831"/>
                  </a:lnTo>
                  <a:lnTo>
                    <a:pt x="519067" y="939400"/>
                  </a:lnTo>
                  <a:lnTo>
                    <a:pt x="565826" y="932265"/>
                  </a:lnTo>
                  <a:lnTo>
                    <a:pt x="610958" y="920661"/>
                  </a:lnTo>
                  <a:lnTo>
                    <a:pt x="654224" y="904827"/>
                  </a:lnTo>
                  <a:lnTo>
                    <a:pt x="695389" y="884998"/>
                  </a:lnTo>
                  <a:lnTo>
                    <a:pt x="734216" y="861411"/>
                  </a:lnTo>
                  <a:lnTo>
                    <a:pt x="770469" y="834302"/>
                  </a:lnTo>
                  <a:lnTo>
                    <a:pt x="803910" y="803909"/>
                  </a:lnTo>
                  <a:lnTo>
                    <a:pt x="834302" y="770469"/>
                  </a:lnTo>
                  <a:lnTo>
                    <a:pt x="861411" y="734216"/>
                  </a:lnTo>
                  <a:lnTo>
                    <a:pt x="884998" y="695389"/>
                  </a:lnTo>
                  <a:lnTo>
                    <a:pt x="904827" y="654224"/>
                  </a:lnTo>
                  <a:lnTo>
                    <a:pt x="920661" y="610958"/>
                  </a:lnTo>
                  <a:lnTo>
                    <a:pt x="932265" y="565826"/>
                  </a:lnTo>
                  <a:lnTo>
                    <a:pt x="939400" y="519067"/>
                  </a:lnTo>
                  <a:lnTo>
                    <a:pt x="941831" y="470915"/>
                  </a:lnTo>
                  <a:lnTo>
                    <a:pt x="939400" y="422764"/>
                  </a:lnTo>
                  <a:lnTo>
                    <a:pt x="932265" y="376005"/>
                  </a:lnTo>
                  <a:lnTo>
                    <a:pt x="920661" y="330873"/>
                  </a:lnTo>
                  <a:lnTo>
                    <a:pt x="904827" y="287607"/>
                  </a:lnTo>
                  <a:lnTo>
                    <a:pt x="884998" y="246442"/>
                  </a:lnTo>
                  <a:lnTo>
                    <a:pt x="861411" y="207615"/>
                  </a:lnTo>
                  <a:lnTo>
                    <a:pt x="834302" y="171362"/>
                  </a:lnTo>
                  <a:lnTo>
                    <a:pt x="803909" y="137922"/>
                  </a:lnTo>
                  <a:lnTo>
                    <a:pt x="770469" y="107529"/>
                  </a:lnTo>
                  <a:lnTo>
                    <a:pt x="734216" y="80420"/>
                  </a:lnTo>
                  <a:lnTo>
                    <a:pt x="695389" y="56833"/>
                  </a:lnTo>
                  <a:lnTo>
                    <a:pt x="654224" y="37004"/>
                  </a:lnTo>
                  <a:lnTo>
                    <a:pt x="610958" y="21170"/>
                  </a:lnTo>
                  <a:lnTo>
                    <a:pt x="565826" y="9566"/>
                  </a:lnTo>
                  <a:lnTo>
                    <a:pt x="519067" y="2431"/>
                  </a:lnTo>
                  <a:lnTo>
                    <a:pt x="470916" y="0"/>
                  </a:lnTo>
                  <a:close/>
                </a:path>
              </a:pathLst>
            </a:custGeom>
            <a:solidFill>
              <a:srgbClr val="EFC7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170926" y="1418590"/>
            <a:ext cx="305435" cy="60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565" dirty="0">
                <a:solidFill>
                  <a:srgbClr val="F9EEDF"/>
                </a:solidFill>
                <a:latin typeface="Verdana"/>
                <a:cs typeface="Verdana"/>
              </a:rPr>
              <a:t>6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06167" y="4619244"/>
            <a:ext cx="5728970" cy="489584"/>
          </a:xfrm>
          <a:prstGeom prst="rect">
            <a:avLst/>
          </a:prstGeom>
          <a:solidFill>
            <a:srgbClr val="EFC76A"/>
          </a:solidFill>
        </p:spPr>
        <p:txBody>
          <a:bodyPr vert="horz" wrap="square" lIns="0" tIns="819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645"/>
              </a:spcBef>
            </a:pPr>
            <a:r>
              <a:rPr sz="2000" b="1" spc="-125" dirty="0">
                <a:solidFill>
                  <a:srgbClr val="274542"/>
                </a:solidFill>
                <a:latin typeface="Verdana"/>
                <a:cs typeface="Verdana"/>
              </a:rPr>
              <a:t>Service</a:t>
            </a:r>
            <a:r>
              <a:rPr sz="2000" b="1" spc="-70" dirty="0">
                <a:solidFill>
                  <a:srgbClr val="274542"/>
                </a:solidFill>
                <a:latin typeface="Verdana"/>
                <a:cs typeface="Verdana"/>
              </a:rPr>
              <a:t> </a:t>
            </a:r>
            <a:r>
              <a:rPr sz="2000" b="1" spc="-135" dirty="0">
                <a:solidFill>
                  <a:srgbClr val="274542"/>
                </a:solidFill>
                <a:latin typeface="Verdana"/>
                <a:cs typeface="Verdana"/>
              </a:rPr>
              <a:t>excellent</a:t>
            </a:r>
            <a:r>
              <a:rPr sz="2000" b="1" spc="-40" dirty="0">
                <a:solidFill>
                  <a:srgbClr val="274542"/>
                </a:solidFill>
                <a:latin typeface="Verdana"/>
                <a:cs typeface="Verdana"/>
              </a:rPr>
              <a:t> </a:t>
            </a:r>
            <a:r>
              <a:rPr sz="2000" b="1" spc="-35" dirty="0">
                <a:solidFill>
                  <a:srgbClr val="274542"/>
                </a:solidFill>
                <a:latin typeface="Verdana"/>
                <a:cs typeface="Verdana"/>
              </a:rPr>
              <a:t>ada</a:t>
            </a:r>
            <a:r>
              <a:rPr sz="2000" b="1" spc="-90" dirty="0">
                <a:solidFill>
                  <a:srgbClr val="274542"/>
                </a:solidFill>
                <a:latin typeface="Verdana"/>
                <a:cs typeface="Verdana"/>
              </a:rPr>
              <a:t> </a:t>
            </a:r>
            <a:r>
              <a:rPr sz="2000" b="1" spc="-30" dirty="0">
                <a:solidFill>
                  <a:srgbClr val="274542"/>
                </a:solidFill>
                <a:latin typeface="Verdana"/>
                <a:cs typeface="Verdana"/>
              </a:rPr>
              <a:t>di</a:t>
            </a:r>
            <a:r>
              <a:rPr sz="2000" b="1" spc="-65" dirty="0">
                <a:solidFill>
                  <a:srgbClr val="274542"/>
                </a:solidFill>
                <a:latin typeface="Verdana"/>
                <a:cs typeface="Verdana"/>
              </a:rPr>
              <a:t> </a:t>
            </a:r>
            <a:r>
              <a:rPr sz="2000" b="1" spc="-114" dirty="0">
                <a:solidFill>
                  <a:srgbClr val="274542"/>
                </a:solidFill>
                <a:latin typeface="Verdana"/>
                <a:cs typeface="Verdana"/>
              </a:rPr>
              <a:t>level</a:t>
            </a:r>
            <a:r>
              <a:rPr sz="2000" b="1" spc="-45" dirty="0">
                <a:solidFill>
                  <a:srgbClr val="274542"/>
                </a:solidFill>
                <a:latin typeface="Verdana"/>
                <a:cs typeface="Verdana"/>
              </a:rPr>
              <a:t> </a:t>
            </a:r>
            <a:r>
              <a:rPr sz="2000" b="1" spc="-80" dirty="0">
                <a:solidFill>
                  <a:srgbClr val="274542"/>
                </a:solidFill>
                <a:latin typeface="Verdana"/>
                <a:cs typeface="Verdana"/>
              </a:rPr>
              <a:t>yang</a:t>
            </a:r>
            <a:r>
              <a:rPr sz="2000" b="1" spc="-75" dirty="0">
                <a:solidFill>
                  <a:srgbClr val="274542"/>
                </a:solidFill>
                <a:latin typeface="Verdana"/>
                <a:cs typeface="Verdana"/>
              </a:rPr>
              <a:t> </a:t>
            </a:r>
            <a:r>
              <a:rPr sz="2000" b="1" spc="-10" dirty="0">
                <a:solidFill>
                  <a:srgbClr val="274542"/>
                </a:solidFill>
                <a:latin typeface="Verdana"/>
                <a:cs typeface="Verdana"/>
              </a:rPr>
              <a:t>mana?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39840" y="246266"/>
            <a:ext cx="5864323" cy="570300"/>
          </a:xfrm>
          <a:custGeom>
            <a:avLst/>
            <a:gdLst>
              <a:gd name="connsiteX0" fmla="*/ 0 w 9144000"/>
              <a:gd name="connsiteY0" fmla="*/ 0 h 838200"/>
              <a:gd name="connsiteX1" fmla="*/ 9143999 w 9144000"/>
              <a:gd name="connsiteY1" fmla="*/ 0 h 838200"/>
              <a:gd name="connsiteX2" fmla="*/ 9143999 w 9144000"/>
              <a:gd name="connsiteY2" fmla="*/ 838200 h 838200"/>
              <a:gd name="connsiteX3" fmla="*/ 0 w 9144000"/>
              <a:gd name="connsiteY3" fmla="*/ 838200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3999" y="0"/>
                </a:lnTo>
                <a:lnTo>
                  <a:pt x="9143999" y="838200"/>
                </a:lnTo>
                <a:lnTo>
                  <a:pt x="0" y="8382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3" name="Freeform 3"/>
          <p:cNvSpPr/>
          <p:nvPr/>
        </p:nvSpPr>
        <p:spPr>
          <a:xfrm>
            <a:off x="1639840" y="829527"/>
            <a:ext cx="5864323" cy="570300"/>
          </a:xfrm>
          <a:custGeom>
            <a:avLst/>
            <a:gdLst>
              <a:gd name="connsiteX0" fmla="*/ 0 w 9144000"/>
              <a:gd name="connsiteY0" fmla="*/ 0 h 838200"/>
              <a:gd name="connsiteX1" fmla="*/ 9143999 w 9144000"/>
              <a:gd name="connsiteY1" fmla="*/ 0 h 838200"/>
              <a:gd name="connsiteX2" fmla="*/ 9143999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3999" y="0"/>
                </a:lnTo>
                <a:lnTo>
                  <a:pt x="9143999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5" name="Freeform 3"/>
          <p:cNvSpPr/>
          <p:nvPr/>
        </p:nvSpPr>
        <p:spPr>
          <a:xfrm>
            <a:off x="1639840" y="198740"/>
            <a:ext cx="5864323" cy="1624491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6" name="Freeform 3"/>
          <p:cNvSpPr/>
          <p:nvPr/>
        </p:nvSpPr>
        <p:spPr>
          <a:xfrm>
            <a:off x="1964276" y="2017612"/>
            <a:ext cx="5864323" cy="583262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7" name="Freeform 3"/>
          <p:cNvSpPr/>
          <p:nvPr/>
        </p:nvSpPr>
        <p:spPr>
          <a:xfrm>
            <a:off x="1639840" y="2570670"/>
            <a:ext cx="5864323" cy="583262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8" name="Freeform 3"/>
          <p:cNvSpPr/>
          <p:nvPr/>
        </p:nvSpPr>
        <p:spPr>
          <a:xfrm>
            <a:off x="1647985" y="3237941"/>
            <a:ext cx="5864323" cy="583262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9" name="Freeform 3"/>
          <p:cNvSpPr/>
          <p:nvPr/>
        </p:nvSpPr>
        <p:spPr>
          <a:xfrm>
            <a:off x="1647985" y="2919666"/>
            <a:ext cx="5864323" cy="583262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10" name="Freeform 3"/>
          <p:cNvSpPr/>
          <p:nvPr/>
        </p:nvSpPr>
        <p:spPr>
          <a:xfrm>
            <a:off x="1639840" y="4329095"/>
            <a:ext cx="5864323" cy="570300"/>
          </a:xfrm>
          <a:custGeom>
            <a:avLst/>
            <a:gdLst>
              <a:gd name="connsiteX0" fmla="*/ 0 w 9144000"/>
              <a:gd name="connsiteY0" fmla="*/ 0 h 838200"/>
              <a:gd name="connsiteX1" fmla="*/ 9143999 w 9144000"/>
              <a:gd name="connsiteY1" fmla="*/ 0 h 838200"/>
              <a:gd name="connsiteX2" fmla="*/ 9143999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3999" y="0"/>
                </a:lnTo>
                <a:lnTo>
                  <a:pt x="9143999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108" tIns="30054" rIns="60108" bIns="30054" anchor="ctr"/>
          <a:lstStyle/>
          <a:p>
            <a:pPr algn="ctr">
              <a:defRPr/>
            </a:pPr>
            <a:endParaRPr lang="zh-CN" altLang="en-US" sz="1350" dirty="0"/>
          </a:p>
        </p:txBody>
      </p:sp>
      <p:pic>
        <p:nvPicPr>
          <p:cNvPr id="11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41" y="1663857"/>
            <a:ext cx="1470888" cy="12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61" y="1839383"/>
            <a:ext cx="1233884" cy="10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95" y="4519195"/>
            <a:ext cx="5880613" cy="38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8162" y="427220"/>
            <a:ext cx="1211763" cy="116702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65" y="3067522"/>
            <a:ext cx="1255756" cy="11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ent Arrow 1"/>
          <p:cNvSpPr/>
          <p:nvPr/>
        </p:nvSpPr>
        <p:spPr>
          <a:xfrm>
            <a:off x="2805960" y="827001"/>
            <a:ext cx="1398163" cy="400488"/>
          </a:xfrm>
          <a:prstGeom prst="bentArrow">
            <a:avLst/>
          </a:prstGeom>
          <a:scene3d>
            <a:camera prst="orthographicFront">
              <a:rot lat="21594000" lon="9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46044" y="2197947"/>
            <a:ext cx="1052439" cy="125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028950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987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2826" y="3057398"/>
            <a:ext cx="1530985" cy="2086610"/>
          </a:xfrm>
          <a:custGeom>
            <a:avLst/>
            <a:gdLst/>
            <a:ahLst/>
            <a:cxnLst/>
            <a:rect l="l" t="t" r="r" b="b"/>
            <a:pathLst>
              <a:path w="1530984" h="2086610">
                <a:moveTo>
                  <a:pt x="1475674" y="0"/>
                </a:moveTo>
                <a:lnTo>
                  <a:pt x="1431723" y="4936"/>
                </a:lnTo>
                <a:lnTo>
                  <a:pt x="1380497" y="23800"/>
                </a:lnTo>
                <a:lnTo>
                  <a:pt x="1325470" y="62674"/>
                </a:lnTo>
                <a:lnTo>
                  <a:pt x="1297617" y="91515"/>
                </a:lnTo>
                <a:lnTo>
                  <a:pt x="1270116" y="127639"/>
                </a:lnTo>
                <a:lnTo>
                  <a:pt x="1243401" y="171807"/>
                </a:lnTo>
                <a:lnTo>
                  <a:pt x="1217907" y="224779"/>
                </a:lnTo>
                <a:lnTo>
                  <a:pt x="1194069" y="287314"/>
                </a:lnTo>
                <a:lnTo>
                  <a:pt x="1172320" y="360174"/>
                </a:lnTo>
                <a:lnTo>
                  <a:pt x="1153094" y="444119"/>
                </a:lnTo>
                <a:lnTo>
                  <a:pt x="1119500" y="614146"/>
                </a:lnTo>
                <a:lnTo>
                  <a:pt x="1108821" y="665780"/>
                </a:lnTo>
                <a:lnTo>
                  <a:pt x="1098087" y="715033"/>
                </a:lnTo>
                <a:lnTo>
                  <a:pt x="1087108" y="761991"/>
                </a:lnTo>
                <a:lnTo>
                  <a:pt x="1075694" y="806739"/>
                </a:lnTo>
                <a:lnTo>
                  <a:pt x="1063657" y="849360"/>
                </a:lnTo>
                <a:lnTo>
                  <a:pt x="1050807" y="889940"/>
                </a:lnTo>
                <a:lnTo>
                  <a:pt x="1036955" y="928563"/>
                </a:lnTo>
                <a:lnTo>
                  <a:pt x="1021912" y="965314"/>
                </a:lnTo>
                <a:lnTo>
                  <a:pt x="1005488" y="1000278"/>
                </a:lnTo>
                <a:lnTo>
                  <a:pt x="967742" y="1065182"/>
                </a:lnTo>
                <a:lnTo>
                  <a:pt x="922201" y="1123953"/>
                </a:lnTo>
                <a:lnTo>
                  <a:pt x="867353" y="1177268"/>
                </a:lnTo>
                <a:lnTo>
                  <a:pt x="835966" y="1202091"/>
                </a:lnTo>
                <a:lnTo>
                  <a:pt x="801683" y="1225804"/>
                </a:lnTo>
                <a:lnTo>
                  <a:pt x="764317" y="1248492"/>
                </a:lnTo>
                <a:lnTo>
                  <a:pt x="723677" y="1270239"/>
                </a:lnTo>
                <a:lnTo>
                  <a:pt x="679575" y="1291130"/>
                </a:lnTo>
                <a:lnTo>
                  <a:pt x="631821" y="1311250"/>
                </a:lnTo>
                <a:lnTo>
                  <a:pt x="580225" y="1330683"/>
                </a:lnTo>
                <a:lnTo>
                  <a:pt x="524599" y="1349514"/>
                </a:lnTo>
                <a:lnTo>
                  <a:pt x="464754" y="1367828"/>
                </a:lnTo>
                <a:lnTo>
                  <a:pt x="145339" y="1469105"/>
                </a:lnTo>
                <a:lnTo>
                  <a:pt x="1601" y="1577684"/>
                </a:lnTo>
                <a:lnTo>
                  <a:pt x="0" y="1760903"/>
                </a:lnTo>
                <a:lnTo>
                  <a:pt x="106995" y="2086101"/>
                </a:lnTo>
                <a:lnTo>
                  <a:pt x="1530919" y="2086101"/>
                </a:lnTo>
                <a:lnTo>
                  <a:pt x="1530919" y="8635"/>
                </a:lnTo>
                <a:lnTo>
                  <a:pt x="1527002" y="7286"/>
                </a:lnTo>
                <a:lnTo>
                  <a:pt x="1515870" y="4317"/>
                </a:lnTo>
                <a:lnTo>
                  <a:pt x="1498451" y="1349"/>
                </a:lnTo>
                <a:lnTo>
                  <a:pt x="1475674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6" y="137540"/>
            <a:ext cx="697865" cy="4869180"/>
          </a:xfrm>
          <a:custGeom>
            <a:avLst/>
            <a:gdLst/>
            <a:ahLst/>
            <a:cxnLst/>
            <a:rect l="l" t="t" r="r" b="b"/>
            <a:pathLst>
              <a:path w="697865" h="4869180">
                <a:moveTo>
                  <a:pt x="0" y="0"/>
                </a:moveTo>
                <a:lnTo>
                  <a:pt x="0" y="4868799"/>
                </a:lnTo>
                <a:lnTo>
                  <a:pt x="38262" y="4857389"/>
                </a:lnTo>
                <a:lnTo>
                  <a:pt x="74482" y="4844362"/>
                </a:lnTo>
                <a:lnTo>
                  <a:pt x="140959" y="4813558"/>
                </a:lnTo>
                <a:lnTo>
                  <a:pt x="199760" y="4776593"/>
                </a:lnTo>
                <a:lnTo>
                  <a:pt x="251212" y="4733673"/>
                </a:lnTo>
                <a:lnTo>
                  <a:pt x="295643" y="4685004"/>
                </a:lnTo>
                <a:lnTo>
                  <a:pt x="333380" y="4630793"/>
                </a:lnTo>
                <a:lnTo>
                  <a:pt x="364753" y="4571247"/>
                </a:lnTo>
                <a:lnTo>
                  <a:pt x="390089" y="4506571"/>
                </a:lnTo>
                <a:lnTo>
                  <a:pt x="409715" y="4436973"/>
                </a:lnTo>
                <a:lnTo>
                  <a:pt x="423960" y="4362658"/>
                </a:lnTo>
                <a:lnTo>
                  <a:pt x="429167" y="4323796"/>
                </a:lnTo>
                <a:lnTo>
                  <a:pt x="433152" y="4283832"/>
                </a:lnTo>
                <a:lnTo>
                  <a:pt x="435955" y="4242793"/>
                </a:lnTo>
                <a:lnTo>
                  <a:pt x="437618" y="4200704"/>
                </a:lnTo>
                <a:lnTo>
                  <a:pt x="438182" y="4157590"/>
                </a:lnTo>
                <a:lnTo>
                  <a:pt x="437687" y="4113477"/>
                </a:lnTo>
                <a:lnTo>
                  <a:pt x="436175" y="4068392"/>
                </a:lnTo>
                <a:lnTo>
                  <a:pt x="433687" y="4022360"/>
                </a:lnTo>
                <a:lnTo>
                  <a:pt x="430263" y="3975407"/>
                </a:lnTo>
                <a:lnTo>
                  <a:pt x="425945" y="3927559"/>
                </a:lnTo>
                <a:lnTo>
                  <a:pt x="420773" y="3878841"/>
                </a:lnTo>
                <a:lnTo>
                  <a:pt x="414789" y="3829279"/>
                </a:lnTo>
                <a:lnTo>
                  <a:pt x="408034" y="3778900"/>
                </a:lnTo>
                <a:lnTo>
                  <a:pt x="400548" y="3727728"/>
                </a:lnTo>
                <a:lnTo>
                  <a:pt x="392373" y="3675790"/>
                </a:lnTo>
                <a:lnTo>
                  <a:pt x="383550" y="3623112"/>
                </a:lnTo>
                <a:lnTo>
                  <a:pt x="374118" y="3569718"/>
                </a:lnTo>
                <a:lnTo>
                  <a:pt x="364121" y="3515636"/>
                </a:lnTo>
                <a:lnTo>
                  <a:pt x="353598" y="3460891"/>
                </a:lnTo>
                <a:lnTo>
                  <a:pt x="342591" y="3405508"/>
                </a:lnTo>
                <a:lnTo>
                  <a:pt x="331140" y="3349514"/>
                </a:lnTo>
                <a:lnTo>
                  <a:pt x="319287" y="3292934"/>
                </a:lnTo>
                <a:lnTo>
                  <a:pt x="294537" y="3178121"/>
                </a:lnTo>
                <a:lnTo>
                  <a:pt x="255418" y="3002153"/>
                </a:lnTo>
                <a:lnTo>
                  <a:pt x="242167" y="2941440"/>
                </a:lnTo>
                <a:lnTo>
                  <a:pt x="230695" y="2883229"/>
                </a:lnTo>
                <a:lnTo>
                  <a:pt x="220945" y="2827404"/>
                </a:lnTo>
                <a:lnTo>
                  <a:pt x="212861" y="2773848"/>
                </a:lnTo>
                <a:lnTo>
                  <a:pt x="206385" y="2722447"/>
                </a:lnTo>
                <a:lnTo>
                  <a:pt x="201461" y="2673085"/>
                </a:lnTo>
                <a:lnTo>
                  <a:pt x="198032" y="2625646"/>
                </a:lnTo>
                <a:lnTo>
                  <a:pt x="196042" y="2580016"/>
                </a:lnTo>
                <a:lnTo>
                  <a:pt x="195434" y="2536077"/>
                </a:lnTo>
                <a:lnTo>
                  <a:pt x="196151" y="2493715"/>
                </a:lnTo>
                <a:lnTo>
                  <a:pt x="198137" y="2452813"/>
                </a:lnTo>
                <a:lnTo>
                  <a:pt x="201335" y="2413258"/>
                </a:lnTo>
                <a:lnTo>
                  <a:pt x="205687" y="2374932"/>
                </a:lnTo>
                <a:lnTo>
                  <a:pt x="217631" y="2301508"/>
                </a:lnTo>
                <a:lnTo>
                  <a:pt x="233516" y="2231616"/>
                </a:lnTo>
                <a:lnTo>
                  <a:pt x="252887" y="2164333"/>
                </a:lnTo>
                <a:lnTo>
                  <a:pt x="275291" y="2098733"/>
                </a:lnTo>
                <a:lnTo>
                  <a:pt x="300275" y="2033891"/>
                </a:lnTo>
                <a:lnTo>
                  <a:pt x="327385" y="1968885"/>
                </a:lnTo>
                <a:lnTo>
                  <a:pt x="386171" y="1834676"/>
                </a:lnTo>
                <a:lnTo>
                  <a:pt x="416938" y="1763625"/>
                </a:lnTo>
                <a:lnTo>
                  <a:pt x="432467" y="1726708"/>
                </a:lnTo>
                <a:lnTo>
                  <a:pt x="448018" y="1688709"/>
                </a:lnTo>
                <a:lnTo>
                  <a:pt x="463533" y="1649514"/>
                </a:lnTo>
                <a:lnTo>
                  <a:pt x="478956" y="1609005"/>
                </a:lnTo>
                <a:lnTo>
                  <a:pt x="494231" y="1567069"/>
                </a:lnTo>
                <a:lnTo>
                  <a:pt x="509300" y="1523588"/>
                </a:lnTo>
                <a:lnTo>
                  <a:pt x="524107" y="1478448"/>
                </a:lnTo>
                <a:lnTo>
                  <a:pt x="538595" y="1431533"/>
                </a:lnTo>
                <a:lnTo>
                  <a:pt x="552707" y="1382728"/>
                </a:lnTo>
                <a:lnTo>
                  <a:pt x="566388" y="1331916"/>
                </a:lnTo>
                <a:lnTo>
                  <a:pt x="579579" y="1278983"/>
                </a:lnTo>
                <a:lnTo>
                  <a:pt x="592225" y="1223812"/>
                </a:lnTo>
                <a:lnTo>
                  <a:pt x="604269" y="1166289"/>
                </a:lnTo>
                <a:lnTo>
                  <a:pt x="615653" y="1106297"/>
                </a:lnTo>
                <a:lnTo>
                  <a:pt x="697395" y="572160"/>
                </a:lnTo>
                <a:lnTo>
                  <a:pt x="660512" y="278876"/>
                </a:lnTo>
                <a:lnTo>
                  <a:pt x="447286" y="122727"/>
                </a:lnTo>
                <a:lnTo>
                  <a:pt x="0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43300" y="1394460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89" h="440689">
                <a:moveTo>
                  <a:pt x="220217" y="0"/>
                </a:moveTo>
                <a:lnTo>
                  <a:pt x="175824" y="4472"/>
                </a:lnTo>
                <a:lnTo>
                  <a:pt x="134481" y="17299"/>
                </a:lnTo>
                <a:lnTo>
                  <a:pt x="97073" y="37598"/>
                </a:lnTo>
                <a:lnTo>
                  <a:pt x="64484" y="64484"/>
                </a:lnTo>
                <a:lnTo>
                  <a:pt x="37598" y="97073"/>
                </a:lnTo>
                <a:lnTo>
                  <a:pt x="17299" y="134481"/>
                </a:lnTo>
                <a:lnTo>
                  <a:pt x="4472" y="175824"/>
                </a:lnTo>
                <a:lnTo>
                  <a:pt x="0" y="220217"/>
                </a:lnTo>
                <a:lnTo>
                  <a:pt x="4472" y="264611"/>
                </a:lnTo>
                <a:lnTo>
                  <a:pt x="17299" y="305954"/>
                </a:lnTo>
                <a:lnTo>
                  <a:pt x="37598" y="343362"/>
                </a:lnTo>
                <a:lnTo>
                  <a:pt x="64484" y="375951"/>
                </a:lnTo>
                <a:lnTo>
                  <a:pt x="97073" y="402837"/>
                </a:lnTo>
                <a:lnTo>
                  <a:pt x="134481" y="423136"/>
                </a:lnTo>
                <a:lnTo>
                  <a:pt x="175824" y="435963"/>
                </a:lnTo>
                <a:lnTo>
                  <a:pt x="220217" y="440436"/>
                </a:lnTo>
                <a:lnTo>
                  <a:pt x="264611" y="435963"/>
                </a:lnTo>
                <a:lnTo>
                  <a:pt x="305954" y="423136"/>
                </a:lnTo>
                <a:lnTo>
                  <a:pt x="343362" y="402837"/>
                </a:lnTo>
                <a:lnTo>
                  <a:pt x="375951" y="375951"/>
                </a:lnTo>
                <a:lnTo>
                  <a:pt x="402837" y="343362"/>
                </a:lnTo>
                <a:lnTo>
                  <a:pt x="423136" y="305954"/>
                </a:lnTo>
                <a:lnTo>
                  <a:pt x="435963" y="264611"/>
                </a:lnTo>
                <a:lnTo>
                  <a:pt x="440436" y="220217"/>
                </a:lnTo>
                <a:lnTo>
                  <a:pt x="435963" y="175824"/>
                </a:lnTo>
                <a:lnTo>
                  <a:pt x="423136" y="134481"/>
                </a:lnTo>
                <a:lnTo>
                  <a:pt x="402837" y="97073"/>
                </a:lnTo>
                <a:lnTo>
                  <a:pt x="375951" y="64484"/>
                </a:lnTo>
                <a:lnTo>
                  <a:pt x="343362" y="37598"/>
                </a:lnTo>
                <a:lnTo>
                  <a:pt x="305954" y="17299"/>
                </a:lnTo>
                <a:lnTo>
                  <a:pt x="264611" y="4472"/>
                </a:lnTo>
                <a:lnTo>
                  <a:pt x="220217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0591" y="1394460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89">
                <a:moveTo>
                  <a:pt x="220218" y="0"/>
                </a:moveTo>
                <a:lnTo>
                  <a:pt x="175824" y="4472"/>
                </a:lnTo>
                <a:lnTo>
                  <a:pt x="134481" y="17299"/>
                </a:lnTo>
                <a:lnTo>
                  <a:pt x="97073" y="37598"/>
                </a:lnTo>
                <a:lnTo>
                  <a:pt x="64484" y="64484"/>
                </a:lnTo>
                <a:lnTo>
                  <a:pt x="37598" y="97073"/>
                </a:lnTo>
                <a:lnTo>
                  <a:pt x="17299" y="134481"/>
                </a:lnTo>
                <a:lnTo>
                  <a:pt x="4472" y="175824"/>
                </a:lnTo>
                <a:lnTo>
                  <a:pt x="0" y="220217"/>
                </a:lnTo>
                <a:lnTo>
                  <a:pt x="4472" y="264611"/>
                </a:lnTo>
                <a:lnTo>
                  <a:pt x="17299" y="305954"/>
                </a:lnTo>
                <a:lnTo>
                  <a:pt x="37598" y="343362"/>
                </a:lnTo>
                <a:lnTo>
                  <a:pt x="64484" y="375951"/>
                </a:lnTo>
                <a:lnTo>
                  <a:pt x="97073" y="402837"/>
                </a:lnTo>
                <a:lnTo>
                  <a:pt x="134481" y="423136"/>
                </a:lnTo>
                <a:lnTo>
                  <a:pt x="175824" y="435963"/>
                </a:lnTo>
                <a:lnTo>
                  <a:pt x="220218" y="440436"/>
                </a:lnTo>
                <a:lnTo>
                  <a:pt x="264611" y="435963"/>
                </a:lnTo>
                <a:lnTo>
                  <a:pt x="305954" y="423136"/>
                </a:lnTo>
                <a:lnTo>
                  <a:pt x="343362" y="402837"/>
                </a:lnTo>
                <a:lnTo>
                  <a:pt x="375951" y="375951"/>
                </a:lnTo>
                <a:lnTo>
                  <a:pt x="402837" y="343362"/>
                </a:lnTo>
                <a:lnTo>
                  <a:pt x="423136" y="305954"/>
                </a:lnTo>
                <a:lnTo>
                  <a:pt x="435963" y="264611"/>
                </a:lnTo>
                <a:lnTo>
                  <a:pt x="440436" y="220217"/>
                </a:lnTo>
                <a:lnTo>
                  <a:pt x="435963" y="175824"/>
                </a:lnTo>
                <a:lnTo>
                  <a:pt x="423136" y="134481"/>
                </a:lnTo>
                <a:lnTo>
                  <a:pt x="402837" y="97073"/>
                </a:lnTo>
                <a:lnTo>
                  <a:pt x="375951" y="64484"/>
                </a:lnTo>
                <a:lnTo>
                  <a:pt x="343362" y="37598"/>
                </a:lnTo>
                <a:lnTo>
                  <a:pt x="305954" y="17299"/>
                </a:lnTo>
                <a:lnTo>
                  <a:pt x="264611" y="4472"/>
                </a:lnTo>
                <a:lnTo>
                  <a:pt x="220218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7051" y="1394460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89">
                <a:moveTo>
                  <a:pt x="220217" y="0"/>
                </a:moveTo>
                <a:lnTo>
                  <a:pt x="175834" y="4472"/>
                </a:lnTo>
                <a:lnTo>
                  <a:pt x="134497" y="17299"/>
                </a:lnTo>
                <a:lnTo>
                  <a:pt x="97089" y="37598"/>
                </a:lnTo>
                <a:lnTo>
                  <a:pt x="64498" y="64484"/>
                </a:lnTo>
                <a:lnTo>
                  <a:pt x="37608" y="97073"/>
                </a:lnTo>
                <a:lnTo>
                  <a:pt x="17305" y="134481"/>
                </a:lnTo>
                <a:lnTo>
                  <a:pt x="4473" y="175824"/>
                </a:lnTo>
                <a:lnTo>
                  <a:pt x="0" y="220217"/>
                </a:lnTo>
                <a:lnTo>
                  <a:pt x="4473" y="264611"/>
                </a:lnTo>
                <a:lnTo>
                  <a:pt x="17305" y="305954"/>
                </a:lnTo>
                <a:lnTo>
                  <a:pt x="37608" y="343362"/>
                </a:lnTo>
                <a:lnTo>
                  <a:pt x="64498" y="375951"/>
                </a:lnTo>
                <a:lnTo>
                  <a:pt x="97089" y="402837"/>
                </a:lnTo>
                <a:lnTo>
                  <a:pt x="134497" y="423136"/>
                </a:lnTo>
                <a:lnTo>
                  <a:pt x="175834" y="435963"/>
                </a:lnTo>
                <a:lnTo>
                  <a:pt x="220217" y="440436"/>
                </a:lnTo>
                <a:lnTo>
                  <a:pt x="264601" y="435963"/>
                </a:lnTo>
                <a:lnTo>
                  <a:pt x="305938" y="423136"/>
                </a:lnTo>
                <a:lnTo>
                  <a:pt x="343346" y="402837"/>
                </a:lnTo>
                <a:lnTo>
                  <a:pt x="375937" y="375951"/>
                </a:lnTo>
                <a:lnTo>
                  <a:pt x="402827" y="343362"/>
                </a:lnTo>
                <a:lnTo>
                  <a:pt x="423130" y="305954"/>
                </a:lnTo>
                <a:lnTo>
                  <a:pt x="435962" y="264611"/>
                </a:lnTo>
                <a:lnTo>
                  <a:pt x="440436" y="220217"/>
                </a:lnTo>
                <a:lnTo>
                  <a:pt x="435962" y="175824"/>
                </a:lnTo>
                <a:lnTo>
                  <a:pt x="423130" y="134481"/>
                </a:lnTo>
                <a:lnTo>
                  <a:pt x="402827" y="97073"/>
                </a:lnTo>
                <a:lnTo>
                  <a:pt x="375937" y="64484"/>
                </a:lnTo>
                <a:lnTo>
                  <a:pt x="343346" y="37598"/>
                </a:lnTo>
                <a:lnTo>
                  <a:pt x="305938" y="17299"/>
                </a:lnTo>
                <a:lnTo>
                  <a:pt x="264601" y="4472"/>
                </a:lnTo>
                <a:lnTo>
                  <a:pt x="220217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26535" y="2758439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89" h="440689">
                <a:moveTo>
                  <a:pt x="220217" y="0"/>
                </a:moveTo>
                <a:lnTo>
                  <a:pt x="175824" y="4472"/>
                </a:lnTo>
                <a:lnTo>
                  <a:pt x="134481" y="17299"/>
                </a:lnTo>
                <a:lnTo>
                  <a:pt x="97073" y="37598"/>
                </a:lnTo>
                <a:lnTo>
                  <a:pt x="64484" y="64484"/>
                </a:lnTo>
                <a:lnTo>
                  <a:pt x="37598" y="97073"/>
                </a:lnTo>
                <a:lnTo>
                  <a:pt x="17299" y="134481"/>
                </a:lnTo>
                <a:lnTo>
                  <a:pt x="4472" y="175824"/>
                </a:lnTo>
                <a:lnTo>
                  <a:pt x="0" y="220218"/>
                </a:lnTo>
                <a:lnTo>
                  <a:pt x="4472" y="264611"/>
                </a:lnTo>
                <a:lnTo>
                  <a:pt x="17299" y="305954"/>
                </a:lnTo>
                <a:lnTo>
                  <a:pt x="37598" y="343362"/>
                </a:lnTo>
                <a:lnTo>
                  <a:pt x="64484" y="375951"/>
                </a:lnTo>
                <a:lnTo>
                  <a:pt x="97073" y="402837"/>
                </a:lnTo>
                <a:lnTo>
                  <a:pt x="134481" y="423136"/>
                </a:lnTo>
                <a:lnTo>
                  <a:pt x="175824" y="435963"/>
                </a:lnTo>
                <a:lnTo>
                  <a:pt x="220217" y="440436"/>
                </a:lnTo>
                <a:lnTo>
                  <a:pt x="264611" y="435963"/>
                </a:lnTo>
                <a:lnTo>
                  <a:pt x="305954" y="423136"/>
                </a:lnTo>
                <a:lnTo>
                  <a:pt x="343362" y="402837"/>
                </a:lnTo>
                <a:lnTo>
                  <a:pt x="375951" y="375951"/>
                </a:lnTo>
                <a:lnTo>
                  <a:pt x="402837" y="343362"/>
                </a:lnTo>
                <a:lnTo>
                  <a:pt x="423136" y="305954"/>
                </a:lnTo>
                <a:lnTo>
                  <a:pt x="435963" y="264611"/>
                </a:lnTo>
                <a:lnTo>
                  <a:pt x="440436" y="220218"/>
                </a:lnTo>
                <a:lnTo>
                  <a:pt x="435963" y="175824"/>
                </a:lnTo>
                <a:lnTo>
                  <a:pt x="423136" y="134481"/>
                </a:lnTo>
                <a:lnTo>
                  <a:pt x="402837" y="97073"/>
                </a:lnTo>
                <a:lnTo>
                  <a:pt x="375951" y="64484"/>
                </a:lnTo>
                <a:lnTo>
                  <a:pt x="343362" y="37598"/>
                </a:lnTo>
                <a:lnTo>
                  <a:pt x="305954" y="17299"/>
                </a:lnTo>
                <a:lnTo>
                  <a:pt x="264611" y="4472"/>
                </a:lnTo>
                <a:lnTo>
                  <a:pt x="220217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7355" y="2758439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89">
                <a:moveTo>
                  <a:pt x="220218" y="0"/>
                </a:moveTo>
                <a:lnTo>
                  <a:pt x="175824" y="4472"/>
                </a:lnTo>
                <a:lnTo>
                  <a:pt x="134481" y="17299"/>
                </a:lnTo>
                <a:lnTo>
                  <a:pt x="97073" y="37598"/>
                </a:lnTo>
                <a:lnTo>
                  <a:pt x="64484" y="64484"/>
                </a:lnTo>
                <a:lnTo>
                  <a:pt x="37598" y="97073"/>
                </a:lnTo>
                <a:lnTo>
                  <a:pt x="17299" y="134481"/>
                </a:lnTo>
                <a:lnTo>
                  <a:pt x="4472" y="175824"/>
                </a:lnTo>
                <a:lnTo>
                  <a:pt x="0" y="220218"/>
                </a:lnTo>
                <a:lnTo>
                  <a:pt x="4472" y="264611"/>
                </a:lnTo>
                <a:lnTo>
                  <a:pt x="17299" y="305954"/>
                </a:lnTo>
                <a:lnTo>
                  <a:pt x="37598" y="343362"/>
                </a:lnTo>
                <a:lnTo>
                  <a:pt x="64484" y="375951"/>
                </a:lnTo>
                <a:lnTo>
                  <a:pt x="97073" y="402837"/>
                </a:lnTo>
                <a:lnTo>
                  <a:pt x="134481" y="423136"/>
                </a:lnTo>
                <a:lnTo>
                  <a:pt x="175824" y="435963"/>
                </a:lnTo>
                <a:lnTo>
                  <a:pt x="220218" y="440436"/>
                </a:lnTo>
                <a:lnTo>
                  <a:pt x="264611" y="435963"/>
                </a:lnTo>
                <a:lnTo>
                  <a:pt x="305954" y="423136"/>
                </a:lnTo>
                <a:lnTo>
                  <a:pt x="343362" y="402837"/>
                </a:lnTo>
                <a:lnTo>
                  <a:pt x="375951" y="375951"/>
                </a:lnTo>
                <a:lnTo>
                  <a:pt x="402837" y="343362"/>
                </a:lnTo>
                <a:lnTo>
                  <a:pt x="423136" y="305954"/>
                </a:lnTo>
                <a:lnTo>
                  <a:pt x="435963" y="264611"/>
                </a:lnTo>
                <a:lnTo>
                  <a:pt x="440436" y="220218"/>
                </a:lnTo>
                <a:lnTo>
                  <a:pt x="435963" y="175824"/>
                </a:lnTo>
                <a:lnTo>
                  <a:pt x="423136" y="134481"/>
                </a:lnTo>
                <a:lnTo>
                  <a:pt x="402837" y="97073"/>
                </a:lnTo>
                <a:lnTo>
                  <a:pt x="375951" y="64484"/>
                </a:lnTo>
                <a:lnTo>
                  <a:pt x="343362" y="37598"/>
                </a:lnTo>
                <a:lnTo>
                  <a:pt x="305954" y="17299"/>
                </a:lnTo>
                <a:lnTo>
                  <a:pt x="264611" y="4472"/>
                </a:lnTo>
                <a:lnTo>
                  <a:pt x="220218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2480" y="2758439"/>
            <a:ext cx="440690" cy="440690"/>
          </a:xfrm>
          <a:custGeom>
            <a:avLst/>
            <a:gdLst/>
            <a:ahLst/>
            <a:cxnLst/>
            <a:rect l="l" t="t" r="r" b="b"/>
            <a:pathLst>
              <a:path w="440690" h="440689">
                <a:moveTo>
                  <a:pt x="220217" y="0"/>
                </a:moveTo>
                <a:lnTo>
                  <a:pt x="175834" y="4472"/>
                </a:lnTo>
                <a:lnTo>
                  <a:pt x="134497" y="17299"/>
                </a:lnTo>
                <a:lnTo>
                  <a:pt x="97089" y="37598"/>
                </a:lnTo>
                <a:lnTo>
                  <a:pt x="64498" y="64484"/>
                </a:lnTo>
                <a:lnTo>
                  <a:pt x="37608" y="97073"/>
                </a:lnTo>
                <a:lnTo>
                  <a:pt x="17305" y="134481"/>
                </a:lnTo>
                <a:lnTo>
                  <a:pt x="4473" y="175824"/>
                </a:lnTo>
                <a:lnTo>
                  <a:pt x="0" y="220218"/>
                </a:lnTo>
                <a:lnTo>
                  <a:pt x="4473" y="264611"/>
                </a:lnTo>
                <a:lnTo>
                  <a:pt x="17305" y="305954"/>
                </a:lnTo>
                <a:lnTo>
                  <a:pt x="37608" y="343362"/>
                </a:lnTo>
                <a:lnTo>
                  <a:pt x="64498" y="375951"/>
                </a:lnTo>
                <a:lnTo>
                  <a:pt x="97089" y="402837"/>
                </a:lnTo>
                <a:lnTo>
                  <a:pt x="134497" y="423136"/>
                </a:lnTo>
                <a:lnTo>
                  <a:pt x="175834" y="435963"/>
                </a:lnTo>
                <a:lnTo>
                  <a:pt x="220217" y="440436"/>
                </a:lnTo>
                <a:lnTo>
                  <a:pt x="264601" y="435963"/>
                </a:lnTo>
                <a:lnTo>
                  <a:pt x="305938" y="423136"/>
                </a:lnTo>
                <a:lnTo>
                  <a:pt x="343346" y="402837"/>
                </a:lnTo>
                <a:lnTo>
                  <a:pt x="375937" y="375951"/>
                </a:lnTo>
                <a:lnTo>
                  <a:pt x="402827" y="343362"/>
                </a:lnTo>
                <a:lnTo>
                  <a:pt x="423130" y="305954"/>
                </a:lnTo>
                <a:lnTo>
                  <a:pt x="435962" y="264611"/>
                </a:lnTo>
                <a:lnTo>
                  <a:pt x="440436" y="220218"/>
                </a:lnTo>
                <a:lnTo>
                  <a:pt x="435962" y="175824"/>
                </a:lnTo>
                <a:lnTo>
                  <a:pt x="423130" y="134481"/>
                </a:lnTo>
                <a:lnTo>
                  <a:pt x="402827" y="97073"/>
                </a:lnTo>
                <a:lnTo>
                  <a:pt x="375937" y="64484"/>
                </a:lnTo>
                <a:lnTo>
                  <a:pt x="343346" y="37598"/>
                </a:lnTo>
                <a:lnTo>
                  <a:pt x="305938" y="17299"/>
                </a:lnTo>
                <a:lnTo>
                  <a:pt x="264601" y="4472"/>
                </a:lnTo>
                <a:lnTo>
                  <a:pt x="220217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8123" y="105031"/>
            <a:ext cx="7202456" cy="786926"/>
          </a:xfrm>
          <a:prstGeom prst="rect">
            <a:avLst/>
          </a:prstGeom>
        </p:spPr>
        <p:txBody>
          <a:bodyPr vert="horz" wrap="square" lIns="0" tIns="324103" rIns="0" bIns="0" rtlCol="0">
            <a:spAutoFit/>
          </a:bodyPr>
          <a:lstStyle/>
          <a:p>
            <a:pPr marL="613410">
              <a:lnSpc>
                <a:spcPct val="100000"/>
              </a:lnSpc>
              <a:spcBef>
                <a:spcPts val="100"/>
              </a:spcBef>
            </a:pPr>
            <a:r>
              <a:rPr dirty="0"/>
              <a:t>Service</a:t>
            </a:r>
            <a:r>
              <a:rPr spc="-70" dirty="0"/>
              <a:t> </a:t>
            </a:r>
            <a:r>
              <a:rPr spc="-10" dirty="0"/>
              <a:t>Excellent</a:t>
            </a:r>
            <a:r>
              <a:rPr spc="-65" dirty="0"/>
              <a:t> </a:t>
            </a:r>
            <a:r>
              <a:rPr dirty="0"/>
              <a:t>Culture</a:t>
            </a:r>
            <a:r>
              <a:rPr spc="-40" dirty="0"/>
              <a:t> </a:t>
            </a:r>
            <a:r>
              <a:rPr spc="-10" dirty="0"/>
              <a:t>Sebagai</a:t>
            </a:r>
            <a:r>
              <a:rPr spc="-65" dirty="0"/>
              <a:t> </a:t>
            </a:r>
            <a:r>
              <a:rPr spc="-10" dirty="0"/>
              <a:t>Skill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533394" y="2654401"/>
            <a:ext cx="2045970" cy="91948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215"/>
              </a:spcBef>
            </a:pPr>
            <a:r>
              <a:rPr sz="2000" b="1" spc="-25" dirty="0">
                <a:latin typeface="Verdana"/>
                <a:cs typeface="Verdana"/>
              </a:rPr>
              <a:t>05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000" b="1" spc="-145" dirty="0">
                <a:latin typeface="Verdana"/>
                <a:cs typeface="Verdana"/>
              </a:rPr>
              <a:t>Responsiveness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7958" y="2654401"/>
            <a:ext cx="1671320" cy="91948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57150">
              <a:lnSpc>
                <a:spcPct val="100000"/>
              </a:lnSpc>
              <a:spcBef>
                <a:spcPts val="1215"/>
              </a:spcBef>
            </a:pPr>
            <a:r>
              <a:rPr sz="2000" b="1" spc="-25" dirty="0">
                <a:solidFill>
                  <a:srgbClr val="F9EEDF"/>
                </a:solidFill>
                <a:latin typeface="Verdana"/>
                <a:cs typeface="Verdana"/>
              </a:rPr>
              <a:t>06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000" b="1" spc="-114" dirty="0">
                <a:latin typeface="Verdana"/>
                <a:cs typeface="Verdana"/>
              </a:rPr>
              <a:t>Team</a:t>
            </a:r>
            <a:r>
              <a:rPr sz="2000" b="1" spc="-30" dirty="0">
                <a:latin typeface="Verdana"/>
                <a:cs typeface="Verdana"/>
              </a:rPr>
              <a:t> </a:t>
            </a:r>
            <a:r>
              <a:rPr sz="2000" b="1" spc="-80" dirty="0">
                <a:latin typeface="Verdana"/>
                <a:cs typeface="Verdana"/>
              </a:rPr>
              <a:t>Player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33394" y="1283277"/>
            <a:ext cx="1351915" cy="91948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1220"/>
              </a:spcBef>
            </a:pPr>
            <a:r>
              <a:rPr sz="2000" b="1" spc="-25" dirty="0">
                <a:solidFill>
                  <a:srgbClr val="F9EEDF"/>
                </a:solidFill>
                <a:latin typeface="Verdana"/>
                <a:cs typeface="Verdana"/>
                <a:hlinkClick r:id="rId2" action="ppaction://hlinksldjump"/>
              </a:rPr>
              <a:t>02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000" b="1" spc="-130" dirty="0">
                <a:latin typeface="Verdana"/>
                <a:cs typeface="Verdana"/>
                <a:hlinkClick r:id="rId2" action="ppaction://hlinksldjump"/>
              </a:rPr>
              <a:t>Assurance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67958" y="1283277"/>
            <a:ext cx="1167130" cy="91948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220"/>
              </a:spcBef>
            </a:pPr>
            <a:r>
              <a:rPr sz="2000" b="1" spc="-25" dirty="0">
                <a:latin typeface="Verdana"/>
                <a:cs typeface="Verdana"/>
              </a:rPr>
              <a:t>03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000" b="1" spc="-80" dirty="0">
                <a:latin typeface="Verdana"/>
                <a:cs typeface="Verdana"/>
              </a:rPr>
              <a:t>Tangible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8982" y="2654401"/>
            <a:ext cx="1190625" cy="91948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215"/>
              </a:spcBef>
            </a:pPr>
            <a:r>
              <a:rPr sz="2000" b="1" spc="-25" dirty="0">
                <a:solidFill>
                  <a:srgbClr val="F9EEDF"/>
                </a:solidFill>
                <a:latin typeface="Verdana"/>
                <a:cs typeface="Verdana"/>
              </a:rPr>
              <a:t>04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000" b="1" spc="-95" dirty="0">
                <a:latin typeface="Verdana"/>
                <a:cs typeface="Verdana"/>
              </a:rPr>
              <a:t>Empathy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8982" y="1283277"/>
            <a:ext cx="1073785" cy="919480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220"/>
              </a:spcBef>
            </a:pPr>
            <a:r>
              <a:rPr sz="2000" b="1" spc="-25" dirty="0">
                <a:latin typeface="Verdana"/>
                <a:cs typeface="Verdana"/>
                <a:hlinkClick r:id="rId3" action="ppaction://hlinksldjump"/>
              </a:rPr>
              <a:t>01</a:t>
            </a:r>
            <a:endParaRPr sz="2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000" b="1" spc="-95" dirty="0">
                <a:latin typeface="Verdana"/>
                <a:cs typeface="Verdana"/>
                <a:hlinkClick r:id="rId3" action="ppaction://hlinksldjump"/>
              </a:rPr>
              <a:t>Reliable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8200" y="1143000"/>
            <a:ext cx="944880" cy="96520"/>
          </a:xfrm>
          <a:custGeom>
            <a:avLst/>
            <a:gdLst/>
            <a:ahLst/>
            <a:cxnLst/>
            <a:rect l="l" t="t" r="r" b="b"/>
            <a:pathLst>
              <a:path w="944880" h="96519">
                <a:moveTo>
                  <a:pt x="944880" y="0"/>
                </a:moveTo>
                <a:lnTo>
                  <a:pt x="0" y="0"/>
                </a:lnTo>
                <a:lnTo>
                  <a:pt x="0" y="96012"/>
                </a:lnTo>
                <a:lnTo>
                  <a:pt x="944880" y="96012"/>
                </a:lnTo>
                <a:lnTo>
                  <a:pt x="944880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2731" y="0"/>
            <a:ext cx="1461770" cy="4179570"/>
          </a:xfrm>
          <a:custGeom>
            <a:avLst/>
            <a:gdLst/>
            <a:ahLst/>
            <a:cxnLst/>
            <a:rect l="l" t="t" r="r" b="b"/>
            <a:pathLst>
              <a:path w="1461770" h="4179570">
                <a:moveTo>
                  <a:pt x="1461267" y="0"/>
                </a:moveTo>
                <a:lnTo>
                  <a:pt x="21450" y="0"/>
                </a:lnTo>
                <a:lnTo>
                  <a:pt x="0" y="101971"/>
                </a:lnTo>
                <a:lnTo>
                  <a:pt x="13864" y="379587"/>
                </a:lnTo>
                <a:lnTo>
                  <a:pt x="188154" y="753381"/>
                </a:lnTo>
                <a:lnTo>
                  <a:pt x="646562" y="1150620"/>
                </a:lnTo>
                <a:lnTo>
                  <a:pt x="688023" y="1176840"/>
                </a:lnTo>
                <a:lnTo>
                  <a:pt x="726904" y="1203889"/>
                </a:lnTo>
                <a:lnTo>
                  <a:pt x="763275" y="1231742"/>
                </a:lnTo>
                <a:lnTo>
                  <a:pt x="797206" y="1260379"/>
                </a:lnTo>
                <a:lnTo>
                  <a:pt x="828766" y="1289778"/>
                </a:lnTo>
                <a:lnTo>
                  <a:pt x="858025" y="1319915"/>
                </a:lnTo>
                <a:lnTo>
                  <a:pt x="885053" y="1350771"/>
                </a:lnTo>
                <a:lnTo>
                  <a:pt x="909918" y="1382321"/>
                </a:lnTo>
                <a:lnTo>
                  <a:pt x="932692" y="1414546"/>
                </a:lnTo>
                <a:lnTo>
                  <a:pt x="953443" y="1447422"/>
                </a:lnTo>
                <a:lnTo>
                  <a:pt x="972242" y="1480928"/>
                </a:lnTo>
                <a:lnTo>
                  <a:pt x="1004258" y="1549741"/>
                </a:lnTo>
                <a:lnTo>
                  <a:pt x="1029299" y="1620809"/>
                </a:lnTo>
                <a:lnTo>
                  <a:pt x="1047921" y="1693957"/>
                </a:lnTo>
                <a:lnTo>
                  <a:pt x="1060681" y="1769010"/>
                </a:lnTo>
                <a:lnTo>
                  <a:pt x="1065037" y="1807195"/>
                </a:lnTo>
                <a:lnTo>
                  <a:pt x="1068136" y="1845791"/>
                </a:lnTo>
                <a:lnTo>
                  <a:pt x="1070049" y="1884775"/>
                </a:lnTo>
                <a:lnTo>
                  <a:pt x="1070844" y="1924125"/>
                </a:lnTo>
                <a:lnTo>
                  <a:pt x="1070592" y="1963820"/>
                </a:lnTo>
                <a:lnTo>
                  <a:pt x="1069362" y="2003837"/>
                </a:lnTo>
                <a:lnTo>
                  <a:pt x="1067223" y="2044154"/>
                </a:lnTo>
                <a:lnTo>
                  <a:pt x="1064246" y="2084750"/>
                </a:lnTo>
                <a:lnTo>
                  <a:pt x="1060500" y="2125603"/>
                </a:lnTo>
                <a:lnTo>
                  <a:pt x="1056054" y="2166690"/>
                </a:lnTo>
                <a:lnTo>
                  <a:pt x="1050978" y="2207990"/>
                </a:lnTo>
                <a:lnTo>
                  <a:pt x="1045342" y="2249480"/>
                </a:lnTo>
                <a:lnTo>
                  <a:pt x="1039216" y="2291140"/>
                </a:lnTo>
                <a:lnTo>
                  <a:pt x="1032669" y="2332946"/>
                </a:lnTo>
                <a:lnTo>
                  <a:pt x="1025770" y="2374877"/>
                </a:lnTo>
                <a:lnTo>
                  <a:pt x="1018590" y="2416910"/>
                </a:lnTo>
                <a:lnTo>
                  <a:pt x="1011198" y="2459025"/>
                </a:lnTo>
                <a:lnTo>
                  <a:pt x="1003663" y="2501199"/>
                </a:lnTo>
                <a:lnTo>
                  <a:pt x="988446" y="2585636"/>
                </a:lnTo>
                <a:lnTo>
                  <a:pt x="980902" y="2627855"/>
                </a:lnTo>
                <a:lnTo>
                  <a:pt x="973494" y="2670046"/>
                </a:lnTo>
                <a:lnTo>
                  <a:pt x="966292" y="2712185"/>
                </a:lnTo>
                <a:lnTo>
                  <a:pt x="959366" y="2754252"/>
                </a:lnTo>
                <a:lnTo>
                  <a:pt x="952784" y="2796225"/>
                </a:lnTo>
                <a:lnTo>
                  <a:pt x="946618" y="2838080"/>
                </a:lnTo>
                <a:lnTo>
                  <a:pt x="940936" y="2879798"/>
                </a:lnTo>
                <a:lnTo>
                  <a:pt x="935807" y="2921354"/>
                </a:lnTo>
                <a:lnTo>
                  <a:pt x="931303" y="2962729"/>
                </a:lnTo>
                <a:lnTo>
                  <a:pt x="927491" y="3003899"/>
                </a:lnTo>
                <a:lnTo>
                  <a:pt x="924443" y="3044842"/>
                </a:lnTo>
                <a:lnTo>
                  <a:pt x="922227" y="3085537"/>
                </a:lnTo>
                <a:lnTo>
                  <a:pt x="920913" y="3125962"/>
                </a:lnTo>
                <a:lnTo>
                  <a:pt x="920571" y="3166095"/>
                </a:lnTo>
                <a:lnTo>
                  <a:pt x="921270" y="3205914"/>
                </a:lnTo>
                <a:lnTo>
                  <a:pt x="923080" y="3245397"/>
                </a:lnTo>
                <a:lnTo>
                  <a:pt x="926071" y="3284521"/>
                </a:lnTo>
                <a:lnTo>
                  <a:pt x="930313" y="3323266"/>
                </a:lnTo>
                <a:lnTo>
                  <a:pt x="935874" y="3361609"/>
                </a:lnTo>
                <a:lnTo>
                  <a:pt x="942825" y="3399528"/>
                </a:lnTo>
                <a:lnTo>
                  <a:pt x="951235" y="3437001"/>
                </a:lnTo>
                <a:lnTo>
                  <a:pt x="1061140" y="3865741"/>
                </a:lnTo>
                <a:lnTo>
                  <a:pt x="1155150" y="4086244"/>
                </a:lnTo>
                <a:lnTo>
                  <a:pt x="1284902" y="4168338"/>
                </a:lnTo>
                <a:lnTo>
                  <a:pt x="1461267" y="4179318"/>
                </a:lnTo>
                <a:lnTo>
                  <a:pt x="1461267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30878" y="4508727"/>
            <a:ext cx="4431665" cy="636270"/>
          </a:xfrm>
          <a:custGeom>
            <a:avLst/>
            <a:gdLst/>
            <a:ahLst/>
            <a:cxnLst/>
            <a:rect l="l" t="t" r="r" b="b"/>
            <a:pathLst>
              <a:path w="4431665" h="636270">
                <a:moveTo>
                  <a:pt x="520886" y="0"/>
                </a:moveTo>
                <a:lnTo>
                  <a:pt x="253904" y="33637"/>
                </a:lnTo>
                <a:lnTo>
                  <a:pt x="111748" y="228085"/>
                </a:lnTo>
                <a:lnTo>
                  <a:pt x="0" y="635980"/>
                </a:lnTo>
                <a:lnTo>
                  <a:pt x="4431538" y="635980"/>
                </a:lnTo>
                <a:lnTo>
                  <a:pt x="4420114" y="597936"/>
                </a:lnTo>
                <a:lnTo>
                  <a:pt x="4406934" y="562113"/>
                </a:lnTo>
                <a:lnTo>
                  <a:pt x="4375426" y="496935"/>
                </a:lnTo>
                <a:lnTo>
                  <a:pt x="4337259" y="440053"/>
                </a:lnTo>
                <a:lnTo>
                  <a:pt x="4292679" y="391079"/>
                </a:lnTo>
                <a:lnTo>
                  <a:pt x="4241931" y="349622"/>
                </a:lnTo>
                <a:lnTo>
                  <a:pt x="4185260" y="315290"/>
                </a:lnTo>
                <a:lnTo>
                  <a:pt x="4122913" y="287693"/>
                </a:lnTo>
                <a:lnTo>
                  <a:pt x="4055133" y="266441"/>
                </a:lnTo>
                <a:lnTo>
                  <a:pt x="3982167" y="251144"/>
                </a:lnTo>
                <a:lnTo>
                  <a:pt x="3943815" y="245606"/>
                </a:lnTo>
                <a:lnTo>
                  <a:pt x="3904259" y="241410"/>
                </a:lnTo>
                <a:lnTo>
                  <a:pt x="3863529" y="238508"/>
                </a:lnTo>
                <a:lnTo>
                  <a:pt x="3821656" y="236850"/>
                </a:lnTo>
                <a:lnTo>
                  <a:pt x="3778670" y="236387"/>
                </a:lnTo>
                <a:lnTo>
                  <a:pt x="3734602" y="237072"/>
                </a:lnTo>
                <a:lnTo>
                  <a:pt x="3689483" y="238854"/>
                </a:lnTo>
                <a:lnTo>
                  <a:pt x="3643343" y="241686"/>
                </a:lnTo>
                <a:lnTo>
                  <a:pt x="3596214" y="245518"/>
                </a:lnTo>
                <a:lnTo>
                  <a:pt x="3548125" y="250301"/>
                </a:lnTo>
                <a:lnTo>
                  <a:pt x="3499107" y="255988"/>
                </a:lnTo>
                <a:lnTo>
                  <a:pt x="3449192" y="262528"/>
                </a:lnTo>
                <a:lnTo>
                  <a:pt x="3398409" y="269873"/>
                </a:lnTo>
                <a:lnTo>
                  <a:pt x="3346789" y="277975"/>
                </a:lnTo>
                <a:lnTo>
                  <a:pt x="3294364" y="286784"/>
                </a:lnTo>
                <a:lnTo>
                  <a:pt x="3241163" y="296252"/>
                </a:lnTo>
                <a:lnTo>
                  <a:pt x="3187218" y="306330"/>
                </a:lnTo>
                <a:lnTo>
                  <a:pt x="3132559" y="316969"/>
                </a:lnTo>
                <a:lnTo>
                  <a:pt x="3077217" y="328120"/>
                </a:lnTo>
                <a:lnTo>
                  <a:pt x="3021222" y="339734"/>
                </a:lnTo>
                <a:lnTo>
                  <a:pt x="2964605" y="351763"/>
                </a:lnTo>
                <a:lnTo>
                  <a:pt x="2849628" y="376869"/>
                </a:lnTo>
                <a:lnTo>
                  <a:pt x="2732531" y="403048"/>
                </a:lnTo>
                <a:lnTo>
                  <a:pt x="2672007" y="416224"/>
                </a:lnTo>
                <a:lnTo>
                  <a:pt x="2614213" y="427451"/>
                </a:lnTo>
                <a:lnTo>
                  <a:pt x="2559009" y="436799"/>
                </a:lnTo>
                <a:lnTo>
                  <a:pt x="2506257" y="444335"/>
                </a:lnTo>
                <a:lnTo>
                  <a:pt x="2455817" y="450129"/>
                </a:lnTo>
                <a:lnTo>
                  <a:pt x="2407552" y="454248"/>
                </a:lnTo>
                <a:lnTo>
                  <a:pt x="2361321" y="456761"/>
                </a:lnTo>
                <a:lnTo>
                  <a:pt x="2316985" y="457735"/>
                </a:lnTo>
                <a:lnTo>
                  <a:pt x="2274406" y="457241"/>
                </a:lnTo>
                <a:lnTo>
                  <a:pt x="2233444" y="455345"/>
                </a:lnTo>
                <a:lnTo>
                  <a:pt x="2193961" y="452116"/>
                </a:lnTo>
                <a:lnTo>
                  <a:pt x="2155816" y="447623"/>
                </a:lnTo>
                <a:lnTo>
                  <a:pt x="2082989" y="435117"/>
                </a:lnTo>
                <a:lnTo>
                  <a:pt x="2013850" y="418373"/>
                </a:lnTo>
                <a:lnTo>
                  <a:pt x="1947287" y="397938"/>
                </a:lnTo>
                <a:lnTo>
                  <a:pt x="1882187" y="374359"/>
                </a:lnTo>
                <a:lnTo>
                  <a:pt x="1817438" y="348184"/>
                </a:lnTo>
                <a:lnTo>
                  <a:pt x="1614169" y="259543"/>
                </a:lnTo>
                <a:lnTo>
                  <a:pt x="1577515" y="244012"/>
                </a:lnTo>
                <a:lnTo>
                  <a:pt x="1539697" y="228448"/>
                </a:lnTo>
                <a:lnTo>
                  <a:pt x="1500576" y="212917"/>
                </a:lnTo>
                <a:lnTo>
                  <a:pt x="1460013" y="197489"/>
                </a:lnTo>
                <a:lnTo>
                  <a:pt x="1417869" y="182233"/>
                </a:lnTo>
                <a:lnTo>
                  <a:pt x="1374005" y="167215"/>
                </a:lnTo>
                <a:lnTo>
                  <a:pt x="1328281" y="152506"/>
                </a:lnTo>
                <a:lnTo>
                  <a:pt x="1280560" y="138172"/>
                </a:lnTo>
                <a:lnTo>
                  <a:pt x="1230701" y="124283"/>
                </a:lnTo>
                <a:lnTo>
                  <a:pt x="1178565" y="110906"/>
                </a:lnTo>
                <a:lnTo>
                  <a:pt x="1124014" y="98111"/>
                </a:lnTo>
                <a:lnTo>
                  <a:pt x="1066909" y="85965"/>
                </a:lnTo>
                <a:lnTo>
                  <a:pt x="1007110" y="74537"/>
                </a:lnTo>
                <a:lnTo>
                  <a:pt x="520886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8191" y="0"/>
            <a:ext cx="3488054" cy="487680"/>
          </a:xfrm>
          <a:custGeom>
            <a:avLst/>
            <a:gdLst/>
            <a:ahLst/>
            <a:cxnLst/>
            <a:rect l="l" t="t" r="r" b="b"/>
            <a:pathLst>
              <a:path w="3488054" h="487680">
                <a:moveTo>
                  <a:pt x="3453106" y="126975"/>
                </a:moveTo>
                <a:lnTo>
                  <a:pt x="1653113" y="126975"/>
                </a:lnTo>
                <a:lnTo>
                  <a:pt x="1696450" y="127223"/>
                </a:lnTo>
                <a:lnTo>
                  <a:pt x="1737686" y="129285"/>
                </a:lnTo>
                <a:lnTo>
                  <a:pt x="1777053" y="133049"/>
                </a:lnTo>
                <a:lnTo>
                  <a:pt x="1814781" y="138401"/>
                </a:lnTo>
                <a:lnTo>
                  <a:pt x="1886245" y="153415"/>
                </a:lnTo>
                <a:lnTo>
                  <a:pt x="1953922" y="173422"/>
                </a:lnTo>
                <a:lnTo>
                  <a:pt x="2019660" y="197516"/>
                </a:lnTo>
                <a:lnTo>
                  <a:pt x="2085304" y="224793"/>
                </a:lnTo>
                <a:lnTo>
                  <a:pt x="2223695" y="285269"/>
                </a:lnTo>
                <a:lnTo>
                  <a:pt x="2261118" y="300962"/>
                </a:lnTo>
                <a:lnTo>
                  <a:pt x="2300134" y="316658"/>
                </a:lnTo>
                <a:lnTo>
                  <a:pt x="2340971" y="332244"/>
                </a:lnTo>
                <a:lnTo>
                  <a:pt x="2383863" y="347606"/>
                </a:lnTo>
                <a:lnTo>
                  <a:pt x="2429038" y="362632"/>
                </a:lnTo>
                <a:lnTo>
                  <a:pt x="2476728" y="377208"/>
                </a:lnTo>
                <a:lnTo>
                  <a:pt x="2527164" y="391222"/>
                </a:lnTo>
                <a:lnTo>
                  <a:pt x="2580576" y="404559"/>
                </a:lnTo>
                <a:lnTo>
                  <a:pt x="2637196" y="417106"/>
                </a:lnTo>
                <a:lnTo>
                  <a:pt x="2697253" y="428751"/>
                </a:lnTo>
                <a:lnTo>
                  <a:pt x="3080783" y="487422"/>
                </a:lnTo>
                <a:lnTo>
                  <a:pt x="3291375" y="460914"/>
                </a:lnTo>
                <a:lnTo>
                  <a:pt x="3403502" y="307772"/>
                </a:lnTo>
                <a:lnTo>
                  <a:pt x="3453106" y="126975"/>
                </a:lnTo>
                <a:close/>
              </a:path>
              <a:path w="3488054" h="487680">
                <a:moveTo>
                  <a:pt x="3487944" y="0"/>
                </a:moveTo>
                <a:lnTo>
                  <a:pt x="0" y="0"/>
                </a:lnTo>
                <a:lnTo>
                  <a:pt x="7466" y="24140"/>
                </a:lnTo>
                <a:lnTo>
                  <a:pt x="37296" y="91077"/>
                </a:lnTo>
                <a:lnTo>
                  <a:pt x="75560" y="147509"/>
                </a:lnTo>
                <a:lnTo>
                  <a:pt x="121864" y="194059"/>
                </a:lnTo>
                <a:lnTo>
                  <a:pt x="175819" y="231349"/>
                </a:lnTo>
                <a:lnTo>
                  <a:pt x="237031" y="260001"/>
                </a:lnTo>
                <a:lnTo>
                  <a:pt x="305111" y="280638"/>
                </a:lnTo>
                <a:lnTo>
                  <a:pt x="379667" y="293882"/>
                </a:lnTo>
                <a:lnTo>
                  <a:pt x="419251" y="297926"/>
                </a:lnTo>
                <a:lnTo>
                  <a:pt x="460306" y="300355"/>
                </a:lnTo>
                <a:lnTo>
                  <a:pt x="502785" y="301246"/>
                </a:lnTo>
                <a:lnTo>
                  <a:pt x="546639" y="300678"/>
                </a:lnTo>
                <a:lnTo>
                  <a:pt x="591817" y="298729"/>
                </a:lnTo>
                <a:lnTo>
                  <a:pt x="638272" y="295476"/>
                </a:lnTo>
                <a:lnTo>
                  <a:pt x="685954" y="290996"/>
                </a:lnTo>
                <a:lnTo>
                  <a:pt x="734815" y="285369"/>
                </a:lnTo>
                <a:lnTo>
                  <a:pt x="784805" y="278671"/>
                </a:lnTo>
                <a:lnTo>
                  <a:pt x="835876" y="270980"/>
                </a:lnTo>
                <a:lnTo>
                  <a:pt x="887978" y="262374"/>
                </a:lnTo>
                <a:lnTo>
                  <a:pt x="941063" y="252932"/>
                </a:lnTo>
                <a:lnTo>
                  <a:pt x="1049986" y="231846"/>
                </a:lnTo>
                <a:lnTo>
                  <a:pt x="1396850" y="156911"/>
                </a:lnTo>
                <a:lnTo>
                  <a:pt x="1454149" y="146389"/>
                </a:lnTo>
                <a:lnTo>
                  <a:pt x="1508195" y="138248"/>
                </a:lnTo>
                <a:lnTo>
                  <a:pt x="1559216" y="132374"/>
                </a:lnTo>
                <a:lnTo>
                  <a:pt x="1607446" y="128654"/>
                </a:lnTo>
                <a:lnTo>
                  <a:pt x="1653113" y="126975"/>
                </a:lnTo>
                <a:lnTo>
                  <a:pt x="3453106" y="126975"/>
                </a:lnTo>
                <a:lnTo>
                  <a:pt x="3487944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5118" y="385295"/>
            <a:ext cx="46507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4170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latin typeface="Verdana"/>
                <a:cs typeface="Verdana"/>
              </a:rPr>
              <a:t>Manfaat</a:t>
            </a:r>
            <a:r>
              <a:rPr sz="2800" spc="-114" dirty="0">
                <a:latin typeface="Verdana"/>
                <a:cs typeface="Verdana"/>
              </a:rPr>
              <a:t> </a:t>
            </a:r>
            <a:r>
              <a:rPr sz="2800" spc="-65" dirty="0">
                <a:latin typeface="Verdana"/>
                <a:cs typeface="Verdana"/>
              </a:rPr>
              <a:t>menerapkan </a:t>
            </a:r>
            <a:r>
              <a:rPr sz="2800" spc="-105" dirty="0">
                <a:latin typeface="Verdana"/>
                <a:cs typeface="Verdana"/>
              </a:rPr>
              <a:t>budaya</a:t>
            </a:r>
            <a:r>
              <a:rPr sz="2800" spc="-85" dirty="0">
                <a:latin typeface="Verdana"/>
                <a:cs typeface="Verdana"/>
              </a:rPr>
              <a:t> </a:t>
            </a:r>
            <a:r>
              <a:rPr sz="2800" spc="-140" dirty="0">
                <a:latin typeface="Verdana"/>
                <a:cs typeface="Verdana"/>
              </a:rPr>
              <a:t>Pelayanan</a:t>
            </a:r>
            <a:r>
              <a:rPr sz="2800" spc="-70" dirty="0">
                <a:latin typeface="Verdana"/>
                <a:cs typeface="Verdana"/>
              </a:rPr>
              <a:t> </a:t>
            </a:r>
            <a:r>
              <a:rPr sz="2800" spc="-120" dirty="0">
                <a:latin typeface="Verdana"/>
                <a:cs typeface="Verdana"/>
              </a:rPr>
              <a:t>Prima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0363" y="1438735"/>
            <a:ext cx="527939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ourier New"/>
                <a:cs typeface="Courier New"/>
              </a:rPr>
              <a:t>Meningkatkan</a:t>
            </a:r>
            <a:r>
              <a:rPr sz="1600" spc="-45" dirty="0">
                <a:latin typeface="Courier New"/>
                <a:cs typeface="Courier New"/>
              </a:rPr>
              <a:t> </a:t>
            </a:r>
            <a:r>
              <a:rPr sz="1600" dirty="0">
                <a:latin typeface="Courier New"/>
                <a:cs typeface="Courier New"/>
              </a:rPr>
              <a:t>engagement</a:t>
            </a:r>
            <a:r>
              <a:rPr sz="1600" spc="-65" dirty="0">
                <a:latin typeface="Courier New"/>
                <a:cs typeface="Courier New"/>
              </a:rPr>
              <a:t> </a:t>
            </a:r>
            <a:r>
              <a:rPr sz="1600" dirty="0">
                <a:latin typeface="Courier New"/>
                <a:cs typeface="Courier New"/>
              </a:rPr>
              <a:t>dengan</a:t>
            </a:r>
            <a:r>
              <a:rPr sz="1600" spc="-60" dirty="0">
                <a:latin typeface="Courier New"/>
                <a:cs typeface="Courier New"/>
              </a:rPr>
              <a:t> </a:t>
            </a:r>
            <a:r>
              <a:rPr sz="1600" spc="-10" dirty="0">
                <a:latin typeface="Courier New"/>
                <a:cs typeface="Courier New"/>
              </a:rPr>
              <a:t>stakeholder </a:t>
            </a:r>
            <a:r>
              <a:rPr sz="1600" dirty="0">
                <a:latin typeface="Courier New"/>
                <a:cs typeface="Courier New"/>
              </a:rPr>
              <a:t>Menciptakan</a:t>
            </a:r>
            <a:r>
              <a:rPr sz="1600" spc="-85" dirty="0">
                <a:latin typeface="Courier New"/>
                <a:cs typeface="Courier New"/>
              </a:rPr>
              <a:t> </a:t>
            </a:r>
            <a:r>
              <a:rPr sz="1600" dirty="0">
                <a:latin typeface="Courier New"/>
                <a:cs typeface="Courier New"/>
              </a:rPr>
              <a:t>pelanggan/stakholder</a:t>
            </a:r>
            <a:r>
              <a:rPr sz="1600" spc="-50" dirty="0">
                <a:latin typeface="Courier New"/>
                <a:cs typeface="Courier New"/>
              </a:rPr>
              <a:t> </a:t>
            </a:r>
            <a:r>
              <a:rPr sz="1600" dirty="0">
                <a:latin typeface="Courier New"/>
                <a:cs typeface="Courier New"/>
              </a:rPr>
              <a:t>yang</a:t>
            </a:r>
            <a:r>
              <a:rPr sz="1600" spc="-100" dirty="0">
                <a:latin typeface="Courier New"/>
                <a:cs typeface="Courier New"/>
              </a:rPr>
              <a:t> </a:t>
            </a:r>
            <a:r>
              <a:rPr sz="1600" spc="-10" dirty="0">
                <a:latin typeface="Courier New"/>
                <a:cs typeface="Courier New"/>
              </a:rPr>
              <a:t>loya</a:t>
            </a:r>
            <a:r>
              <a:rPr sz="1600" b="1" spc="-10" dirty="0">
                <a:solidFill>
                  <a:srgbClr val="FF0000"/>
                </a:solidFill>
                <a:latin typeface="Courier New"/>
                <a:cs typeface="Courier New"/>
              </a:rPr>
              <a:t>l</a:t>
            </a:r>
            <a:endParaRPr sz="1600" b="1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pPr marL="330200" algn="ctr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Courier New"/>
                <a:cs typeface="Courier New"/>
              </a:rPr>
              <a:t>(Moment</a:t>
            </a:r>
            <a:r>
              <a:rPr sz="1600" b="1" spc="-25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urier New"/>
                <a:cs typeface="Courier New"/>
              </a:rPr>
              <a:t>of</a:t>
            </a:r>
            <a:r>
              <a:rPr sz="1600" b="1" spc="-45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urier New"/>
                <a:cs typeface="Courier New"/>
              </a:rPr>
              <a:t>Truth)</a:t>
            </a:r>
            <a:endParaRPr sz="16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8676" y="2301239"/>
            <a:ext cx="944880" cy="97790"/>
          </a:xfrm>
          <a:custGeom>
            <a:avLst/>
            <a:gdLst/>
            <a:ahLst/>
            <a:cxnLst/>
            <a:rect l="l" t="t" r="r" b="b"/>
            <a:pathLst>
              <a:path w="944879" h="97789">
                <a:moveTo>
                  <a:pt x="944879" y="0"/>
                </a:moveTo>
                <a:lnTo>
                  <a:pt x="0" y="0"/>
                </a:lnTo>
                <a:lnTo>
                  <a:pt x="0" y="97536"/>
                </a:lnTo>
                <a:lnTo>
                  <a:pt x="944879" y="97536"/>
                </a:lnTo>
                <a:lnTo>
                  <a:pt x="944879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51076" y="411480"/>
            <a:ext cx="338455" cy="340360"/>
            <a:chOff x="551076" y="411480"/>
            <a:chExt cx="338455" cy="340360"/>
          </a:xfrm>
        </p:grpSpPr>
        <p:sp>
          <p:nvSpPr>
            <p:cNvPr id="9" name="object 9"/>
            <p:cNvSpPr/>
            <p:nvPr/>
          </p:nvSpPr>
          <p:spPr>
            <a:xfrm>
              <a:off x="792492" y="431292"/>
              <a:ext cx="58419" cy="55244"/>
            </a:xfrm>
            <a:custGeom>
              <a:avLst/>
              <a:gdLst/>
              <a:ahLst/>
              <a:cxnLst/>
              <a:rect l="l" t="t" r="r" b="b"/>
              <a:pathLst>
                <a:path w="58419" h="55245">
                  <a:moveTo>
                    <a:pt x="53479" y="0"/>
                  </a:moveTo>
                  <a:lnTo>
                    <a:pt x="8381" y="0"/>
                  </a:lnTo>
                  <a:lnTo>
                    <a:pt x="4864" y="0"/>
                  </a:lnTo>
                  <a:lnTo>
                    <a:pt x="1638" y="2032"/>
                  </a:lnTo>
                  <a:lnTo>
                    <a:pt x="0" y="5080"/>
                  </a:lnTo>
                  <a:lnTo>
                    <a:pt x="57835" y="54863"/>
                  </a:lnTo>
                  <a:lnTo>
                    <a:pt x="57886" y="4445"/>
                  </a:lnTo>
                  <a:lnTo>
                    <a:pt x="53479" y="0"/>
                  </a:lnTo>
                  <a:close/>
                </a:path>
              </a:pathLst>
            </a:custGeom>
            <a:solidFill>
              <a:srgbClr val="F9E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228" y="650748"/>
              <a:ext cx="80759" cy="1005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1065" y="411479"/>
              <a:ext cx="338455" cy="340360"/>
            </a:xfrm>
            <a:custGeom>
              <a:avLst/>
              <a:gdLst/>
              <a:ahLst/>
              <a:cxnLst/>
              <a:rect l="l" t="t" r="r" b="b"/>
              <a:pathLst>
                <a:path w="338455" h="340359">
                  <a:moveTo>
                    <a:pt x="299326" y="335407"/>
                  </a:moveTo>
                  <a:lnTo>
                    <a:pt x="299275" y="219329"/>
                  </a:lnTo>
                  <a:lnTo>
                    <a:pt x="299275" y="199517"/>
                  </a:lnTo>
                  <a:lnTo>
                    <a:pt x="299275" y="183769"/>
                  </a:lnTo>
                  <a:lnTo>
                    <a:pt x="224878" y="120142"/>
                  </a:lnTo>
                  <a:lnTo>
                    <a:pt x="209727" y="107188"/>
                  </a:lnTo>
                  <a:lnTo>
                    <a:pt x="209727" y="124587"/>
                  </a:lnTo>
                  <a:lnTo>
                    <a:pt x="209727" y="195072"/>
                  </a:lnTo>
                  <a:lnTo>
                    <a:pt x="205270" y="199517"/>
                  </a:lnTo>
                  <a:lnTo>
                    <a:pt x="134594" y="199517"/>
                  </a:lnTo>
                  <a:lnTo>
                    <a:pt x="130136" y="195072"/>
                  </a:lnTo>
                  <a:lnTo>
                    <a:pt x="130136" y="124587"/>
                  </a:lnTo>
                  <a:lnTo>
                    <a:pt x="134594" y="120142"/>
                  </a:lnTo>
                  <a:lnTo>
                    <a:pt x="205270" y="120142"/>
                  </a:lnTo>
                  <a:lnTo>
                    <a:pt x="209727" y="124587"/>
                  </a:lnTo>
                  <a:lnTo>
                    <a:pt x="209727" y="107188"/>
                  </a:lnTo>
                  <a:lnTo>
                    <a:pt x="169938" y="73152"/>
                  </a:lnTo>
                  <a:lnTo>
                    <a:pt x="38798" y="183769"/>
                  </a:lnTo>
                  <a:lnTo>
                    <a:pt x="38735" y="335407"/>
                  </a:lnTo>
                  <a:lnTo>
                    <a:pt x="43192" y="339852"/>
                  </a:lnTo>
                  <a:lnTo>
                    <a:pt x="110248" y="339852"/>
                  </a:lnTo>
                  <a:lnTo>
                    <a:pt x="110248" y="223901"/>
                  </a:lnTo>
                  <a:lnTo>
                    <a:pt x="114706" y="219329"/>
                  </a:lnTo>
                  <a:lnTo>
                    <a:pt x="225158" y="219329"/>
                  </a:lnTo>
                  <a:lnTo>
                    <a:pt x="229616" y="223901"/>
                  </a:lnTo>
                  <a:lnTo>
                    <a:pt x="229616" y="339852"/>
                  </a:lnTo>
                  <a:lnTo>
                    <a:pt x="294868" y="339852"/>
                  </a:lnTo>
                  <a:lnTo>
                    <a:pt x="299326" y="335407"/>
                  </a:lnTo>
                  <a:close/>
                </a:path>
                <a:path w="338455" h="340359">
                  <a:moveTo>
                    <a:pt x="338074" y="144399"/>
                  </a:moveTo>
                  <a:lnTo>
                    <a:pt x="335838" y="137985"/>
                  </a:lnTo>
                  <a:lnTo>
                    <a:pt x="331431" y="132588"/>
                  </a:lnTo>
                  <a:lnTo>
                    <a:pt x="179222" y="1651"/>
                  </a:lnTo>
                  <a:lnTo>
                    <a:pt x="174612" y="0"/>
                  </a:lnTo>
                  <a:lnTo>
                    <a:pt x="170014" y="0"/>
                  </a:lnTo>
                  <a:lnTo>
                    <a:pt x="165417" y="0"/>
                  </a:lnTo>
                  <a:lnTo>
                    <a:pt x="160820" y="1651"/>
                  </a:lnTo>
                  <a:lnTo>
                    <a:pt x="6896" y="132588"/>
                  </a:lnTo>
                  <a:lnTo>
                    <a:pt x="2057" y="138709"/>
                  </a:lnTo>
                  <a:lnTo>
                    <a:pt x="0" y="145973"/>
                  </a:lnTo>
                  <a:lnTo>
                    <a:pt x="800" y="153504"/>
                  </a:lnTo>
                  <a:lnTo>
                    <a:pt x="4508" y="160401"/>
                  </a:lnTo>
                  <a:lnTo>
                    <a:pt x="8458" y="165100"/>
                  </a:lnTo>
                  <a:lnTo>
                    <a:pt x="14109" y="167513"/>
                  </a:lnTo>
                  <a:lnTo>
                    <a:pt x="24345" y="167513"/>
                  </a:lnTo>
                  <a:lnTo>
                    <a:pt x="28917" y="165989"/>
                  </a:lnTo>
                  <a:lnTo>
                    <a:pt x="170014" y="46228"/>
                  </a:lnTo>
                  <a:lnTo>
                    <a:pt x="309397" y="166116"/>
                  </a:lnTo>
                  <a:lnTo>
                    <a:pt x="313956" y="167640"/>
                  </a:lnTo>
                  <a:lnTo>
                    <a:pt x="325234" y="167640"/>
                  </a:lnTo>
                  <a:lnTo>
                    <a:pt x="331876" y="164211"/>
                  </a:lnTo>
                  <a:lnTo>
                    <a:pt x="335610" y="157734"/>
                  </a:lnTo>
                  <a:lnTo>
                    <a:pt x="338035" y="151206"/>
                  </a:lnTo>
                  <a:lnTo>
                    <a:pt x="338074" y="144399"/>
                  </a:lnTo>
                  <a:close/>
                </a:path>
              </a:pathLst>
            </a:custGeom>
            <a:solidFill>
              <a:srgbClr val="F9E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57811" y="300227"/>
            <a:ext cx="2825247" cy="3879343"/>
            <a:chOff x="0" y="978407"/>
            <a:chExt cx="4629911" cy="416509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23" y="1242059"/>
              <a:ext cx="4437888" cy="39014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8407"/>
              <a:ext cx="3304031" cy="416509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100B75-D7B0-4B83-99E8-71B4C90BC3F9}"/>
              </a:ext>
            </a:extLst>
          </p:cNvPr>
          <p:cNvSpPr/>
          <p:nvPr/>
        </p:nvSpPr>
        <p:spPr>
          <a:xfrm>
            <a:off x="2491161" y="2575210"/>
            <a:ext cx="568773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Berbagai Kesempatan/Interaksi Pertemuan yang terjadi antara Perusahaan dengan Pelanggan dimana pada paat itu Pelanggan akan mengalami dan memberikan Penilaian terhadap Pelayanan Perusahaan.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" y="0"/>
            <a:ext cx="1073150" cy="1461770"/>
          </a:xfrm>
          <a:custGeom>
            <a:avLst/>
            <a:gdLst/>
            <a:ahLst/>
            <a:cxnLst/>
            <a:rect l="l" t="t" r="r" b="b"/>
            <a:pathLst>
              <a:path w="1073150" h="1461770">
                <a:moveTo>
                  <a:pt x="997860" y="0"/>
                </a:moveTo>
                <a:lnTo>
                  <a:pt x="0" y="0"/>
                </a:lnTo>
                <a:lnTo>
                  <a:pt x="0" y="1455292"/>
                </a:lnTo>
                <a:lnTo>
                  <a:pt x="2742" y="1456245"/>
                </a:lnTo>
                <a:lnTo>
                  <a:pt x="10538" y="1458340"/>
                </a:lnTo>
                <a:lnTo>
                  <a:pt x="22737" y="1460436"/>
                </a:lnTo>
                <a:lnTo>
                  <a:pt x="38690" y="1461389"/>
                </a:lnTo>
                <a:lnTo>
                  <a:pt x="60326" y="1459686"/>
                </a:lnTo>
                <a:lnTo>
                  <a:pt x="111717" y="1441257"/>
                </a:lnTo>
                <a:lnTo>
                  <a:pt x="167813" y="1392096"/>
                </a:lnTo>
                <a:lnTo>
                  <a:pt x="195332" y="1351980"/>
                </a:lnTo>
                <a:lnTo>
                  <a:pt x="221273" y="1299369"/>
                </a:lnTo>
                <a:lnTo>
                  <a:pt x="244719" y="1232656"/>
                </a:lnTo>
                <a:lnTo>
                  <a:pt x="264753" y="1150239"/>
                </a:lnTo>
                <a:lnTo>
                  <a:pt x="287122" y="1036990"/>
                </a:lnTo>
                <a:lnTo>
                  <a:pt x="297768" y="985712"/>
                </a:lnTo>
                <a:lnTo>
                  <a:pt x="308561" y="937771"/>
                </a:lnTo>
                <a:lnTo>
                  <a:pt x="319884" y="892996"/>
                </a:lnTo>
                <a:lnTo>
                  <a:pt x="332115" y="851217"/>
                </a:lnTo>
                <a:lnTo>
                  <a:pt x="345637" y="812263"/>
                </a:lnTo>
                <a:lnTo>
                  <a:pt x="360830" y="775964"/>
                </a:lnTo>
                <a:lnTo>
                  <a:pt x="397752" y="710651"/>
                </a:lnTo>
                <a:lnTo>
                  <a:pt x="445926" y="653912"/>
                </a:lnTo>
                <a:lnTo>
                  <a:pt x="475184" y="628333"/>
                </a:lnTo>
                <a:lnTo>
                  <a:pt x="508398" y="604386"/>
                </a:lnTo>
                <a:lnTo>
                  <a:pt x="545948" y="581901"/>
                </a:lnTo>
                <a:lnTo>
                  <a:pt x="588215" y="560707"/>
                </a:lnTo>
                <a:lnTo>
                  <a:pt x="635580" y="540635"/>
                </a:lnTo>
                <a:lnTo>
                  <a:pt x="688422" y="521514"/>
                </a:lnTo>
                <a:lnTo>
                  <a:pt x="747124" y="503174"/>
                </a:lnTo>
                <a:lnTo>
                  <a:pt x="970962" y="432232"/>
                </a:lnTo>
                <a:lnTo>
                  <a:pt x="1071693" y="356171"/>
                </a:lnTo>
                <a:lnTo>
                  <a:pt x="1072824" y="227818"/>
                </a:lnTo>
                <a:lnTo>
                  <a:pt x="997860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906" y="4749041"/>
            <a:ext cx="2755265" cy="396240"/>
          </a:xfrm>
          <a:custGeom>
            <a:avLst/>
            <a:gdLst/>
            <a:ahLst/>
            <a:cxnLst/>
            <a:rect l="l" t="t" r="r" b="b"/>
            <a:pathLst>
              <a:path w="2755265" h="396239">
                <a:moveTo>
                  <a:pt x="323801" y="0"/>
                </a:moveTo>
                <a:lnTo>
                  <a:pt x="157822" y="20932"/>
                </a:lnTo>
                <a:lnTo>
                  <a:pt x="69454" y="141941"/>
                </a:lnTo>
                <a:lnTo>
                  <a:pt x="0" y="395785"/>
                </a:lnTo>
                <a:lnTo>
                  <a:pt x="2755201" y="395785"/>
                </a:lnTo>
                <a:lnTo>
                  <a:pt x="2742866" y="357379"/>
                </a:lnTo>
                <a:lnTo>
                  <a:pt x="2709421" y="291607"/>
                </a:lnTo>
                <a:lnTo>
                  <a:pt x="2664852" y="239640"/>
                </a:lnTo>
                <a:lnTo>
                  <a:pt x="2609849" y="200377"/>
                </a:lnTo>
                <a:lnTo>
                  <a:pt x="2545102" y="172720"/>
                </a:lnTo>
                <a:lnTo>
                  <a:pt x="2471302" y="155568"/>
                </a:lnTo>
                <a:lnTo>
                  <a:pt x="2431223" y="150589"/>
                </a:lnTo>
                <a:lnTo>
                  <a:pt x="2389139" y="147824"/>
                </a:lnTo>
                <a:lnTo>
                  <a:pt x="2345138" y="147135"/>
                </a:lnTo>
                <a:lnTo>
                  <a:pt x="2299305" y="148386"/>
                </a:lnTo>
                <a:lnTo>
                  <a:pt x="2251727" y="151438"/>
                </a:lnTo>
                <a:lnTo>
                  <a:pt x="2202490" y="156156"/>
                </a:lnTo>
                <a:lnTo>
                  <a:pt x="2151680" y="162400"/>
                </a:lnTo>
                <a:lnTo>
                  <a:pt x="2099384" y="170033"/>
                </a:lnTo>
                <a:lnTo>
                  <a:pt x="2045687" y="178919"/>
                </a:lnTo>
                <a:lnTo>
                  <a:pt x="1990677" y="188920"/>
                </a:lnTo>
                <a:lnTo>
                  <a:pt x="1934440" y="199898"/>
                </a:lnTo>
                <a:lnTo>
                  <a:pt x="1877061" y="211716"/>
                </a:lnTo>
                <a:lnTo>
                  <a:pt x="1818628" y="224236"/>
                </a:lnTo>
                <a:lnTo>
                  <a:pt x="1698942" y="250834"/>
                </a:lnTo>
                <a:lnTo>
                  <a:pt x="1640378" y="263209"/>
                </a:lnTo>
                <a:lnTo>
                  <a:pt x="1585910" y="272630"/>
                </a:lnTo>
                <a:lnTo>
                  <a:pt x="1535200" y="279265"/>
                </a:lnTo>
                <a:lnTo>
                  <a:pt x="1487908" y="283280"/>
                </a:lnTo>
                <a:lnTo>
                  <a:pt x="1443696" y="284842"/>
                </a:lnTo>
                <a:lnTo>
                  <a:pt x="1402223" y="284118"/>
                </a:lnTo>
                <a:lnTo>
                  <a:pt x="1363152" y="281274"/>
                </a:lnTo>
                <a:lnTo>
                  <a:pt x="1290858" y="269895"/>
                </a:lnTo>
                <a:lnTo>
                  <a:pt x="1224100" y="252040"/>
                </a:lnTo>
                <a:lnTo>
                  <a:pt x="1160165" y="229043"/>
                </a:lnTo>
                <a:lnTo>
                  <a:pt x="1096342" y="202239"/>
                </a:lnTo>
                <a:lnTo>
                  <a:pt x="1029917" y="172962"/>
                </a:lnTo>
                <a:lnTo>
                  <a:pt x="994881" y="157813"/>
                </a:lnTo>
                <a:lnTo>
                  <a:pt x="958178" y="142546"/>
                </a:lnTo>
                <a:lnTo>
                  <a:pt x="919468" y="127328"/>
                </a:lnTo>
                <a:lnTo>
                  <a:pt x="878413" y="112326"/>
                </a:lnTo>
                <a:lnTo>
                  <a:pt x="834673" y="97706"/>
                </a:lnTo>
                <a:lnTo>
                  <a:pt x="787909" y="83636"/>
                </a:lnTo>
                <a:lnTo>
                  <a:pt x="737782" y="70282"/>
                </a:lnTo>
                <a:lnTo>
                  <a:pt x="683954" y="57811"/>
                </a:lnTo>
                <a:lnTo>
                  <a:pt x="626084" y="46390"/>
                </a:lnTo>
                <a:lnTo>
                  <a:pt x="323801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0580" y="155447"/>
            <a:ext cx="693420" cy="2039620"/>
          </a:xfrm>
          <a:custGeom>
            <a:avLst/>
            <a:gdLst/>
            <a:ahLst/>
            <a:cxnLst/>
            <a:rect l="l" t="t" r="r" b="b"/>
            <a:pathLst>
              <a:path w="693420" h="2039620">
                <a:moveTo>
                  <a:pt x="135254" y="867282"/>
                </a:moveTo>
                <a:lnTo>
                  <a:pt x="91320" y="876123"/>
                </a:lnTo>
                <a:lnTo>
                  <a:pt x="45960" y="905952"/>
                </a:lnTo>
                <a:lnTo>
                  <a:pt x="23614" y="964366"/>
                </a:lnTo>
                <a:lnTo>
                  <a:pt x="23529" y="965453"/>
                </a:lnTo>
                <a:lnTo>
                  <a:pt x="27805" y="999454"/>
                </a:lnTo>
                <a:lnTo>
                  <a:pt x="40626" y="1035406"/>
                </a:lnTo>
                <a:lnTo>
                  <a:pt x="60543" y="1071764"/>
                </a:lnTo>
                <a:lnTo>
                  <a:pt x="86150" y="1107337"/>
                </a:lnTo>
                <a:lnTo>
                  <a:pt x="116045" y="1140936"/>
                </a:lnTo>
                <a:lnTo>
                  <a:pt x="148822" y="1171368"/>
                </a:lnTo>
                <a:lnTo>
                  <a:pt x="183077" y="1197444"/>
                </a:lnTo>
                <a:lnTo>
                  <a:pt x="217407" y="1217970"/>
                </a:lnTo>
                <a:lnTo>
                  <a:pt x="280670" y="1237614"/>
                </a:lnTo>
                <a:lnTo>
                  <a:pt x="298565" y="1279991"/>
                </a:lnTo>
                <a:lnTo>
                  <a:pt x="315436" y="1325165"/>
                </a:lnTo>
                <a:lnTo>
                  <a:pt x="329497" y="1371935"/>
                </a:lnTo>
                <a:lnTo>
                  <a:pt x="338963" y="1419098"/>
                </a:lnTo>
                <a:lnTo>
                  <a:pt x="338963" y="1421384"/>
                </a:lnTo>
                <a:lnTo>
                  <a:pt x="341249" y="1423415"/>
                </a:lnTo>
                <a:lnTo>
                  <a:pt x="320335" y="1466554"/>
                </a:lnTo>
                <a:lnTo>
                  <a:pt x="298512" y="1510196"/>
                </a:lnTo>
                <a:lnTo>
                  <a:pt x="275784" y="1554312"/>
                </a:lnTo>
                <a:lnTo>
                  <a:pt x="252158" y="1598873"/>
                </a:lnTo>
                <a:lnTo>
                  <a:pt x="227639" y="1643852"/>
                </a:lnTo>
                <a:lnTo>
                  <a:pt x="202232" y="1689219"/>
                </a:lnTo>
                <a:lnTo>
                  <a:pt x="175943" y="1734945"/>
                </a:lnTo>
                <a:lnTo>
                  <a:pt x="148778" y="1781002"/>
                </a:lnTo>
                <a:lnTo>
                  <a:pt x="120742" y="1827360"/>
                </a:lnTo>
                <a:lnTo>
                  <a:pt x="91841" y="1873991"/>
                </a:lnTo>
                <a:lnTo>
                  <a:pt x="62079" y="1920867"/>
                </a:lnTo>
                <a:lnTo>
                  <a:pt x="31464" y="1967958"/>
                </a:lnTo>
                <a:lnTo>
                  <a:pt x="0" y="2015235"/>
                </a:lnTo>
                <a:lnTo>
                  <a:pt x="27813" y="2039112"/>
                </a:lnTo>
                <a:lnTo>
                  <a:pt x="55772" y="1997315"/>
                </a:lnTo>
                <a:lnTo>
                  <a:pt x="83440" y="1955172"/>
                </a:lnTo>
                <a:lnTo>
                  <a:pt x="110791" y="1912679"/>
                </a:lnTo>
                <a:lnTo>
                  <a:pt x="137804" y="1869835"/>
                </a:lnTo>
                <a:lnTo>
                  <a:pt x="164455" y="1826636"/>
                </a:lnTo>
                <a:lnTo>
                  <a:pt x="190722" y="1783079"/>
                </a:lnTo>
                <a:lnTo>
                  <a:pt x="216581" y="1739164"/>
                </a:lnTo>
                <a:lnTo>
                  <a:pt x="242010" y="1694885"/>
                </a:lnTo>
                <a:lnTo>
                  <a:pt x="266985" y="1650241"/>
                </a:lnTo>
                <a:lnTo>
                  <a:pt x="291484" y="1605230"/>
                </a:lnTo>
                <a:lnTo>
                  <a:pt x="315485" y="1559848"/>
                </a:lnTo>
                <a:lnTo>
                  <a:pt x="338963" y="1514093"/>
                </a:lnTo>
                <a:lnTo>
                  <a:pt x="408207" y="1369567"/>
                </a:lnTo>
                <a:lnTo>
                  <a:pt x="367029" y="1369567"/>
                </a:lnTo>
                <a:lnTo>
                  <a:pt x="356254" y="1332333"/>
                </a:lnTo>
                <a:lnTo>
                  <a:pt x="343598" y="1296003"/>
                </a:lnTo>
                <a:lnTo>
                  <a:pt x="329703" y="1261340"/>
                </a:lnTo>
                <a:lnTo>
                  <a:pt x="315214" y="1229105"/>
                </a:lnTo>
                <a:lnTo>
                  <a:pt x="328929" y="1194812"/>
                </a:lnTo>
                <a:lnTo>
                  <a:pt x="327405" y="1151064"/>
                </a:lnTo>
                <a:lnTo>
                  <a:pt x="319785" y="1113412"/>
                </a:lnTo>
                <a:lnTo>
                  <a:pt x="315214" y="1097406"/>
                </a:lnTo>
                <a:lnTo>
                  <a:pt x="281898" y="964366"/>
                </a:lnTo>
                <a:lnTo>
                  <a:pt x="252047" y="896048"/>
                </a:lnTo>
                <a:lnTo>
                  <a:pt x="208789" y="870878"/>
                </a:lnTo>
                <a:lnTo>
                  <a:pt x="135254" y="867282"/>
                </a:lnTo>
                <a:close/>
              </a:path>
              <a:path w="693420" h="2039620">
                <a:moveTo>
                  <a:pt x="693166" y="1321942"/>
                </a:moveTo>
                <a:lnTo>
                  <a:pt x="524891" y="1321942"/>
                </a:lnTo>
                <a:lnTo>
                  <a:pt x="553880" y="1342538"/>
                </a:lnTo>
                <a:lnTo>
                  <a:pt x="593645" y="1358407"/>
                </a:lnTo>
                <a:lnTo>
                  <a:pt x="641101" y="1368966"/>
                </a:lnTo>
                <a:lnTo>
                  <a:pt x="693166" y="1373631"/>
                </a:lnTo>
                <a:lnTo>
                  <a:pt x="693166" y="1321942"/>
                </a:lnTo>
                <a:close/>
              </a:path>
              <a:path w="693420" h="2039620">
                <a:moveTo>
                  <a:pt x="435448" y="796925"/>
                </a:moveTo>
                <a:lnTo>
                  <a:pt x="386461" y="796925"/>
                </a:lnTo>
                <a:lnTo>
                  <a:pt x="415190" y="833414"/>
                </a:lnTo>
                <a:lnTo>
                  <a:pt x="443810" y="872373"/>
                </a:lnTo>
                <a:lnTo>
                  <a:pt x="471699" y="913202"/>
                </a:lnTo>
                <a:lnTo>
                  <a:pt x="498208" y="955258"/>
                </a:lnTo>
                <a:lnTo>
                  <a:pt x="522731" y="997965"/>
                </a:lnTo>
                <a:lnTo>
                  <a:pt x="506307" y="1041481"/>
                </a:lnTo>
                <a:lnTo>
                  <a:pt x="488620" y="1086779"/>
                </a:lnTo>
                <a:lnTo>
                  <a:pt x="469700" y="1133836"/>
                </a:lnTo>
                <a:lnTo>
                  <a:pt x="449577" y="1182630"/>
                </a:lnTo>
                <a:lnTo>
                  <a:pt x="428278" y="1233140"/>
                </a:lnTo>
                <a:lnTo>
                  <a:pt x="405832" y="1285342"/>
                </a:lnTo>
                <a:lnTo>
                  <a:pt x="382270" y="1339214"/>
                </a:lnTo>
                <a:lnTo>
                  <a:pt x="373506" y="1341247"/>
                </a:lnTo>
                <a:lnTo>
                  <a:pt x="371475" y="1350010"/>
                </a:lnTo>
                <a:lnTo>
                  <a:pt x="371475" y="1362837"/>
                </a:lnTo>
                <a:lnTo>
                  <a:pt x="369189" y="1365123"/>
                </a:lnTo>
                <a:lnTo>
                  <a:pt x="367029" y="1369567"/>
                </a:lnTo>
                <a:lnTo>
                  <a:pt x="408207" y="1369567"/>
                </a:lnTo>
                <a:lnTo>
                  <a:pt x="410337" y="1365123"/>
                </a:lnTo>
                <a:lnTo>
                  <a:pt x="440684" y="1352607"/>
                </a:lnTo>
                <a:lnTo>
                  <a:pt x="470042" y="1341104"/>
                </a:lnTo>
                <a:lnTo>
                  <a:pt x="498187" y="1330815"/>
                </a:lnTo>
                <a:lnTo>
                  <a:pt x="524891" y="1321942"/>
                </a:lnTo>
                <a:lnTo>
                  <a:pt x="693166" y="1321942"/>
                </a:lnTo>
                <a:lnTo>
                  <a:pt x="693166" y="1315465"/>
                </a:lnTo>
                <a:lnTo>
                  <a:pt x="432053" y="1315465"/>
                </a:lnTo>
                <a:lnTo>
                  <a:pt x="454869" y="1265949"/>
                </a:lnTo>
                <a:lnTo>
                  <a:pt x="476745" y="1216054"/>
                </a:lnTo>
                <a:lnTo>
                  <a:pt x="497781" y="1165861"/>
                </a:lnTo>
                <a:lnTo>
                  <a:pt x="518072" y="1115448"/>
                </a:lnTo>
                <a:lnTo>
                  <a:pt x="537718" y="1064894"/>
                </a:lnTo>
                <a:lnTo>
                  <a:pt x="576901" y="1036945"/>
                </a:lnTo>
                <a:lnTo>
                  <a:pt x="616299" y="1011412"/>
                </a:lnTo>
                <a:lnTo>
                  <a:pt x="631711" y="1002284"/>
                </a:lnTo>
                <a:lnTo>
                  <a:pt x="559435" y="1002284"/>
                </a:lnTo>
                <a:lnTo>
                  <a:pt x="562689" y="993796"/>
                </a:lnTo>
                <a:lnTo>
                  <a:pt x="566134" y="984678"/>
                </a:lnTo>
                <a:lnTo>
                  <a:pt x="570007" y="975155"/>
                </a:lnTo>
                <a:lnTo>
                  <a:pt x="574548" y="965453"/>
                </a:lnTo>
                <a:lnTo>
                  <a:pt x="579604" y="950467"/>
                </a:lnTo>
                <a:lnTo>
                  <a:pt x="540003" y="950467"/>
                </a:lnTo>
                <a:lnTo>
                  <a:pt x="511305" y="903888"/>
                </a:lnTo>
                <a:lnTo>
                  <a:pt x="481012" y="858821"/>
                </a:lnTo>
                <a:lnTo>
                  <a:pt x="449957" y="815826"/>
                </a:lnTo>
                <a:lnTo>
                  <a:pt x="435448" y="796925"/>
                </a:lnTo>
                <a:close/>
              </a:path>
              <a:path w="693420" h="2039620">
                <a:moveTo>
                  <a:pt x="693166" y="1159764"/>
                </a:moveTo>
                <a:lnTo>
                  <a:pt x="658776" y="1174781"/>
                </a:lnTo>
                <a:lnTo>
                  <a:pt x="631412" y="1188751"/>
                </a:lnTo>
                <a:lnTo>
                  <a:pt x="613334" y="1199054"/>
                </a:lnTo>
                <a:lnTo>
                  <a:pt x="606805" y="1203071"/>
                </a:lnTo>
                <a:lnTo>
                  <a:pt x="559278" y="1227498"/>
                </a:lnTo>
                <a:lnTo>
                  <a:pt x="533765" y="1244187"/>
                </a:lnTo>
                <a:lnTo>
                  <a:pt x="521563" y="1260828"/>
                </a:lnTo>
                <a:lnTo>
                  <a:pt x="513969" y="1285113"/>
                </a:lnTo>
                <a:lnTo>
                  <a:pt x="494526" y="1291980"/>
                </a:lnTo>
                <a:lnTo>
                  <a:pt x="453925" y="1307383"/>
                </a:lnTo>
                <a:lnTo>
                  <a:pt x="432053" y="1315465"/>
                </a:lnTo>
                <a:lnTo>
                  <a:pt x="693166" y="1315465"/>
                </a:lnTo>
                <a:lnTo>
                  <a:pt x="693166" y="1159764"/>
                </a:lnTo>
                <a:close/>
              </a:path>
              <a:path w="693420" h="2039620">
                <a:moveTo>
                  <a:pt x="693166" y="926591"/>
                </a:moveTo>
                <a:lnTo>
                  <a:pt x="661733" y="942419"/>
                </a:lnTo>
                <a:lnTo>
                  <a:pt x="628776" y="960437"/>
                </a:lnTo>
                <a:lnTo>
                  <a:pt x="594582" y="980455"/>
                </a:lnTo>
                <a:lnTo>
                  <a:pt x="559435" y="1002284"/>
                </a:lnTo>
                <a:lnTo>
                  <a:pt x="631711" y="1002284"/>
                </a:lnTo>
                <a:lnTo>
                  <a:pt x="655268" y="988331"/>
                </a:lnTo>
                <a:lnTo>
                  <a:pt x="693166" y="967739"/>
                </a:lnTo>
                <a:lnTo>
                  <a:pt x="693166" y="926591"/>
                </a:lnTo>
                <a:close/>
              </a:path>
              <a:path w="693420" h="2039620">
                <a:moveTo>
                  <a:pt x="693166" y="0"/>
                </a:moveTo>
                <a:lnTo>
                  <a:pt x="569596" y="103887"/>
                </a:lnTo>
                <a:lnTo>
                  <a:pt x="527192" y="275605"/>
                </a:lnTo>
                <a:lnTo>
                  <a:pt x="528913" y="436393"/>
                </a:lnTo>
                <a:lnTo>
                  <a:pt x="537718" y="507491"/>
                </a:lnTo>
                <a:lnTo>
                  <a:pt x="546221" y="604387"/>
                </a:lnTo>
                <a:lnTo>
                  <a:pt x="557164" y="658288"/>
                </a:lnTo>
                <a:lnTo>
                  <a:pt x="577848" y="688639"/>
                </a:lnTo>
                <a:lnTo>
                  <a:pt x="615569" y="714882"/>
                </a:lnTo>
                <a:lnTo>
                  <a:pt x="603199" y="757623"/>
                </a:lnTo>
                <a:lnTo>
                  <a:pt x="589335" y="802783"/>
                </a:lnTo>
                <a:lnTo>
                  <a:pt x="574100" y="850131"/>
                </a:lnTo>
                <a:lnTo>
                  <a:pt x="557616" y="899437"/>
                </a:lnTo>
                <a:lnTo>
                  <a:pt x="540003" y="950467"/>
                </a:lnTo>
                <a:lnTo>
                  <a:pt x="579604" y="950467"/>
                </a:lnTo>
                <a:lnTo>
                  <a:pt x="592182" y="913190"/>
                </a:lnTo>
                <a:lnTo>
                  <a:pt x="608791" y="862663"/>
                </a:lnTo>
                <a:lnTo>
                  <a:pt x="624373" y="814056"/>
                </a:lnTo>
                <a:lnTo>
                  <a:pt x="638913" y="767602"/>
                </a:lnTo>
                <a:lnTo>
                  <a:pt x="652399" y="723518"/>
                </a:lnTo>
                <a:lnTo>
                  <a:pt x="654558" y="723518"/>
                </a:lnTo>
                <a:lnTo>
                  <a:pt x="664198" y="720302"/>
                </a:lnTo>
                <a:lnTo>
                  <a:pt x="673862" y="716835"/>
                </a:lnTo>
                <a:lnTo>
                  <a:pt x="683525" y="712964"/>
                </a:lnTo>
                <a:lnTo>
                  <a:pt x="693166" y="708532"/>
                </a:lnTo>
                <a:lnTo>
                  <a:pt x="693166" y="0"/>
                </a:lnTo>
                <a:close/>
              </a:path>
              <a:path w="693420" h="2039620">
                <a:moveTo>
                  <a:pt x="154177" y="348996"/>
                </a:moveTo>
                <a:lnTo>
                  <a:pt x="112871" y="355790"/>
                </a:lnTo>
                <a:lnTo>
                  <a:pt x="69088" y="377825"/>
                </a:lnTo>
                <a:lnTo>
                  <a:pt x="39731" y="403336"/>
                </a:lnTo>
                <a:lnTo>
                  <a:pt x="13304" y="463519"/>
                </a:lnTo>
                <a:lnTo>
                  <a:pt x="14214" y="496829"/>
                </a:lnTo>
                <a:lnTo>
                  <a:pt x="39229" y="566493"/>
                </a:lnTo>
                <a:lnTo>
                  <a:pt x="61315" y="601487"/>
                </a:lnTo>
                <a:lnTo>
                  <a:pt x="88439" y="635682"/>
                </a:lnTo>
                <a:lnTo>
                  <a:pt x="119592" y="668400"/>
                </a:lnTo>
                <a:lnTo>
                  <a:pt x="153765" y="698960"/>
                </a:lnTo>
                <a:lnTo>
                  <a:pt x="189945" y="726683"/>
                </a:lnTo>
                <a:lnTo>
                  <a:pt x="227125" y="750889"/>
                </a:lnTo>
                <a:lnTo>
                  <a:pt x="264294" y="770899"/>
                </a:lnTo>
                <a:lnTo>
                  <a:pt x="300441" y="786034"/>
                </a:lnTo>
                <a:lnTo>
                  <a:pt x="365633" y="798956"/>
                </a:lnTo>
                <a:lnTo>
                  <a:pt x="373125" y="798956"/>
                </a:lnTo>
                <a:lnTo>
                  <a:pt x="379984" y="798322"/>
                </a:lnTo>
                <a:lnTo>
                  <a:pt x="386461" y="796925"/>
                </a:lnTo>
                <a:lnTo>
                  <a:pt x="435448" y="796925"/>
                </a:lnTo>
                <a:lnTo>
                  <a:pt x="418973" y="775462"/>
                </a:lnTo>
                <a:lnTo>
                  <a:pt x="426192" y="730367"/>
                </a:lnTo>
                <a:lnTo>
                  <a:pt x="416813" y="677592"/>
                </a:lnTo>
                <a:lnTo>
                  <a:pt x="402578" y="633747"/>
                </a:lnTo>
                <a:lnTo>
                  <a:pt x="395224" y="615441"/>
                </a:lnTo>
                <a:lnTo>
                  <a:pt x="339093" y="461402"/>
                </a:lnTo>
                <a:lnTo>
                  <a:pt x="295275" y="382301"/>
                </a:lnTo>
                <a:lnTo>
                  <a:pt x="241169" y="353159"/>
                </a:lnTo>
                <a:lnTo>
                  <a:pt x="154177" y="348996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6401" y="219456"/>
            <a:ext cx="7140119" cy="1016124"/>
          </a:xfrm>
          <a:prstGeom prst="rect">
            <a:avLst/>
          </a:prstGeom>
        </p:spPr>
        <p:txBody>
          <a:bodyPr vert="horz" wrap="square" lIns="0" tIns="274777" rIns="0" bIns="0" rtlCol="0">
            <a:spAutoFit/>
          </a:bodyPr>
          <a:lstStyle/>
          <a:p>
            <a:pPr marL="49530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latin typeface="Verdana"/>
                <a:cs typeface="Verdana"/>
              </a:rPr>
              <a:t>Bagaimana</a:t>
            </a:r>
            <a:r>
              <a:rPr spc="-70" dirty="0">
                <a:latin typeface="Verdana"/>
                <a:cs typeface="Verdana"/>
              </a:rPr>
              <a:t> </a:t>
            </a:r>
            <a:r>
              <a:rPr spc="-114" dirty="0">
                <a:latin typeface="Verdana"/>
                <a:cs typeface="Verdana"/>
              </a:rPr>
              <a:t>kualitas</a:t>
            </a:r>
            <a:r>
              <a:rPr spc="-90" dirty="0">
                <a:latin typeface="Verdana"/>
                <a:cs typeface="Verdana"/>
              </a:rPr>
              <a:t> </a:t>
            </a:r>
            <a:r>
              <a:rPr spc="-85" dirty="0">
                <a:latin typeface="Verdana"/>
                <a:cs typeface="Verdana"/>
              </a:rPr>
              <a:t>pelayanan</a:t>
            </a:r>
          </a:p>
          <a:p>
            <a:pPr marL="495300">
              <a:lnSpc>
                <a:spcPct val="100000"/>
              </a:lnSpc>
              <a:spcBef>
                <a:spcPts val="5"/>
              </a:spcBef>
            </a:pPr>
            <a:r>
              <a:rPr spc="-110" dirty="0">
                <a:latin typeface="Verdana"/>
                <a:cs typeface="Verdana"/>
              </a:rPr>
              <a:t>publik</a:t>
            </a:r>
            <a:r>
              <a:rPr spc="-100" dirty="0">
                <a:latin typeface="Verdana"/>
                <a:cs typeface="Verdana"/>
              </a:rPr>
              <a:t> </a:t>
            </a:r>
            <a:r>
              <a:rPr spc="-35" dirty="0">
                <a:latin typeface="Verdana"/>
                <a:cs typeface="Verdana"/>
              </a:rPr>
              <a:t>di</a:t>
            </a:r>
            <a:r>
              <a:rPr spc="-155" dirty="0">
                <a:latin typeface="Verdana"/>
                <a:cs typeface="Verdana"/>
              </a:rPr>
              <a:t> </a:t>
            </a:r>
            <a:r>
              <a:rPr spc="-195" dirty="0">
                <a:latin typeface="Verdana"/>
                <a:cs typeface="Verdana"/>
              </a:rPr>
              <a:t>Kemenkeu,</a:t>
            </a:r>
            <a:r>
              <a:rPr spc="-25" dirty="0">
                <a:latin typeface="Verdana"/>
                <a:cs typeface="Verdana"/>
              </a:rPr>
              <a:t> </a:t>
            </a:r>
            <a:r>
              <a:rPr spc="-90" dirty="0">
                <a:latin typeface="Verdana"/>
                <a:cs typeface="Verdana"/>
              </a:rPr>
              <a:t> </a:t>
            </a:r>
            <a:r>
              <a:rPr spc="-10" dirty="0">
                <a:latin typeface="Verdana"/>
                <a:cs typeface="Verdana"/>
              </a:rPr>
              <a:t>DJBC:</a:t>
            </a:r>
            <a:r>
              <a:rPr lang="en-US" spc="-10" dirty="0">
                <a:latin typeface="Verdana"/>
                <a:cs typeface="Verdana"/>
              </a:rPr>
              <a:t>BNN?</a:t>
            </a:r>
            <a:endParaRPr spc="-1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863" y="1284732"/>
            <a:ext cx="944880" cy="96520"/>
          </a:xfrm>
          <a:custGeom>
            <a:avLst/>
            <a:gdLst/>
            <a:ahLst/>
            <a:cxnLst/>
            <a:rect l="l" t="t" r="r" b="b"/>
            <a:pathLst>
              <a:path w="944880" h="96519">
                <a:moveTo>
                  <a:pt x="944880" y="0"/>
                </a:moveTo>
                <a:lnTo>
                  <a:pt x="0" y="0"/>
                </a:lnTo>
                <a:lnTo>
                  <a:pt x="0" y="96012"/>
                </a:lnTo>
                <a:lnTo>
                  <a:pt x="944880" y="96012"/>
                </a:lnTo>
                <a:lnTo>
                  <a:pt x="944880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0347" y="219456"/>
            <a:ext cx="4073652" cy="492404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-170680" y="1791110"/>
            <a:ext cx="8077200" cy="80791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927100" lvl="2">
              <a:spcBef>
                <a:spcPts val="240"/>
              </a:spcBef>
              <a:buClr>
                <a:srgbClr val="585858"/>
              </a:buClr>
              <a:buSzPct val="68750"/>
              <a:tabLst>
                <a:tab pos="354965" algn="l"/>
              </a:tabLst>
            </a:pPr>
            <a:r>
              <a:rPr lang="en-US" sz="1600" b="1" dirty="0">
                <a:latin typeface="Carlito"/>
                <a:cs typeface="Carlito"/>
              </a:rPr>
              <a:t>1.     </a:t>
            </a:r>
            <a:r>
              <a:rPr sz="1600" b="1" dirty="0" err="1">
                <a:latin typeface="Carlito"/>
                <a:cs typeface="Carlito"/>
              </a:rPr>
              <a:t>Apakah</a:t>
            </a:r>
            <a:r>
              <a:rPr sz="1600" b="1" spc="-4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sudah</a:t>
            </a:r>
            <a:r>
              <a:rPr sz="1600" b="1" spc="-30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ada</a:t>
            </a:r>
            <a:r>
              <a:rPr sz="1600" b="1" spc="-5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standar</a:t>
            </a:r>
            <a:r>
              <a:rPr sz="1600" b="1" spc="-35" dirty="0">
                <a:latin typeface="Carlito"/>
                <a:cs typeface="Carlito"/>
              </a:rPr>
              <a:t> </a:t>
            </a:r>
            <a:r>
              <a:rPr sz="1600" b="1" spc="-10" dirty="0" err="1">
                <a:latin typeface="Carlito"/>
                <a:cs typeface="Carlito"/>
              </a:rPr>
              <a:t>pelayanan</a:t>
            </a:r>
            <a:r>
              <a:rPr sz="1600" b="1" spc="-10" dirty="0">
                <a:latin typeface="Carlito"/>
                <a:cs typeface="Carlito"/>
              </a:rPr>
              <a:t>?</a:t>
            </a:r>
            <a:r>
              <a:rPr lang="en-US" sz="1600" b="1" spc="-10" dirty="0">
                <a:latin typeface="Carlito"/>
                <a:cs typeface="Carlito"/>
              </a:rPr>
              <a:t> (</a:t>
            </a:r>
            <a:r>
              <a:rPr lang="en-US" sz="1600" b="1" spc="-10" dirty="0" err="1">
                <a:latin typeface="Carlito"/>
                <a:cs typeface="Carlito"/>
              </a:rPr>
              <a:t>maklumat</a:t>
            </a:r>
            <a:r>
              <a:rPr lang="en-US" sz="1600" b="1" spc="-10" dirty="0">
                <a:latin typeface="Carlito"/>
                <a:cs typeface="Carlito"/>
              </a:rPr>
              <a:t>. SOP, </a:t>
            </a:r>
            <a:r>
              <a:rPr lang="en-US" sz="1600" b="1" spc="-10" dirty="0" err="1">
                <a:latin typeface="Carlito"/>
                <a:cs typeface="Carlito"/>
              </a:rPr>
              <a:t>reviu</a:t>
            </a:r>
            <a:r>
              <a:rPr lang="en-US" sz="1600" b="1" spc="-10" dirty="0">
                <a:latin typeface="Carlito"/>
                <a:cs typeface="Carlito"/>
              </a:rPr>
              <a:t> </a:t>
            </a:r>
            <a:r>
              <a:rPr lang="en-US" sz="1600" b="1" spc="-10" dirty="0" err="1">
                <a:latin typeface="Carlito"/>
                <a:cs typeface="Carlito"/>
              </a:rPr>
              <a:t>standar</a:t>
            </a:r>
            <a:r>
              <a:rPr lang="en-US" sz="1600" b="1" spc="-10" dirty="0">
                <a:latin typeface="Carlito"/>
                <a:cs typeface="Carlito"/>
              </a:rPr>
              <a:t> dan SOP)?</a:t>
            </a:r>
            <a:endParaRPr lang="en-US" sz="1600" spc="-10" dirty="0">
              <a:latin typeface="Carlito"/>
              <a:cs typeface="Carlito"/>
            </a:endParaRPr>
          </a:p>
          <a:p>
            <a:pPr marL="927100" lvl="2">
              <a:spcBef>
                <a:spcPts val="240"/>
              </a:spcBef>
              <a:buClr>
                <a:srgbClr val="585858"/>
              </a:buClr>
              <a:buSzPct val="68750"/>
              <a:tabLst>
                <a:tab pos="354965" algn="l"/>
              </a:tabLst>
            </a:pPr>
            <a:r>
              <a:rPr lang="en-US" sz="1600" b="1" spc="-10" dirty="0">
                <a:latin typeface="Carlito"/>
                <a:cs typeface="Carlito"/>
              </a:rPr>
              <a:t>2.     </a:t>
            </a:r>
            <a:r>
              <a:rPr sz="1600" b="1" dirty="0" err="1">
                <a:latin typeface="Carlito"/>
                <a:cs typeface="Carlito"/>
              </a:rPr>
              <a:t>Apakah</a:t>
            </a:r>
            <a:r>
              <a:rPr sz="1600" b="1" spc="-5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menerapkan</a:t>
            </a:r>
            <a:r>
              <a:rPr sz="1600" b="1" spc="-2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budaya</a:t>
            </a:r>
            <a:r>
              <a:rPr sz="1600" b="1" spc="-4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pelayanan</a:t>
            </a:r>
            <a:r>
              <a:rPr sz="1600" b="1" spc="-5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prima?</a:t>
            </a:r>
            <a:endParaRPr sz="1600" dirty="0">
              <a:latin typeface="Carlito"/>
              <a:cs typeface="Carlito"/>
            </a:endParaRPr>
          </a:p>
          <a:p>
            <a:pPr marL="734695" lvl="3">
              <a:lnSpc>
                <a:spcPct val="100000"/>
              </a:lnSpc>
              <a:spcBef>
                <a:spcPts val="145"/>
              </a:spcBef>
              <a:buClr>
                <a:srgbClr val="585858"/>
              </a:buClr>
              <a:buSzPct val="62500"/>
              <a:tabLst>
                <a:tab pos="1077595" algn="l"/>
              </a:tabLst>
            </a:pPr>
            <a:r>
              <a:rPr lang="en-US" sz="1600" dirty="0">
                <a:latin typeface="Carlito"/>
                <a:cs typeface="Carlito"/>
              </a:rPr>
              <a:t>            (</a:t>
            </a:r>
            <a:r>
              <a:rPr lang="en-US" sz="1600" dirty="0" err="1">
                <a:latin typeface="Carlito"/>
                <a:cs typeface="Carlito"/>
              </a:rPr>
              <a:t>sosialisasi</a:t>
            </a:r>
            <a:r>
              <a:rPr lang="en-US" sz="1600" dirty="0">
                <a:latin typeface="Carlito"/>
                <a:cs typeface="Carlito"/>
              </a:rPr>
              <a:t>, </a:t>
            </a:r>
            <a:r>
              <a:rPr lang="en-US" sz="1600" dirty="0" err="1">
                <a:latin typeface="Carlito"/>
                <a:cs typeface="Carlito"/>
              </a:rPr>
              <a:t>layanan</a:t>
            </a:r>
            <a:r>
              <a:rPr lang="en-US" sz="1600" dirty="0">
                <a:latin typeface="Carlito"/>
                <a:cs typeface="Carlito"/>
              </a:rPr>
              <a:t> </a:t>
            </a:r>
            <a:r>
              <a:rPr lang="en-US" sz="1600" dirty="0" err="1">
                <a:latin typeface="Carlito"/>
                <a:cs typeface="Carlito"/>
              </a:rPr>
              <a:t>terpadu</a:t>
            </a:r>
            <a:r>
              <a:rPr lang="en-US" sz="1600" dirty="0">
                <a:latin typeface="Carlito"/>
                <a:cs typeface="Carlito"/>
              </a:rPr>
              <a:t>, reward n </a:t>
            </a:r>
            <a:r>
              <a:rPr lang="en-US" sz="1600" dirty="0" err="1">
                <a:latin typeface="Carlito"/>
                <a:cs typeface="Carlito"/>
              </a:rPr>
              <a:t>punismnet</a:t>
            </a:r>
            <a:r>
              <a:rPr lang="en-US" sz="1600" dirty="0">
                <a:latin typeface="Carlito"/>
                <a:cs typeface="Carlito"/>
              </a:rPr>
              <a:t> </a:t>
            </a:r>
            <a:r>
              <a:rPr lang="en-US" sz="1600" dirty="0" err="1">
                <a:latin typeface="Carlito"/>
                <a:cs typeface="Carlito"/>
              </a:rPr>
              <a:t>layanan</a:t>
            </a:r>
            <a:r>
              <a:rPr lang="en-US" sz="1600" dirty="0">
                <a:latin typeface="Carlito"/>
                <a:cs typeface="Carlito"/>
              </a:rPr>
              <a:t>, </a:t>
            </a:r>
            <a:r>
              <a:rPr lang="en-US" sz="1600" dirty="0" err="1">
                <a:latin typeface="Carlito"/>
                <a:cs typeface="Carlito"/>
              </a:rPr>
              <a:t>inovasi</a:t>
            </a:r>
            <a:r>
              <a:rPr lang="en-US" sz="1600" dirty="0">
                <a:latin typeface="Carlito"/>
                <a:cs typeface="Carlito"/>
              </a:rPr>
              <a:t> </a:t>
            </a:r>
            <a:r>
              <a:rPr lang="en-US" sz="1600" dirty="0" err="1">
                <a:latin typeface="Carlito"/>
                <a:cs typeface="Carlito"/>
              </a:rPr>
              <a:t>layanan</a:t>
            </a:r>
            <a:r>
              <a:rPr lang="en-US" sz="1600" dirty="0">
                <a:latin typeface="Carlito"/>
                <a:cs typeface="Carlito"/>
              </a:rPr>
              <a:t>)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76A92944-80C2-4A4B-B0C0-7EDFA9749850}"/>
              </a:ext>
            </a:extLst>
          </p:cNvPr>
          <p:cNvSpPr txBox="1"/>
          <p:nvPr/>
        </p:nvSpPr>
        <p:spPr>
          <a:xfrm>
            <a:off x="766401" y="2788101"/>
            <a:ext cx="5805170" cy="1191288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50"/>
              </a:spcBef>
              <a:buClr>
                <a:srgbClr val="585858"/>
              </a:buClr>
              <a:buSzPct val="75000"/>
              <a:buFont typeface="Carlito"/>
              <a:buAutoNum type="arabicPeriod" startAt="3"/>
              <a:tabLst>
                <a:tab pos="354965" algn="l"/>
                <a:tab pos="1361440" algn="l"/>
                <a:tab pos="2569845" algn="l"/>
                <a:tab pos="3734435" algn="l"/>
                <a:tab pos="4925060" algn="l"/>
              </a:tabLst>
            </a:pPr>
            <a:r>
              <a:rPr sz="1800" b="1" spc="-10" dirty="0">
                <a:latin typeface="Carlito"/>
                <a:cs typeface="Carlito"/>
              </a:rPr>
              <a:t>Apakah</a:t>
            </a:r>
            <a:r>
              <a:rPr sz="1800" b="1" dirty="0">
                <a:latin typeface="Carlito"/>
                <a:cs typeface="Carlito"/>
              </a:rPr>
              <a:t>	</a:t>
            </a:r>
            <a:r>
              <a:rPr sz="1800" b="1" spc="-10" dirty="0">
                <a:latin typeface="Carlito"/>
                <a:cs typeface="Carlito"/>
              </a:rPr>
              <a:t>dilakukan</a:t>
            </a:r>
            <a:r>
              <a:rPr sz="1800" b="1" dirty="0">
                <a:latin typeface="Carlito"/>
                <a:cs typeface="Carlito"/>
              </a:rPr>
              <a:t>	</a:t>
            </a:r>
            <a:r>
              <a:rPr sz="1800" b="1" spc="-10" dirty="0">
                <a:latin typeface="Carlito"/>
                <a:cs typeface="Carlito"/>
              </a:rPr>
              <a:t>penilaian</a:t>
            </a:r>
            <a:r>
              <a:rPr sz="1800" b="1" dirty="0">
                <a:latin typeface="Carlito"/>
                <a:cs typeface="Carlito"/>
              </a:rPr>
              <a:t>	</a:t>
            </a:r>
            <a:r>
              <a:rPr sz="1800" b="1" spc="-10" dirty="0">
                <a:latin typeface="Carlito"/>
                <a:cs typeface="Carlito"/>
              </a:rPr>
              <a:t>kepuasan</a:t>
            </a:r>
            <a:r>
              <a:rPr sz="1800" b="1" dirty="0">
                <a:latin typeface="Carlito"/>
                <a:cs typeface="Carlito"/>
              </a:rPr>
              <a:t>	</a:t>
            </a:r>
            <a:r>
              <a:rPr sz="1800" b="1" spc="-10" dirty="0">
                <a:latin typeface="Carlito"/>
                <a:cs typeface="Carlito"/>
              </a:rPr>
              <a:t>terhadap</a:t>
            </a:r>
            <a:endParaRPr sz="1800" dirty="0">
              <a:latin typeface="Carlito"/>
              <a:cs typeface="Carlito"/>
            </a:endParaRPr>
          </a:p>
          <a:p>
            <a:pPr marL="355600">
              <a:lnSpc>
                <a:spcPct val="100000"/>
              </a:lnSpc>
              <a:spcBef>
                <a:spcPts val="160"/>
              </a:spcBef>
            </a:pPr>
            <a:r>
              <a:rPr sz="1800" b="1" spc="-10" dirty="0">
                <a:latin typeface="Carlito"/>
                <a:cs typeface="Carlito"/>
              </a:rPr>
              <a:t>pelayanan</a:t>
            </a:r>
            <a:endParaRPr sz="1800" dirty="0">
              <a:latin typeface="Carlito"/>
              <a:cs typeface="Carlito"/>
            </a:endParaRPr>
          </a:p>
          <a:p>
            <a:pPr marL="355600" marR="5080" lvl="1" indent="-342900">
              <a:lnSpc>
                <a:spcPct val="106700"/>
              </a:lnSpc>
              <a:spcBef>
                <a:spcPts val="10"/>
              </a:spcBef>
              <a:buClr>
                <a:srgbClr val="585858"/>
              </a:buClr>
              <a:buSzPct val="55555"/>
              <a:buFont typeface="Symbol"/>
              <a:buChar char=""/>
              <a:tabLst>
                <a:tab pos="355600" algn="l"/>
              </a:tabLst>
            </a:pPr>
            <a:r>
              <a:rPr lang="en-US" sz="1800" dirty="0">
                <a:latin typeface="Carlito"/>
                <a:cs typeface="Carlito"/>
              </a:rPr>
              <a:t>(survey? </a:t>
            </a:r>
            <a:r>
              <a:rPr lang="en-US" sz="1800" dirty="0" err="1">
                <a:latin typeface="Carlito"/>
                <a:cs typeface="Carlito"/>
              </a:rPr>
              <a:t>Berkala</a:t>
            </a:r>
            <a:r>
              <a:rPr lang="en-US" sz="1800" dirty="0">
                <a:latin typeface="Carlito"/>
                <a:cs typeface="Carlito"/>
              </a:rPr>
              <a:t>? Hasil survey </a:t>
            </a:r>
            <a:r>
              <a:rPr lang="en-US" sz="1800" dirty="0" err="1">
                <a:latin typeface="Carlito"/>
                <a:cs typeface="Carlito"/>
              </a:rPr>
              <a:t>terbuka</a:t>
            </a:r>
            <a:r>
              <a:rPr lang="en-US" sz="1800" dirty="0">
                <a:latin typeface="Carlito"/>
                <a:cs typeface="Carlito"/>
              </a:rPr>
              <a:t>, dan </a:t>
            </a:r>
            <a:r>
              <a:rPr lang="en-US" sz="1800" dirty="0" err="1">
                <a:latin typeface="Carlito"/>
                <a:cs typeface="Carlito"/>
              </a:rPr>
              <a:t>telah</a:t>
            </a:r>
            <a:r>
              <a:rPr lang="en-US" sz="1800" dirty="0">
                <a:latin typeface="Carlito"/>
                <a:cs typeface="Carlito"/>
              </a:rPr>
              <a:t> </a:t>
            </a:r>
            <a:r>
              <a:rPr lang="en-US" sz="1800" dirty="0" err="1">
                <a:latin typeface="Carlito"/>
                <a:cs typeface="Carlito"/>
              </a:rPr>
              <a:t>ditindaklanjuti</a:t>
            </a:r>
            <a:r>
              <a:rPr lang="en-US" sz="1800" dirty="0">
                <a:latin typeface="Carlito"/>
                <a:cs typeface="Carlito"/>
              </a:rPr>
              <a:t>?) </a:t>
            </a:r>
            <a:r>
              <a:rPr lang="en-US" sz="1800" dirty="0" err="1">
                <a:latin typeface="Carlito"/>
                <a:cs typeface="Carlito"/>
              </a:rPr>
              <a:t>utk</a:t>
            </a:r>
            <a:r>
              <a:rPr lang="en-US" sz="1800" dirty="0">
                <a:latin typeface="Carlito"/>
                <a:cs typeface="Carlito"/>
              </a:rPr>
              <a:t> </a:t>
            </a:r>
            <a:r>
              <a:rPr lang="en-US" sz="1800" dirty="0" err="1">
                <a:latin typeface="Carlito"/>
                <a:cs typeface="Carlito"/>
              </a:rPr>
              <a:t>peningkatan</a:t>
            </a:r>
            <a:r>
              <a:rPr lang="en-US" sz="1800" dirty="0">
                <a:latin typeface="Carlito"/>
                <a:cs typeface="Carlito"/>
              </a:rPr>
              <a:t> </a:t>
            </a:r>
            <a:r>
              <a:rPr lang="en-US" sz="1800" dirty="0" err="1">
                <a:latin typeface="Carlito"/>
                <a:cs typeface="Carlito"/>
              </a:rPr>
              <a:t>layanan</a:t>
            </a:r>
            <a:endParaRPr sz="1800" dirty="0">
              <a:solidFill>
                <a:srgbClr val="FF0000"/>
              </a:solidFill>
              <a:latin typeface="Carlito"/>
              <a:cs typeface="Carlito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A44EE7-902E-49EF-9A0F-7A855D097C91}"/>
              </a:ext>
            </a:extLst>
          </p:cNvPr>
          <p:cNvSpPr/>
          <p:nvPr/>
        </p:nvSpPr>
        <p:spPr>
          <a:xfrm>
            <a:off x="6393170" y="95047"/>
            <a:ext cx="1219200" cy="12862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3.86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4.00</a:t>
            </a:r>
            <a:endParaRPr lang="en-ID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24A80D-006E-45DE-A7A7-8927679C41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735" y="394372"/>
            <a:ext cx="7202488" cy="787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dirty="0" err="1"/>
              <a:t>layanan</a:t>
            </a:r>
            <a:r>
              <a:rPr lang="en-US" sz="2400" dirty="0"/>
              <a:t> prima?</a:t>
            </a:r>
            <a:endParaRPr lang="en-ID" sz="24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C8BEE3D-8402-4180-8C7A-C049EB1D2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025" y="599230"/>
            <a:ext cx="7202488" cy="3501283"/>
          </a:xfrm>
        </p:spPr>
        <p:txBody>
          <a:bodyPr>
            <a:normAutofit fontScale="25000" lnSpcReduction="20000"/>
          </a:bodyPr>
          <a:lstStyle/>
          <a:p>
            <a:pPr marL="417910" indent="-417910" algn="just">
              <a:buAutoNum type="arabicPeriod"/>
            </a:pPr>
            <a:endParaRPr lang="en-US" sz="1013" dirty="0">
              <a:solidFill>
                <a:srgbClr val="00206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Persiapan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Layanan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(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penampilan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,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perlengkapan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kerja,fasilitas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Layanan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)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</a:p>
          <a:p>
            <a:pPr marL="257175" indent="-257175" algn="just">
              <a:buAutoNum type="arabicPeriod"/>
            </a:pP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Berikan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3 S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sesuai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dengan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Nilai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organisasi</a:t>
            </a:r>
            <a:endParaRPr lang="en-US" sz="6400" dirty="0">
              <a:solidFill>
                <a:srgbClr val="FF000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Kendalikan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emosi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,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sabar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,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dan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tenang</a:t>
            </a:r>
            <a:endParaRPr lang="en-US" sz="6400" dirty="0">
              <a:solidFill>
                <a:srgbClr val="00206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Tunjukkan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sikap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peduli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,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empati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, dan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antusias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untuk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membantu</a:t>
            </a:r>
            <a:endParaRPr lang="en-US" sz="6400" dirty="0">
              <a:solidFill>
                <a:srgbClr val="00206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Gunakan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kata-kata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positif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/</a:t>
            </a:r>
            <a:r>
              <a:rPr lang="en-US" sz="6400" i="1" dirty="0">
                <a:solidFill>
                  <a:srgbClr val="002060"/>
                </a:solidFill>
                <a:latin typeface="Baguet Script" panose="00000500000000000000" pitchFamily="2" charset="0"/>
              </a:rPr>
              <a:t>magic word</a:t>
            </a:r>
            <a:r>
              <a:rPr lang="en-US" sz="6400" i="1" dirty="0">
                <a:solidFill>
                  <a:srgbClr val="FF0000"/>
                </a:solidFill>
                <a:latin typeface="Baguet Script" panose="00000500000000000000" pitchFamily="2" charset="0"/>
              </a:rPr>
              <a:t>s </a:t>
            </a:r>
            <a:r>
              <a:rPr lang="en-US" sz="6400" i="1" dirty="0" err="1">
                <a:solidFill>
                  <a:srgbClr val="FF0000"/>
                </a:solidFill>
                <a:latin typeface="Baguet Script" panose="00000500000000000000" pitchFamily="2" charset="0"/>
              </a:rPr>
              <a:t>dan</a:t>
            </a:r>
            <a:r>
              <a:rPr lang="en-US" sz="6400" i="1" dirty="0">
                <a:solidFill>
                  <a:srgbClr val="FF0000"/>
                </a:solidFill>
                <a:latin typeface="Baguet Script" panose="00000500000000000000" pitchFamily="2" charset="0"/>
              </a:rPr>
              <a:t> Bahasa </a:t>
            </a:r>
            <a:r>
              <a:rPr lang="en-US" sz="6400" i="1" dirty="0" err="1">
                <a:solidFill>
                  <a:srgbClr val="FF0000"/>
                </a:solidFill>
                <a:latin typeface="Baguet Script" panose="00000500000000000000" pitchFamily="2" charset="0"/>
              </a:rPr>
              <a:t>komunikasi</a:t>
            </a:r>
            <a:r>
              <a:rPr lang="en-US" sz="6400" i="1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i="1" dirty="0" err="1">
                <a:solidFill>
                  <a:srgbClr val="FF0000"/>
                </a:solidFill>
                <a:latin typeface="Baguet Script" panose="00000500000000000000" pitchFamily="2" charset="0"/>
              </a:rPr>
              <a:t>asertif</a:t>
            </a:r>
            <a:endParaRPr lang="en-US" sz="6400" dirty="0">
              <a:solidFill>
                <a:srgbClr val="FF000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Simak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dan</a:t>
            </a:r>
            <a:r>
              <a:rPr lang="en-US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dengarkan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dengan baik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permasalahan</a:t>
            </a:r>
            <a:r>
              <a:rPr lang="en-US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yang </a:t>
            </a:r>
            <a:r>
              <a:rPr lang="en-US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dihadapi</a:t>
            </a:r>
            <a:endParaRPr lang="en-US" sz="6400" i="1" dirty="0">
              <a:solidFill>
                <a:srgbClr val="00206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fi-FI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Ajukan pertanyaan terbuka, tertutup dan pilihan sesuai</a:t>
            </a:r>
            <a:r>
              <a:rPr lang="fi-FI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karakter </a:t>
            </a:r>
            <a:r>
              <a:rPr lang="fi-FI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Pengguna Layanan</a:t>
            </a:r>
          </a:p>
          <a:p>
            <a:pPr marL="257175" indent="-257175" algn="just">
              <a:buAutoNum type="arabicPeriod"/>
            </a:pP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Berikan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informasi</a:t>
            </a:r>
            <a:r>
              <a:rPr lang="en-ID" sz="6400" dirty="0">
                <a:solidFill>
                  <a:srgbClr val="FF0000"/>
                </a:solidFill>
                <a:latin typeface="Baguet Script" panose="00000500000000000000" pitchFamily="2" charset="0"/>
              </a:rPr>
              <a:t> yang </a:t>
            </a:r>
            <a:r>
              <a:rPr lang="en-ID" sz="64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dibutuhkan</a:t>
            </a:r>
            <a:endParaRPr lang="fi-FI" sz="6400" dirty="0">
              <a:solidFill>
                <a:srgbClr val="FF0000"/>
              </a:solidFill>
              <a:latin typeface="Baguet Script" panose="00000500000000000000" pitchFamily="2" charset="0"/>
            </a:endParaRPr>
          </a:p>
          <a:p>
            <a:pPr marL="257175" indent="-257175" algn="just">
              <a:buAutoNum type="arabicPeriod"/>
            </a:pPr>
            <a:r>
              <a:rPr lang="sv-SE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Minta maaf atas ketidaknyamanan atau hal-hal yang kurang berkenan</a:t>
            </a:r>
          </a:p>
          <a:p>
            <a:pPr marL="257175" indent="-257175" algn="just">
              <a:buAutoNum type="arabicPeriod"/>
            </a:pP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Ucapkan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terima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kasih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atas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kesediaan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untuk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datang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dan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mengutarakan</a:t>
            </a:r>
            <a:r>
              <a:rPr lang="en-ID" sz="6400" dirty="0">
                <a:solidFill>
                  <a:srgbClr val="002060"/>
                </a:solidFill>
                <a:latin typeface="Baguet Script" panose="00000500000000000000" pitchFamily="2" charset="0"/>
              </a:rPr>
              <a:t> </a:t>
            </a:r>
            <a:r>
              <a:rPr lang="en-ID" sz="6400" dirty="0" err="1">
                <a:solidFill>
                  <a:srgbClr val="002060"/>
                </a:solidFill>
                <a:latin typeface="Baguet Script" panose="00000500000000000000" pitchFamily="2" charset="0"/>
              </a:rPr>
              <a:t>keluhannya</a:t>
            </a:r>
            <a:endParaRPr lang="en-ID" sz="6400" dirty="0">
              <a:solidFill>
                <a:srgbClr val="00206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C303-C35D-4068-9894-827F270C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10" y="256061"/>
            <a:ext cx="7202456" cy="786926"/>
          </a:xfrm>
        </p:spPr>
        <p:txBody>
          <a:bodyPr/>
          <a:lstStyle/>
          <a:p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dirty="0" err="1"/>
              <a:t>layanan</a:t>
            </a:r>
            <a:r>
              <a:rPr lang="en-US" sz="2400" dirty="0"/>
              <a:t> prima?</a:t>
            </a:r>
            <a:br>
              <a:rPr lang="en-ID" sz="2400" dirty="0"/>
            </a:br>
            <a:endParaRPr lang="en-ID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50ED58E-7F3E-4BCC-974B-797DC83A77C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9025" y="1511300"/>
            <a:ext cx="7202488" cy="258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Memanggil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antrian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belum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siap</a:t>
            </a:r>
            <a:endParaRPr lang="en-GB" sz="2025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Bersenda-gurau</a:t>
            </a:r>
            <a:endParaRPr lang="en-GB" sz="2025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minum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merokok</a:t>
            </a:r>
            <a:endParaRPr lang="en-GB" sz="2025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Menempatkan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barang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berhubungan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tugas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layanan</a:t>
            </a:r>
            <a:endParaRPr lang="en-GB" sz="2025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AutoNum type="arabicPeriod"/>
            </a:pP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Mengenakan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sandal</a:t>
            </a:r>
          </a:p>
          <a:p>
            <a:pPr marL="514350" indent="-514350">
              <a:buAutoNum type="arabicPeriod"/>
            </a:pP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Menggunakan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gawai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/gadget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</a:t>
            </a:r>
            <a:r>
              <a:rPr lang="en-GB" sz="2025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25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melayani</a:t>
            </a:r>
            <a:endParaRPr lang="en-GB" sz="2025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02A26-84CF-4C4F-81BE-DC4AC500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20" y="719740"/>
            <a:ext cx="254834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extBox 7"/>
          <p:cNvSpPr txBox="1"/>
          <p:nvPr/>
        </p:nvSpPr>
        <p:spPr>
          <a:xfrm>
            <a:off x="1711678" y="1329612"/>
            <a:ext cx="6269744" cy="180022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/>
          <a:p>
            <a:pPr marL="128588" indent="-128588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Memotong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pembicaraan</a:t>
            </a:r>
            <a:endParaRPr lang="en-US" sz="2400" b="1" dirty="0"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  <a:p>
            <a:pPr marL="128588" indent="-128588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Menyalahkan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unit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atau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orang lain</a:t>
            </a:r>
          </a:p>
          <a:p>
            <a:pPr marL="128588" indent="-128588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Mengalihkan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/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melempar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permasalahan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ke unit lain</a:t>
            </a:r>
          </a:p>
          <a:p>
            <a:pPr marL="128588" indent="-128588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Mengeluarkan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kata-kata negative (</a:t>
            </a:r>
            <a:r>
              <a:rPr lang="en-US" sz="2400" b="1" i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killing words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)</a:t>
            </a:r>
          </a:p>
          <a:p>
            <a:pPr marL="128588" indent="-128588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Mencari-cari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alasan</a:t>
            </a:r>
            <a:endParaRPr lang="en-US" sz="2400" b="1" dirty="0"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  <a:p>
            <a:pPr marL="128588" indent="-128588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Memaksakan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menyelesaikan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masalah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di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luar</a:t>
            </a:r>
            <a:r>
              <a:rPr lang="en-US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wewenang</a:t>
            </a:r>
            <a:endParaRPr lang="en-US" sz="2400" b="1" dirty="0"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104863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73227" y="4295774"/>
            <a:ext cx="327773" cy="204789"/>
          </a:xfrm>
        </p:spPr>
        <p:txBody>
          <a:bodyPr>
            <a:normAutofit lnSpcReduction="10000"/>
          </a:bodyPr>
          <a:lstStyle/>
          <a:p>
            <a:pPr>
              <a:spcAft>
                <a:spcPts val="338"/>
              </a:spcAft>
            </a:pPr>
            <a:fld id="{79820BF0-4CA9-436F-87F0-8323D4B621FC}" type="slidenum">
              <a:rPr lang="en-ID" smtClean="0"/>
              <a:pPr>
                <a:spcAft>
                  <a:spcPts val="338"/>
                </a:spcAft>
              </a:pPr>
              <a:t>18</a:t>
            </a:fld>
            <a:endParaRPr lang="en-ID"/>
          </a:p>
        </p:txBody>
      </p:sp>
      <p:sp>
        <p:nvSpPr>
          <p:cNvPr id="104863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55676" y="756757"/>
            <a:ext cx="2534829" cy="332399"/>
          </a:xfrm>
        </p:spPr>
        <p:txBody>
          <a:bodyPr vert="horz" wrap="none" lIns="51435" tIns="25718" rIns="51435" bIns="25718" rtlCol="0"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Tidak boleh!</a:t>
            </a:r>
          </a:p>
        </p:txBody>
      </p:sp>
    </p:spTree>
    <p:extLst>
      <p:ext uri="{BB962C8B-B14F-4D97-AF65-F5344CB8AC3E}">
        <p14:creationId xmlns:p14="http://schemas.microsoft.com/office/powerpoint/2010/main" val="1175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8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48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48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48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48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0486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566861-59E9-4250-8DFD-6DC2E0B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BF0-4CA9-436F-87F0-8323D4B621FC}" type="slidenum">
              <a:rPr lang="en-ID" smtClean="0"/>
              <a:t>19</a:t>
            </a:fld>
            <a:endParaRPr lang="en-ID" sz="105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E854C34-9697-4445-AE25-49CDAF27BAEF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434975" y="904875"/>
            <a:ext cx="8359775" cy="1454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b="1" dirty="0"/>
              <a:t>Ada </a:t>
            </a:r>
            <a:r>
              <a:rPr lang="en-US" sz="1600" b="1" dirty="0" err="1"/>
              <a:t>hal</a:t>
            </a:r>
            <a:r>
              <a:rPr lang="en-US" sz="1600" b="1" dirty="0"/>
              <a:t> </a:t>
            </a:r>
            <a:r>
              <a:rPr lang="en-US" sz="1600" b="1" dirty="0" err="1"/>
              <a:t>mendesak</a:t>
            </a:r>
            <a:r>
              <a:rPr lang="en-US" sz="1600" b="1" dirty="0"/>
              <a:t> yang </a:t>
            </a:r>
            <a:r>
              <a:rPr lang="en-US" sz="1600" b="1" dirty="0" err="1"/>
              <a:t>mengharuskan</a:t>
            </a:r>
            <a:r>
              <a:rPr lang="en-US" sz="1600" b="1" dirty="0"/>
              <a:t> </a:t>
            </a:r>
            <a:r>
              <a:rPr lang="en-US" sz="1600" b="1" dirty="0" err="1"/>
              <a:t>petugas</a:t>
            </a:r>
            <a:r>
              <a:rPr lang="en-US" sz="1600" b="1" dirty="0"/>
              <a:t> </a:t>
            </a:r>
            <a:r>
              <a:rPr lang="en-US" sz="1600" b="1" dirty="0" err="1"/>
              <a:t>meninggalkan</a:t>
            </a:r>
            <a:r>
              <a:rPr lang="en-US" sz="1600" b="1" dirty="0"/>
              <a:t> </a:t>
            </a:r>
            <a:r>
              <a:rPr lang="en-US" sz="1600" b="1" dirty="0" err="1"/>
              <a:t>pengguna</a:t>
            </a:r>
            <a:r>
              <a:rPr lang="en-US" sz="1600" b="1" dirty="0"/>
              <a:t> </a:t>
            </a:r>
            <a:r>
              <a:rPr lang="en-US" sz="1600" b="1" dirty="0" err="1"/>
              <a:t>jasa</a:t>
            </a:r>
            <a:r>
              <a:rPr lang="en-US" sz="1600" b="1" dirty="0"/>
              <a:t> yang </a:t>
            </a:r>
            <a:r>
              <a:rPr lang="en-US" sz="1600" b="1" dirty="0" err="1"/>
              <a:t>sedang</a:t>
            </a:r>
            <a:r>
              <a:rPr lang="en-US" sz="1600" b="1" dirty="0"/>
              <a:t> </a:t>
            </a:r>
            <a:r>
              <a:rPr lang="en-US" sz="1600" b="1" dirty="0" err="1"/>
              <a:t>dilayani</a:t>
            </a:r>
            <a:r>
              <a:rPr lang="en-US" sz="1600" b="1" dirty="0"/>
              <a:t>, </a:t>
            </a:r>
            <a:r>
              <a:rPr lang="en-US" sz="1600" b="1" dirty="0" err="1"/>
              <a:t>ucapkan</a:t>
            </a:r>
            <a:r>
              <a:rPr lang="en-US" sz="1600" b="1" dirty="0"/>
              <a:t>: ”</a:t>
            </a:r>
            <a:r>
              <a:rPr lang="en-US" sz="1600" b="1" i="1" dirty="0"/>
              <a:t>Mohon maaf Bapak/Ibu, </a:t>
            </a:r>
            <a:r>
              <a:rPr lang="en-US" sz="1600" b="1" i="1" dirty="0" err="1"/>
              <a:t>saya</a:t>
            </a:r>
            <a:r>
              <a:rPr lang="en-US" sz="1600" b="1" i="1" dirty="0"/>
              <a:t> </a:t>
            </a:r>
            <a:r>
              <a:rPr lang="en-US" sz="1600" b="1" i="1" dirty="0" err="1"/>
              <a:t>mohon</a:t>
            </a:r>
            <a:r>
              <a:rPr lang="en-US" sz="1600" b="1" i="1" dirty="0"/>
              <a:t> izin </a:t>
            </a:r>
            <a:r>
              <a:rPr lang="en-US" sz="1600" b="1" i="1" dirty="0" err="1"/>
              <a:t>sebentar</a:t>
            </a:r>
            <a:r>
              <a:rPr lang="en-US" sz="1600" b="1" i="1" dirty="0"/>
              <a:t>. Mohon</a:t>
            </a:r>
          </a:p>
          <a:p>
            <a:pPr marL="0" indent="0">
              <a:buNone/>
            </a:pPr>
            <a:r>
              <a:rPr lang="en-US" sz="1600" b="1" i="1" dirty="0" err="1"/>
              <a:t>menunggu</a:t>
            </a:r>
            <a:r>
              <a:rPr lang="en-US" sz="1600" b="1" dirty="0"/>
              <a:t>”</a:t>
            </a:r>
          </a:p>
          <a:p>
            <a:endParaRPr lang="en-ID" sz="1600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3F22E03-989C-4671-9359-E37D2543400A}"/>
              </a:ext>
            </a:extLst>
          </p:cNvPr>
          <p:cNvSpPr txBox="1"/>
          <p:nvPr/>
        </p:nvSpPr>
        <p:spPr>
          <a:xfrm>
            <a:off x="479677" y="2066988"/>
            <a:ext cx="723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/>
              <a:t>Setelah</a:t>
            </a:r>
            <a:r>
              <a:rPr lang="en-ID" sz="1600" b="1" dirty="0"/>
              <a:t> </a:t>
            </a:r>
            <a:r>
              <a:rPr lang="en-ID" sz="1600" b="1" dirty="0" err="1"/>
              <a:t>keperluan</a:t>
            </a:r>
            <a:r>
              <a:rPr lang="en-ID" sz="1600" b="1" dirty="0"/>
              <a:t> </a:t>
            </a:r>
            <a:r>
              <a:rPr lang="en-ID" sz="1600" b="1" dirty="0" err="1"/>
              <a:t>selesai</a:t>
            </a:r>
            <a:r>
              <a:rPr lang="en-ID" sz="1600" b="1" dirty="0"/>
              <a:t>, </a:t>
            </a:r>
            <a:r>
              <a:rPr lang="en-ID" sz="1600" b="1" dirty="0" err="1"/>
              <a:t>segera</a:t>
            </a:r>
            <a:r>
              <a:rPr lang="en-ID" sz="1600" b="1" dirty="0"/>
              <a:t> </a:t>
            </a:r>
            <a:r>
              <a:rPr lang="en-ID" sz="1600" b="1" dirty="0" err="1"/>
              <a:t>kembali</a:t>
            </a:r>
            <a:r>
              <a:rPr lang="en-ID" sz="1600" b="1" dirty="0"/>
              <a:t> </a:t>
            </a:r>
            <a:r>
              <a:rPr lang="en-ID" sz="1600" b="1" dirty="0" err="1"/>
              <a:t>ke</a:t>
            </a:r>
            <a:r>
              <a:rPr lang="en-ID" sz="1600" b="1" dirty="0"/>
              <a:t> area </a:t>
            </a:r>
            <a:r>
              <a:rPr lang="en-ID" sz="1600" b="1" dirty="0" err="1"/>
              <a:t>pelayanan</a:t>
            </a:r>
            <a:r>
              <a:rPr lang="en-ID" sz="1600" b="1" dirty="0"/>
              <a:t> dan </a:t>
            </a:r>
            <a:r>
              <a:rPr lang="en-ID" sz="1600" b="1" dirty="0" err="1"/>
              <a:t>ucapkan</a:t>
            </a:r>
            <a:r>
              <a:rPr lang="en-ID" sz="1600" b="1" dirty="0"/>
              <a:t> </a:t>
            </a:r>
            <a:r>
              <a:rPr lang="en-ID" sz="1600" b="1" dirty="0" err="1"/>
              <a:t>terima</a:t>
            </a:r>
            <a:r>
              <a:rPr lang="en-ID" sz="1600" b="1" dirty="0"/>
              <a:t> </a:t>
            </a:r>
            <a:r>
              <a:rPr lang="en-ID" sz="1600" b="1" dirty="0" err="1"/>
              <a:t>kasih</a:t>
            </a:r>
            <a:r>
              <a:rPr lang="en-ID" sz="1600" b="1" dirty="0"/>
              <a:t>, </a:t>
            </a:r>
            <a:r>
              <a:rPr lang="en-ID" sz="1600" b="1" dirty="0" err="1"/>
              <a:t>misalnya</a:t>
            </a:r>
            <a:r>
              <a:rPr lang="en-ID" sz="1600" b="1" dirty="0"/>
              <a:t>: ”</a:t>
            </a:r>
            <a:r>
              <a:rPr lang="en-ID" sz="1600" b="1" i="1" dirty="0" err="1"/>
              <a:t>Terima</a:t>
            </a:r>
            <a:r>
              <a:rPr lang="en-ID" sz="1600" b="1" i="1" dirty="0"/>
              <a:t> </a:t>
            </a:r>
            <a:r>
              <a:rPr lang="en-ID" sz="1600" b="1" i="1" dirty="0" err="1"/>
              <a:t>kasih</a:t>
            </a:r>
            <a:r>
              <a:rPr lang="en-ID" sz="1600" b="1" i="1" dirty="0"/>
              <a:t> </a:t>
            </a:r>
            <a:r>
              <a:rPr lang="en-ID" sz="1600" b="1" i="1" dirty="0" err="1"/>
              <a:t>telah</a:t>
            </a:r>
            <a:r>
              <a:rPr lang="en-ID" sz="1600" b="1" i="1" dirty="0"/>
              <a:t> </a:t>
            </a:r>
            <a:r>
              <a:rPr lang="en-ID" sz="1600" b="1" i="1" dirty="0" err="1"/>
              <a:t>bersedia</a:t>
            </a:r>
            <a:r>
              <a:rPr lang="en-ID" sz="1600" b="1" i="1" dirty="0"/>
              <a:t> </a:t>
            </a:r>
            <a:r>
              <a:rPr lang="en-ID" sz="1600" b="1" i="1" dirty="0" err="1"/>
              <a:t>menunggu</a:t>
            </a:r>
            <a:r>
              <a:rPr lang="en-ID" sz="1600" b="1" i="1" dirty="0"/>
              <a:t>, Bapak/Ibu</a:t>
            </a:r>
            <a:r>
              <a:rPr lang="en-ID" sz="1600" b="1" dirty="0"/>
              <a:t>”.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1A16082-5229-4E87-ACFE-028859E328A1}"/>
              </a:ext>
            </a:extLst>
          </p:cNvPr>
          <p:cNvSpPr txBox="1"/>
          <p:nvPr/>
        </p:nvSpPr>
        <p:spPr>
          <a:xfrm>
            <a:off x="479677" y="2575625"/>
            <a:ext cx="62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 err="1"/>
              <a:t>Setelah</a:t>
            </a:r>
            <a:r>
              <a:rPr lang="en-ID" sz="1600" b="1" dirty="0"/>
              <a:t> </a:t>
            </a:r>
            <a:r>
              <a:rPr lang="en-ID" sz="1600" b="1" dirty="0" err="1"/>
              <a:t>beranjak</a:t>
            </a:r>
            <a:r>
              <a:rPr lang="en-ID" sz="1600" b="1" dirty="0"/>
              <a:t> </a:t>
            </a:r>
            <a:r>
              <a:rPr lang="en-ID" sz="1600" b="1" dirty="0" err="1"/>
              <a:t>pergi</a:t>
            </a:r>
            <a:r>
              <a:rPr lang="en-ID" sz="1600" b="1" dirty="0"/>
              <a:t>, </a:t>
            </a:r>
            <a:r>
              <a:rPr lang="en-ID" sz="1600" b="1" dirty="0" err="1"/>
              <a:t>balik</a:t>
            </a:r>
            <a:r>
              <a:rPr lang="en-ID" sz="1600" b="1" dirty="0"/>
              <a:t> </a:t>
            </a:r>
            <a:r>
              <a:rPr lang="en-ID" sz="1600" b="1" dirty="0" err="1"/>
              <a:t>papan</a:t>
            </a:r>
            <a:r>
              <a:rPr lang="en-ID" sz="1600" b="1" dirty="0"/>
              <a:t> </a:t>
            </a:r>
            <a:r>
              <a:rPr lang="en-ID" sz="1600" b="1" dirty="0" err="1"/>
              <a:t>nama</a:t>
            </a:r>
            <a:r>
              <a:rPr lang="en-ID" sz="1600" b="1" dirty="0"/>
              <a:t> </a:t>
            </a:r>
            <a:r>
              <a:rPr lang="en-ID" sz="1600" b="1" dirty="0" err="1"/>
              <a:t>petugas</a:t>
            </a:r>
            <a:r>
              <a:rPr lang="en-ID" sz="1600" b="1" dirty="0"/>
              <a:t> </a:t>
            </a:r>
            <a:r>
              <a:rPr lang="en-ID" sz="1600" b="1" dirty="0" err="1"/>
              <a:t>menjadi</a:t>
            </a:r>
            <a:r>
              <a:rPr lang="en-ID" sz="1600" b="1" dirty="0"/>
              <a:t> </a:t>
            </a:r>
            <a:r>
              <a:rPr lang="en-ID" sz="1600" b="1" dirty="0" err="1"/>
              <a:t>papan</a:t>
            </a:r>
            <a:r>
              <a:rPr lang="en-ID" sz="1600" b="1" dirty="0"/>
              <a:t> ”AKAN SEGERA KEMBALI” </a:t>
            </a:r>
            <a:r>
              <a:rPr lang="en-ID" sz="1600" b="1" dirty="0" err="1"/>
              <a:t>atau</a:t>
            </a:r>
            <a:r>
              <a:rPr lang="en-ID" sz="1600" b="1" dirty="0"/>
              <a:t> </a:t>
            </a:r>
            <a:r>
              <a:rPr lang="en-ID" sz="1600" b="1" dirty="0" err="1"/>
              <a:t>diksi</a:t>
            </a:r>
            <a:r>
              <a:rPr lang="en-ID" sz="1600" b="1" dirty="0"/>
              <a:t> lain yang </a:t>
            </a:r>
            <a:r>
              <a:rPr lang="en-ID" sz="1600" b="1" dirty="0" err="1"/>
              <a:t>serupa</a:t>
            </a:r>
            <a:r>
              <a:rPr lang="en-ID" sz="1600" b="1" dirty="0"/>
              <a:t>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A54FFF9-64E8-4A19-B26B-E943DB2D5CBE}"/>
              </a:ext>
            </a:extLst>
          </p:cNvPr>
          <p:cNvSpPr txBox="1"/>
          <p:nvPr/>
        </p:nvSpPr>
        <p:spPr>
          <a:xfrm>
            <a:off x="491107" y="3275267"/>
            <a:ext cx="738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/>
              <a:t>Jika </a:t>
            </a:r>
            <a:r>
              <a:rPr lang="en-ID" sz="1600" b="1" dirty="0" err="1"/>
              <a:t>interupsi</a:t>
            </a:r>
            <a:r>
              <a:rPr lang="en-ID" sz="1600" b="1" dirty="0"/>
              <a:t> </a:t>
            </a:r>
            <a:r>
              <a:rPr lang="en-ID" sz="1600" b="1" dirty="0" err="1"/>
              <a:t>dari</a:t>
            </a:r>
            <a:r>
              <a:rPr lang="en-ID" sz="1600" b="1" dirty="0"/>
              <a:t> </a:t>
            </a:r>
            <a:r>
              <a:rPr lang="en-ID" sz="1600" b="1" dirty="0" err="1"/>
              <a:t>pegawai</a:t>
            </a:r>
            <a:r>
              <a:rPr lang="en-ID" sz="1600" b="1" dirty="0"/>
              <a:t> internal, </a:t>
            </a:r>
            <a:r>
              <a:rPr lang="en-ID" sz="1600" b="1" dirty="0" err="1"/>
              <a:t>pegawai</a:t>
            </a:r>
            <a:r>
              <a:rPr lang="en-ID" sz="1600" b="1" dirty="0"/>
              <a:t> internal </a:t>
            </a:r>
            <a:r>
              <a:rPr lang="en-ID" sz="1600" b="1" dirty="0" err="1"/>
              <a:t>meminta</a:t>
            </a:r>
            <a:r>
              <a:rPr lang="en-ID" sz="1600" b="1" dirty="0"/>
              <a:t> </a:t>
            </a:r>
            <a:r>
              <a:rPr lang="en-ID" sz="1600" b="1" dirty="0" err="1"/>
              <a:t>izin</a:t>
            </a:r>
            <a:r>
              <a:rPr lang="en-ID" sz="1600" b="1" dirty="0"/>
              <a:t> </a:t>
            </a:r>
            <a:r>
              <a:rPr lang="en-ID" sz="1600" b="1" dirty="0" err="1"/>
              <a:t>kepada</a:t>
            </a:r>
            <a:r>
              <a:rPr lang="en-ID" sz="1600" b="1" dirty="0"/>
              <a:t> </a:t>
            </a:r>
            <a:r>
              <a:rPr lang="en-ID" sz="1600" b="1" dirty="0" err="1"/>
              <a:t>pengguna</a:t>
            </a:r>
            <a:r>
              <a:rPr lang="en-ID" sz="1600" b="1" dirty="0"/>
              <a:t> </a:t>
            </a:r>
            <a:r>
              <a:rPr lang="en-ID" sz="1600" b="1" dirty="0" err="1"/>
              <a:t>jasa</a:t>
            </a:r>
            <a:r>
              <a:rPr lang="en-ID" sz="1600" b="1" dirty="0"/>
              <a:t> dan </a:t>
            </a:r>
            <a:r>
              <a:rPr lang="en-ID" sz="1600" b="1" dirty="0" err="1"/>
              <a:t>selesaikan</a:t>
            </a:r>
            <a:r>
              <a:rPr lang="en-ID" sz="1600" b="1" dirty="0"/>
              <a:t> </a:t>
            </a:r>
            <a:r>
              <a:rPr lang="en-ID" sz="1600" b="1" dirty="0" err="1"/>
              <a:t>keperluan</a:t>
            </a:r>
            <a:r>
              <a:rPr lang="en-ID" sz="1600" b="1" dirty="0"/>
              <a:t> </a:t>
            </a:r>
            <a:r>
              <a:rPr lang="en-ID" sz="1600" b="1" dirty="0" err="1"/>
              <a:t>dengan</a:t>
            </a:r>
            <a:r>
              <a:rPr lang="en-ID" sz="1600" b="1" dirty="0"/>
              <a:t> </a:t>
            </a:r>
            <a:r>
              <a:rPr lang="en-ID" sz="1600" b="1" dirty="0" err="1"/>
              <a:t>cepat</a:t>
            </a:r>
            <a:r>
              <a:rPr lang="en-ID" sz="1600" b="1" dirty="0"/>
              <a:t> dan </a:t>
            </a:r>
            <a:r>
              <a:rPr lang="en-ID" sz="1600" b="1" dirty="0" err="1"/>
              <a:t>ucapkan</a:t>
            </a:r>
            <a:r>
              <a:rPr lang="en-ID" sz="1600" b="1" dirty="0"/>
              <a:t> </a:t>
            </a:r>
            <a:r>
              <a:rPr lang="en-ID" sz="1600" b="1" dirty="0" err="1"/>
              <a:t>terima</a:t>
            </a:r>
            <a:r>
              <a:rPr lang="en-ID" sz="1600" b="1" dirty="0"/>
              <a:t> </a:t>
            </a:r>
            <a:r>
              <a:rPr lang="en-ID" sz="1600" b="1" dirty="0" err="1"/>
              <a:t>kasih</a:t>
            </a:r>
            <a:r>
              <a:rPr lang="en-ID" sz="1600" b="1" dirty="0"/>
              <a:t> </a:t>
            </a:r>
            <a:r>
              <a:rPr lang="en-ID" sz="1600" b="1" dirty="0" err="1"/>
              <a:t>karena</a:t>
            </a:r>
            <a:r>
              <a:rPr lang="en-ID" sz="1600" b="1" dirty="0"/>
              <a:t> </a:t>
            </a:r>
            <a:r>
              <a:rPr lang="en-ID" sz="1600" b="1" dirty="0" err="1"/>
              <a:t>pengguna</a:t>
            </a:r>
            <a:r>
              <a:rPr lang="en-ID" sz="1600" b="1" dirty="0"/>
              <a:t> </a:t>
            </a:r>
            <a:r>
              <a:rPr lang="en-ID" sz="1600" b="1" dirty="0" err="1"/>
              <a:t>jasa</a:t>
            </a:r>
            <a:r>
              <a:rPr lang="en-ID" sz="1600" b="1" dirty="0"/>
              <a:t> </a:t>
            </a:r>
            <a:r>
              <a:rPr lang="en-ID" sz="1600" b="1" dirty="0" err="1"/>
              <a:t>telah</a:t>
            </a:r>
            <a:endParaRPr lang="en-ID" sz="1600" b="1" dirty="0"/>
          </a:p>
          <a:p>
            <a:r>
              <a:rPr lang="en-ID" sz="1600" b="1" dirty="0" err="1"/>
              <a:t>berkenan</a:t>
            </a:r>
            <a:r>
              <a:rPr lang="en-ID" sz="1600" b="1" dirty="0"/>
              <a:t> </a:t>
            </a:r>
            <a:r>
              <a:rPr lang="en-ID" sz="1600" b="1" dirty="0" err="1"/>
              <a:t>untuk</a:t>
            </a:r>
            <a:r>
              <a:rPr lang="en-ID" sz="1600" b="1" dirty="0"/>
              <a:t> </a:t>
            </a:r>
            <a:r>
              <a:rPr lang="en-ID" sz="1600" b="1" dirty="0" err="1"/>
              <a:t>menunggu</a:t>
            </a:r>
            <a:endParaRPr lang="en-ID" sz="1600" b="1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5EB32E-691A-4883-9826-D2C7C56084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84138"/>
            <a:ext cx="2928938" cy="312737"/>
          </a:xfrm>
        </p:spPr>
        <p:txBody>
          <a:bodyPr/>
          <a:lstStyle/>
          <a:p>
            <a:r>
              <a:rPr lang="en-US" sz="2700" dirty="0" err="1">
                <a:solidFill>
                  <a:srgbClr val="C00000"/>
                </a:solidFill>
                <a:latin typeface="Rockwell" panose="02060603020205020403" pitchFamily="18" charset="0"/>
              </a:rPr>
              <a:t>Lakukan</a:t>
            </a:r>
            <a:r>
              <a:rPr lang="en-US" sz="2700" dirty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Rockwell" panose="02060603020205020403" pitchFamily="18" charset="0"/>
              </a:rPr>
              <a:t>jika</a:t>
            </a:r>
            <a:r>
              <a:rPr lang="en-US" sz="2700" dirty="0">
                <a:solidFill>
                  <a:srgbClr val="C00000"/>
                </a:solidFill>
                <a:latin typeface="Rockwell" panose="02060603020205020403" pitchFamily="18" charset="0"/>
              </a:rPr>
              <a:t>…</a:t>
            </a:r>
            <a:endParaRPr lang="en-ID" sz="27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4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1550" y="3127248"/>
            <a:ext cx="722630" cy="2016125"/>
          </a:xfrm>
          <a:custGeom>
            <a:avLst/>
            <a:gdLst/>
            <a:ahLst/>
            <a:cxnLst/>
            <a:rect l="l" t="t" r="r" b="b"/>
            <a:pathLst>
              <a:path w="722629" h="2016125">
                <a:moveTo>
                  <a:pt x="722322" y="0"/>
                </a:moveTo>
                <a:lnTo>
                  <a:pt x="617884" y="6522"/>
                </a:lnTo>
                <a:lnTo>
                  <a:pt x="555476" y="45989"/>
                </a:lnTo>
                <a:lnTo>
                  <a:pt x="510260" y="151965"/>
                </a:lnTo>
                <a:lnTo>
                  <a:pt x="457400" y="358013"/>
                </a:lnTo>
                <a:lnTo>
                  <a:pt x="449807" y="395501"/>
                </a:lnTo>
                <a:lnTo>
                  <a:pt x="445064" y="433859"/>
                </a:lnTo>
                <a:lnTo>
                  <a:pt x="442876" y="472993"/>
                </a:lnTo>
                <a:lnTo>
                  <a:pt x="442946" y="512810"/>
                </a:lnTo>
                <a:lnTo>
                  <a:pt x="444977" y="553216"/>
                </a:lnTo>
                <a:lnTo>
                  <a:pt x="448673" y="594117"/>
                </a:lnTo>
                <a:lnTo>
                  <a:pt x="453737" y="635421"/>
                </a:lnTo>
                <a:lnTo>
                  <a:pt x="459871" y="677034"/>
                </a:lnTo>
                <a:lnTo>
                  <a:pt x="466781" y="718862"/>
                </a:lnTo>
                <a:lnTo>
                  <a:pt x="489191" y="844702"/>
                </a:lnTo>
                <a:lnTo>
                  <a:pt x="496233" y="886456"/>
                </a:lnTo>
                <a:lnTo>
                  <a:pt x="502566" y="927959"/>
                </a:lnTo>
                <a:lnTo>
                  <a:pt x="507894" y="969116"/>
                </a:lnTo>
                <a:lnTo>
                  <a:pt x="511921" y="1009834"/>
                </a:lnTo>
                <a:lnTo>
                  <a:pt x="514349" y="1050019"/>
                </a:lnTo>
                <a:lnTo>
                  <a:pt x="514882" y="1089579"/>
                </a:lnTo>
                <a:lnTo>
                  <a:pt x="513223" y="1128420"/>
                </a:lnTo>
                <a:lnTo>
                  <a:pt x="509077" y="1166447"/>
                </a:lnTo>
                <a:lnTo>
                  <a:pt x="492132" y="1239691"/>
                </a:lnTo>
                <a:lnTo>
                  <a:pt x="461675" y="1308562"/>
                </a:lnTo>
                <a:lnTo>
                  <a:pt x="440637" y="1341124"/>
                </a:lnTo>
                <a:lnTo>
                  <a:pt x="415332" y="1372312"/>
                </a:lnTo>
                <a:lnTo>
                  <a:pt x="385462" y="1402034"/>
                </a:lnTo>
                <a:lnTo>
                  <a:pt x="350731" y="1430195"/>
                </a:lnTo>
                <a:lnTo>
                  <a:pt x="310842" y="1456702"/>
                </a:lnTo>
                <a:lnTo>
                  <a:pt x="90451" y="1647595"/>
                </a:lnTo>
                <a:lnTo>
                  <a:pt x="6661" y="1827228"/>
                </a:lnTo>
                <a:lnTo>
                  <a:pt x="0" y="1960643"/>
                </a:lnTo>
                <a:lnTo>
                  <a:pt x="10995" y="2012883"/>
                </a:lnTo>
                <a:lnTo>
                  <a:pt x="722322" y="2016091"/>
                </a:lnTo>
                <a:lnTo>
                  <a:pt x="722322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69534" y="253"/>
            <a:ext cx="2755265" cy="394335"/>
          </a:xfrm>
          <a:custGeom>
            <a:avLst/>
            <a:gdLst/>
            <a:ahLst/>
            <a:cxnLst/>
            <a:rect l="l" t="t" r="r" b="b"/>
            <a:pathLst>
              <a:path w="2755265" h="394335">
                <a:moveTo>
                  <a:pt x="2755138" y="0"/>
                </a:moveTo>
                <a:lnTo>
                  <a:pt x="0" y="0"/>
                </a:lnTo>
                <a:lnTo>
                  <a:pt x="69431" y="252898"/>
                </a:lnTo>
                <a:lnTo>
                  <a:pt x="157781" y="373459"/>
                </a:lnTo>
                <a:lnTo>
                  <a:pt x="323736" y="394317"/>
                </a:lnTo>
                <a:lnTo>
                  <a:pt x="625982" y="348107"/>
                </a:lnTo>
                <a:lnTo>
                  <a:pt x="683856" y="336728"/>
                </a:lnTo>
                <a:lnTo>
                  <a:pt x="737689" y="324303"/>
                </a:lnTo>
                <a:lnTo>
                  <a:pt x="787819" y="310997"/>
                </a:lnTo>
                <a:lnTo>
                  <a:pt x="834586" y="296977"/>
                </a:lnTo>
                <a:lnTo>
                  <a:pt x="878329" y="282410"/>
                </a:lnTo>
                <a:lnTo>
                  <a:pt x="919388" y="267461"/>
                </a:lnTo>
                <a:lnTo>
                  <a:pt x="958100" y="252296"/>
                </a:lnTo>
                <a:lnTo>
                  <a:pt x="994805" y="237083"/>
                </a:lnTo>
                <a:lnTo>
                  <a:pt x="1029843" y="221987"/>
                </a:lnTo>
                <a:lnTo>
                  <a:pt x="1096271" y="192811"/>
                </a:lnTo>
                <a:lnTo>
                  <a:pt x="1128340" y="179064"/>
                </a:lnTo>
                <a:lnTo>
                  <a:pt x="1191882" y="154084"/>
                </a:lnTo>
                <a:lnTo>
                  <a:pt x="1256891" y="133562"/>
                </a:lnTo>
                <a:lnTo>
                  <a:pt x="1326079" y="118830"/>
                </a:lnTo>
                <a:lnTo>
                  <a:pt x="1402159" y="111218"/>
                </a:lnTo>
                <a:lnTo>
                  <a:pt x="1443632" y="110497"/>
                </a:lnTo>
                <a:lnTo>
                  <a:pt x="1487844" y="112055"/>
                </a:lnTo>
                <a:lnTo>
                  <a:pt x="1535136" y="116058"/>
                </a:lnTo>
                <a:lnTo>
                  <a:pt x="1585847" y="122672"/>
                </a:lnTo>
                <a:lnTo>
                  <a:pt x="1640314" y="132063"/>
                </a:lnTo>
                <a:lnTo>
                  <a:pt x="1698879" y="144399"/>
                </a:lnTo>
                <a:lnTo>
                  <a:pt x="1818564" y="170895"/>
                </a:lnTo>
                <a:lnTo>
                  <a:pt x="1876998" y="183368"/>
                </a:lnTo>
                <a:lnTo>
                  <a:pt x="1934376" y="195141"/>
                </a:lnTo>
                <a:lnTo>
                  <a:pt x="1990614" y="206079"/>
                </a:lnTo>
                <a:lnTo>
                  <a:pt x="2045624" y="216042"/>
                </a:lnTo>
                <a:lnTo>
                  <a:pt x="2099320" y="224896"/>
                </a:lnTo>
                <a:lnTo>
                  <a:pt x="2151616" y="232502"/>
                </a:lnTo>
                <a:lnTo>
                  <a:pt x="2202426" y="238724"/>
                </a:lnTo>
                <a:lnTo>
                  <a:pt x="2251663" y="243425"/>
                </a:lnTo>
                <a:lnTo>
                  <a:pt x="2299242" y="246467"/>
                </a:lnTo>
                <a:lnTo>
                  <a:pt x="2345075" y="247715"/>
                </a:lnTo>
                <a:lnTo>
                  <a:pt x="2389076" y="247030"/>
                </a:lnTo>
                <a:lnTo>
                  <a:pt x="2431159" y="244277"/>
                </a:lnTo>
                <a:lnTo>
                  <a:pt x="2471238" y="239317"/>
                </a:lnTo>
                <a:lnTo>
                  <a:pt x="2509227" y="232015"/>
                </a:lnTo>
                <a:lnTo>
                  <a:pt x="2578586" y="209834"/>
                </a:lnTo>
                <a:lnTo>
                  <a:pt x="2638548" y="176637"/>
                </a:lnTo>
                <a:lnTo>
                  <a:pt x="2688421" y="131330"/>
                </a:lnTo>
                <a:lnTo>
                  <a:pt x="2727514" y="72816"/>
                </a:lnTo>
                <a:lnTo>
                  <a:pt x="2742803" y="38264"/>
                </a:lnTo>
                <a:lnTo>
                  <a:pt x="2755138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" y="0"/>
            <a:ext cx="1073150" cy="1461770"/>
          </a:xfrm>
          <a:custGeom>
            <a:avLst/>
            <a:gdLst/>
            <a:ahLst/>
            <a:cxnLst/>
            <a:rect l="l" t="t" r="r" b="b"/>
            <a:pathLst>
              <a:path w="1073150" h="1461770">
                <a:moveTo>
                  <a:pt x="997860" y="0"/>
                </a:moveTo>
                <a:lnTo>
                  <a:pt x="0" y="0"/>
                </a:lnTo>
                <a:lnTo>
                  <a:pt x="0" y="1455292"/>
                </a:lnTo>
                <a:lnTo>
                  <a:pt x="2742" y="1456245"/>
                </a:lnTo>
                <a:lnTo>
                  <a:pt x="10538" y="1458340"/>
                </a:lnTo>
                <a:lnTo>
                  <a:pt x="22737" y="1460436"/>
                </a:lnTo>
                <a:lnTo>
                  <a:pt x="38690" y="1461389"/>
                </a:lnTo>
                <a:lnTo>
                  <a:pt x="60326" y="1459686"/>
                </a:lnTo>
                <a:lnTo>
                  <a:pt x="111717" y="1441257"/>
                </a:lnTo>
                <a:lnTo>
                  <a:pt x="167813" y="1392096"/>
                </a:lnTo>
                <a:lnTo>
                  <a:pt x="195332" y="1351980"/>
                </a:lnTo>
                <a:lnTo>
                  <a:pt x="221273" y="1299369"/>
                </a:lnTo>
                <a:lnTo>
                  <a:pt x="244719" y="1232656"/>
                </a:lnTo>
                <a:lnTo>
                  <a:pt x="264753" y="1150239"/>
                </a:lnTo>
                <a:lnTo>
                  <a:pt x="287122" y="1036990"/>
                </a:lnTo>
                <a:lnTo>
                  <a:pt x="297768" y="985712"/>
                </a:lnTo>
                <a:lnTo>
                  <a:pt x="308561" y="937771"/>
                </a:lnTo>
                <a:lnTo>
                  <a:pt x="319884" y="892996"/>
                </a:lnTo>
                <a:lnTo>
                  <a:pt x="332115" y="851217"/>
                </a:lnTo>
                <a:lnTo>
                  <a:pt x="345637" y="812263"/>
                </a:lnTo>
                <a:lnTo>
                  <a:pt x="360830" y="775964"/>
                </a:lnTo>
                <a:lnTo>
                  <a:pt x="397752" y="710651"/>
                </a:lnTo>
                <a:lnTo>
                  <a:pt x="445926" y="653912"/>
                </a:lnTo>
                <a:lnTo>
                  <a:pt x="475184" y="628333"/>
                </a:lnTo>
                <a:lnTo>
                  <a:pt x="508398" y="604386"/>
                </a:lnTo>
                <a:lnTo>
                  <a:pt x="545948" y="581901"/>
                </a:lnTo>
                <a:lnTo>
                  <a:pt x="588215" y="560707"/>
                </a:lnTo>
                <a:lnTo>
                  <a:pt x="635580" y="540635"/>
                </a:lnTo>
                <a:lnTo>
                  <a:pt x="688422" y="521514"/>
                </a:lnTo>
                <a:lnTo>
                  <a:pt x="747124" y="503174"/>
                </a:lnTo>
                <a:lnTo>
                  <a:pt x="970962" y="432232"/>
                </a:lnTo>
                <a:lnTo>
                  <a:pt x="1071693" y="356171"/>
                </a:lnTo>
                <a:lnTo>
                  <a:pt x="1072824" y="227818"/>
                </a:lnTo>
                <a:lnTo>
                  <a:pt x="997860" y="0"/>
                </a:lnTo>
                <a:close/>
              </a:path>
            </a:pathLst>
          </a:custGeom>
          <a:solidFill>
            <a:srgbClr val="DC44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4906" y="4749041"/>
            <a:ext cx="2755265" cy="396240"/>
          </a:xfrm>
          <a:custGeom>
            <a:avLst/>
            <a:gdLst/>
            <a:ahLst/>
            <a:cxnLst/>
            <a:rect l="l" t="t" r="r" b="b"/>
            <a:pathLst>
              <a:path w="2755265" h="396239">
                <a:moveTo>
                  <a:pt x="323801" y="0"/>
                </a:moveTo>
                <a:lnTo>
                  <a:pt x="157822" y="20932"/>
                </a:lnTo>
                <a:lnTo>
                  <a:pt x="69454" y="141941"/>
                </a:lnTo>
                <a:lnTo>
                  <a:pt x="0" y="395785"/>
                </a:lnTo>
                <a:lnTo>
                  <a:pt x="2755201" y="395785"/>
                </a:lnTo>
                <a:lnTo>
                  <a:pt x="2742866" y="357379"/>
                </a:lnTo>
                <a:lnTo>
                  <a:pt x="2709421" y="291607"/>
                </a:lnTo>
                <a:lnTo>
                  <a:pt x="2664852" y="239640"/>
                </a:lnTo>
                <a:lnTo>
                  <a:pt x="2609849" y="200377"/>
                </a:lnTo>
                <a:lnTo>
                  <a:pt x="2545102" y="172720"/>
                </a:lnTo>
                <a:lnTo>
                  <a:pt x="2471302" y="155568"/>
                </a:lnTo>
                <a:lnTo>
                  <a:pt x="2431223" y="150589"/>
                </a:lnTo>
                <a:lnTo>
                  <a:pt x="2389139" y="147824"/>
                </a:lnTo>
                <a:lnTo>
                  <a:pt x="2345138" y="147135"/>
                </a:lnTo>
                <a:lnTo>
                  <a:pt x="2299305" y="148386"/>
                </a:lnTo>
                <a:lnTo>
                  <a:pt x="2251727" y="151438"/>
                </a:lnTo>
                <a:lnTo>
                  <a:pt x="2202490" y="156156"/>
                </a:lnTo>
                <a:lnTo>
                  <a:pt x="2151680" y="162400"/>
                </a:lnTo>
                <a:lnTo>
                  <a:pt x="2099384" y="170033"/>
                </a:lnTo>
                <a:lnTo>
                  <a:pt x="2045687" y="178919"/>
                </a:lnTo>
                <a:lnTo>
                  <a:pt x="1990677" y="188920"/>
                </a:lnTo>
                <a:lnTo>
                  <a:pt x="1934440" y="199898"/>
                </a:lnTo>
                <a:lnTo>
                  <a:pt x="1877061" y="211716"/>
                </a:lnTo>
                <a:lnTo>
                  <a:pt x="1818628" y="224236"/>
                </a:lnTo>
                <a:lnTo>
                  <a:pt x="1698942" y="250834"/>
                </a:lnTo>
                <a:lnTo>
                  <a:pt x="1640378" y="263209"/>
                </a:lnTo>
                <a:lnTo>
                  <a:pt x="1585910" y="272630"/>
                </a:lnTo>
                <a:lnTo>
                  <a:pt x="1535200" y="279265"/>
                </a:lnTo>
                <a:lnTo>
                  <a:pt x="1487908" y="283280"/>
                </a:lnTo>
                <a:lnTo>
                  <a:pt x="1443696" y="284842"/>
                </a:lnTo>
                <a:lnTo>
                  <a:pt x="1402223" y="284118"/>
                </a:lnTo>
                <a:lnTo>
                  <a:pt x="1363152" y="281274"/>
                </a:lnTo>
                <a:lnTo>
                  <a:pt x="1290858" y="269895"/>
                </a:lnTo>
                <a:lnTo>
                  <a:pt x="1224100" y="252040"/>
                </a:lnTo>
                <a:lnTo>
                  <a:pt x="1160165" y="229043"/>
                </a:lnTo>
                <a:lnTo>
                  <a:pt x="1096342" y="202239"/>
                </a:lnTo>
                <a:lnTo>
                  <a:pt x="1029917" y="172962"/>
                </a:lnTo>
                <a:lnTo>
                  <a:pt x="994881" y="157813"/>
                </a:lnTo>
                <a:lnTo>
                  <a:pt x="958178" y="142546"/>
                </a:lnTo>
                <a:lnTo>
                  <a:pt x="919468" y="127328"/>
                </a:lnTo>
                <a:lnTo>
                  <a:pt x="878413" y="112326"/>
                </a:lnTo>
                <a:lnTo>
                  <a:pt x="834673" y="97706"/>
                </a:lnTo>
                <a:lnTo>
                  <a:pt x="787909" y="83636"/>
                </a:lnTo>
                <a:lnTo>
                  <a:pt x="737782" y="70282"/>
                </a:lnTo>
                <a:lnTo>
                  <a:pt x="683954" y="57811"/>
                </a:lnTo>
                <a:lnTo>
                  <a:pt x="626084" y="46390"/>
                </a:lnTo>
                <a:lnTo>
                  <a:pt x="323801" y="0"/>
                </a:lnTo>
                <a:close/>
              </a:path>
            </a:pathLst>
          </a:custGeom>
          <a:solidFill>
            <a:srgbClr val="4E88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516636"/>
            <a:ext cx="2188464" cy="24429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05837" y="415248"/>
            <a:ext cx="72268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latin typeface="Verdana"/>
                <a:cs typeface="Verdana"/>
              </a:rPr>
              <a:t>Kata</a:t>
            </a:r>
            <a:r>
              <a:rPr spc="-40" dirty="0">
                <a:latin typeface="Verdana"/>
                <a:cs typeface="Verdana"/>
              </a:rPr>
              <a:t> </a:t>
            </a:r>
            <a:r>
              <a:rPr spc="-114" dirty="0">
                <a:latin typeface="Verdana"/>
                <a:cs typeface="Verdana"/>
              </a:rPr>
              <a:t>Mereka</a:t>
            </a:r>
            <a:r>
              <a:rPr spc="-50" dirty="0">
                <a:latin typeface="Verdana"/>
                <a:cs typeface="Verdana"/>
              </a:rPr>
              <a:t> </a:t>
            </a:r>
            <a:r>
              <a:rPr spc="-100" dirty="0">
                <a:latin typeface="Verdana"/>
                <a:cs typeface="Verdana"/>
              </a:rPr>
              <a:t>Tentang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spc="-85" dirty="0">
                <a:latin typeface="Verdana"/>
                <a:cs typeface="Verdana"/>
              </a:rPr>
              <a:t>Pelayanan</a:t>
            </a:r>
            <a:r>
              <a:rPr spc="-65" dirty="0">
                <a:latin typeface="Verdana"/>
                <a:cs typeface="Verdana"/>
              </a:rPr>
              <a:t> </a:t>
            </a:r>
            <a:r>
              <a:rPr spc="-130" dirty="0">
                <a:latin typeface="Verdana"/>
                <a:cs typeface="Verdana"/>
              </a:rPr>
              <a:t>Publik…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4392" y="1028700"/>
            <a:ext cx="6489700" cy="1578637"/>
          </a:xfrm>
          <a:prstGeom prst="rect">
            <a:avLst/>
          </a:prstGeom>
          <a:solidFill>
            <a:srgbClr val="CF2933"/>
          </a:solidFill>
        </p:spPr>
        <p:txBody>
          <a:bodyPr vert="horz" wrap="square" lIns="0" tIns="80010" rIns="0" bIns="0" rtlCol="0">
            <a:spAutoFit/>
          </a:bodyPr>
          <a:lstStyle/>
          <a:p>
            <a:pPr marL="244475" algn="just">
              <a:lnSpc>
                <a:spcPct val="100000"/>
              </a:lnSpc>
              <a:spcBef>
                <a:spcPts val="630"/>
              </a:spcBef>
            </a:pP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”Wajah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konkrit</a:t>
            </a:r>
            <a:r>
              <a:rPr sz="14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kehadiran</a:t>
            </a:r>
            <a:r>
              <a:rPr sz="14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negara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dalam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kehidupan</a:t>
            </a:r>
            <a:r>
              <a:rPr sz="140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rlito"/>
                <a:cs typeface="Carlito"/>
              </a:rPr>
              <a:t>masyarakat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sehari-hari”</a:t>
            </a:r>
            <a:endParaRPr sz="1400" dirty="0">
              <a:latin typeface="Carlito"/>
              <a:cs typeface="Carlito"/>
            </a:endParaRPr>
          </a:p>
          <a:p>
            <a:pPr marL="244475" marR="83185" algn="just">
              <a:lnSpc>
                <a:spcPct val="100000"/>
              </a:lnSpc>
              <a:spcBef>
                <a:spcPts val="810"/>
              </a:spcBef>
            </a:pP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Negara</a:t>
            </a:r>
            <a:r>
              <a:rPr sz="1400" spc="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disebutkan</a:t>
            </a:r>
            <a:r>
              <a:rPr sz="1400" spc="3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hadir,</a:t>
            </a:r>
            <a:r>
              <a:rPr sz="1400" spc="3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jika</a:t>
            </a:r>
            <a:r>
              <a:rPr sz="1400" spc="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mampu</a:t>
            </a:r>
            <a:r>
              <a:rPr sz="1400" spc="3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menyelenggarakan</a:t>
            </a:r>
            <a:r>
              <a:rPr sz="1400" spc="3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pelayanan</a:t>
            </a:r>
            <a:r>
              <a:rPr sz="1400" spc="3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publik</a:t>
            </a:r>
            <a:r>
              <a:rPr sz="1400" spc="3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rlito"/>
                <a:cs typeface="Carlito"/>
              </a:rPr>
              <a:t>yang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prima,</a:t>
            </a:r>
            <a:r>
              <a:rPr sz="14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yang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cepat,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yang</a:t>
            </a:r>
            <a:r>
              <a:rPr sz="1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profesional,</a:t>
            </a:r>
            <a:r>
              <a:rPr sz="14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yang</a:t>
            </a:r>
            <a:r>
              <a:rPr sz="14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berkeadilan”</a:t>
            </a:r>
            <a:endParaRPr sz="1400" dirty="0">
              <a:latin typeface="Carlito"/>
              <a:cs typeface="Carlito"/>
            </a:endParaRPr>
          </a:p>
          <a:p>
            <a:pPr marL="244475" marR="81915" algn="just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Mewujudkan</a:t>
            </a:r>
            <a:r>
              <a:rPr sz="1400" spc="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pelayanan</a:t>
            </a:r>
            <a:r>
              <a:rPr sz="1400" spc="19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prima</a:t>
            </a:r>
            <a:r>
              <a:rPr sz="1400" spc="200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memerlukan</a:t>
            </a:r>
            <a:r>
              <a:rPr sz="1400" spc="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ikhtiar</a:t>
            </a:r>
            <a:r>
              <a:rPr sz="1400" spc="1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yg</a:t>
            </a:r>
            <a:r>
              <a:rPr sz="1400" spc="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berkelanjutan,</a:t>
            </a:r>
            <a:r>
              <a:rPr sz="1400" spc="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memerlukan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transformasi,</a:t>
            </a:r>
            <a:r>
              <a:rPr sz="14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tata</a:t>
            </a:r>
            <a:r>
              <a:rPr sz="14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kelola</a:t>
            </a:r>
            <a:r>
              <a:rPr sz="14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supaya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mengubah</a:t>
            </a:r>
            <a:r>
              <a:rPr sz="1400" spc="-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i="1" dirty="0">
                <a:solidFill>
                  <a:srgbClr val="FFFF00"/>
                </a:solidFill>
                <a:latin typeface="Carlito"/>
                <a:cs typeface="Carlito"/>
              </a:rPr>
              <a:t>mindset</a:t>
            </a:r>
            <a:r>
              <a:rPr sz="1400" i="1" spc="-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dan</a:t>
            </a:r>
            <a:r>
              <a:rPr sz="1400" spc="-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budaya kerja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 organisasi</a:t>
            </a: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rlito"/>
                <a:cs typeface="Carlito"/>
              </a:rPr>
              <a:t>kita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dari</a:t>
            </a:r>
            <a:r>
              <a:rPr sz="140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FF"/>
                </a:solidFill>
                <a:latin typeface="Carlito"/>
                <a:cs typeface="Carlito"/>
              </a:rPr>
              <a:t>budaya</a:t>
            </a:r>
            <a:r>
              <a:rPr sz="14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senang</a:t>
            </a:r>
            <a:r>
              <a:rPr sz="1400" spc="-5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FF00"/>
                </a:solidFill>
                <a:latin typeface="Carlito"/>
                <a:cs typeface="Carlito"/>
              </a:rPr>
              <a:t>dilayani</a:t>
            </a:r>
            <a:r>
              <a:rPr sz="1400" spc="-4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FF00"/>
                </a:solidFill>
                <a:latin typeface="Carlito"/>
                <a:cs typeface="Carlito"/>
              </a:rPr>
              <a:t>menjadi</a:t>
            </a:r>
            <a:r>
              <a:rPr sz="1400" spc="-4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sz="1400" dirty="0" err="1">
                <a:solidFill>
                  <a:srgbClr val="FFFF00"/>
                </a:solidFill>
                <a:latin typeface="Carlito"/>
                <a:cs typeface="Carlito"/>
              </a:rPr>
              <a:t>senang</a:t>
            </a:r>
            <a:r>
              <a:rPr sz="1400" spc="-55" dirty="0">
                <a:solidFill>
                  <a:srgbClr val="FFFF00"/>
                </a:solidFill>
                <a:latin typeface="Carlito"/>
                <a:cs typeface="Carlito"/>
              </a:rPr>
              <a:t> </a:t>
            </a:r>
            <a:r>
              <a:rPr lang="en-US" sz="1400" spc="-10" dirty="0" err="1">
                <a:solidFill>
                  <a:srgbClr val="FFFF00"/>
                </a:solidFill>
                <a:latin typeface="Carlito"/>
                <a:cs typeface="Carlito"/>
              </a:rPr>
              <a:t>me</a:t>
            </a:r>
            <a:r>
              <a:rPr sz="1400" spc="-10" dirty="0" err="1">
                <a:solidFill>
                  <a:srgbClr val="FFFF00"/>
                </a:solidFill>
                <a:latin typeface="Carlito"/>
                <a:cs typeface="Carlito"/>
              </a:rPr>
              <a:t>layani</a:t>
            </a:r>
            <a:endParaRPr sz="1400" dirty="0">
              <a:solidFill>
                <a:srgbClr val="FFFF00"/>
              </a:solidFill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15995" y="3029711"/>
            <a:ext cx="5713730" cy="1866900"/>
          </a:xfrm>
          <a:custGeom>
            <a:avLst/>
            <a:gdLst/>
            <a:ahLst/>
            <a:cxnLst/>
            <a:rect l="l" t="t" r="r" b="b"/>
            <a:pathLst>
              <a:path w="5713730" h="1866900">
                <a:moveTo>
                  <a:pt x="5713476" y="0"/>
                </a:moveTo>
                <a:lnTo>
                  <a:pt x="0" y="0"/>
                </a:lnTo>
                <a:lnTo>
                  <a:pt x="0" y="1866900"/>
                </a:lnTo>
                <a:lnTo>
                  <a:pt x="5713476" y="1866900"/>
                </a:lnTo>
                <a:lnTo>
                  <a:pt x="5713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47389" y="2994851"/>
            <a:ext cx="5405120" cy="182689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10"/>
              </a:spcBef>
            </a:pPr>
            <a:r>
              <a:rPr sz="1400" dirty="0">
                <a:latin typeface="Carlito"/>
                <a:cs typeface="Carlito"/>
              </a:rPr>
              <a:t>Seluruh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jajaran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Kemenkeu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adalah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pelayan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publik</a:t>
            </a:r>
            <a:endParaRPr sz="1400" dirty="0">
              <a:latin typeface="Carlito"/>
              <a:cs typeface="Carlito"/>
            </a:endParaRPr>
          </a:p>
          <a:p>
            <a:pPr marL="12700" marR="5080" algn="just">
              <a:lnSpc>
                <a:spcPct val="100000"/>
              </a:lnSpc>
              <a:spcBef>
                <a:spcPts val="805"/>
              </a:spcBef>
            </a:pPr>
            <a:r>
              <a:rPr sz="1400" dirty="0">
                <a:latin typeface="Carlito"/>
                <a:cs typeface="Carlito"/>
              </a:rPr>
              <a:t>Pelayanan</a:t>
            </a:r>
            <a:r>
              <a:rPr sz="1400" spc="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tidak</a:t>
            </a:r>
            <a:r>
              <a:rPr sz="1400" spc="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hanya</a:t>
            </a:r>
            <a:r>
              <a:rPr sz="1400" spc="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menjadi</a:t>
            </a:r>
            <a:r>
              <a:rPr sz="1400" spc="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tugas</a:t>
            </a:r>
            <a:r>
              <a:rPr sz="1400" spc="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mereka</a:t>
            </a:r>
            <a:r>
              <a:rPr sz="1400" spc="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yang</a:t>
            </a:r>
            <a:r>
              <a:rPr sz="1400" spc="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duduk</a:t>
            </a:r>
            <a:r>
              <a:rPr sz="1400" spc="95" dirty="0"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B0F0"/>
                </a:solidFill>
                <a:latin typeface="Carlito"/>
                <a:cs typeface="Carlito"/>
              </a:rPr>
              <a:t>di</a:t>
            </a:r>
            <a:r>
              <a:rPr sz="1400" spc="95" dirty="0">
                <a:solidFill>
                  <a:srgbClr val="00B0F0"/>
                </a:solidFill>
                <a:latin typeface="Carlito"/>
                <a:cs typeface="Carlito"/>
              </a:rPr>
              <a:t> </a:t>
            </a:r>
            <a:r>
              <a:rPr sz="1400" i="1" dirty="0">
                <a:solidFill>
                  <a:srgbClr val="00B0F0"/>
                </a:solidFill>
                <a:latin typeface="Carlito"/>
                <a:cs typeface="Carlito"/>
              </a:rPr>
              <a:t>front</a:t>
            </a:r>
            <a:r>
              <a:rPr sz="1400" i="1" spc="95" dirty="0">
                <a:solidFill>
                  <a:srgbClr val="00B0F0"/>
                </a:solidFill>
                <a:latin typeface="Carlito"/>
                <a:cs typeface="Carlito"/>
              </a:rPr>
              <a:t> </a:t>
            </a:r>
            <a:r>
              <a:rPr sz="1400" i="1" spc="-10" dirty="0">
                <a:solidFill>
                  <a:srgbClr val="00B0F0"/>
                </a:solidFill>
                <a:latin typeface="Carlito"/>
                <a:cs typeface="Carlito"/>
              </a:rPr>
              <a:t>office</a:t>
            </a:r>
            <a:r>
              <a:rPr sz="1400" spc="-10" dirty="0">
                <a:solidFill>
                  <a:srgbClr val="00B0F0"/>
                </a:solidFill>
                <a:latin typeface="Carlito"/>
                <a:cs typeface="Carlito"/>
              </a:rPr>
              <a:t>,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tapi</a:t>
            </a:r>
            <a:r>
              <a:rPr sz="1400" spc="229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juga</a:t>
            </a:r>
            <a:r>
              <a:rPr sz="1400" spc="2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menjadi</a:t>
            </a:r>
            <a:r>
              <a:rPr sz="1400" spc="2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tugas</a:t>
            </a:r>
            <a:r>
              <a:rPr sz="1400" spc="229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mereka</a:t>
            </a:r>
            <a:r>
              <a:rPr sz="1400" spc="2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yang</a:t>
            </a:r>
            <a:r>
              <a:rPr sz="1400" spc="2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duduk</a:t>
            </a:r>
            <a:r>
              <a:rPr sz="1400" spc="235" dirty="0"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B0F0"/>
                </a:solidFill>
                <a:latin typeface="Carlito"/>
                <a:cs typeface="Carlito"/>
              </a:rPr>
              <a:t>di</a:t>
            </a:r>
            <a:r>
              <a:rPr sz="1400" spc="229" dirty="0">
                <a:solidFill>
                  <a:srgbClr val="00B0F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B0F0"/>
                </a:solidFill>
                <a:latin typeface="Carlito"/>
                <a:cs typeface="Carlito"/>
              </a:rPr>
              <a:t>middle</a:t>
            </a:r>
            <a:r>
              <a:rPr sz="1400" spc="225" dirty="0">
                <a:solidFill>
                  <a:srgbClr val="00B0F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B0F0"/>
                </a:solidFill>
                <a:latin typeface="Carlito"/>
                <a:cs typeface="Carlito"/>
              </a:rPr>
              <a:t>office</a:t>
            </a:r>
            <a:r>
              <a:rPr sz="1400" spc="2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dan</a:t>
            </a:r>
            <a:r>
              <a:rPr sz="1400" spc="229" dirty="0"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00B0F0"/>
                </a:solidFill>
                <a:latin typeface="Carlito"/>
                <a:cs typeface="Carlito"/>
              </a:rPr>
              <a:t>back </a:t>
            </a:r>
            <a:r>
              <a:rPr sz="1400" spc="-10" dirty="0">
                <a:solidFill>
                  <a:srgbClr val="00B0F0"/>
                </a:solidFill>
                <a:latin typeface="Carlito"/>
                <a:cs typeface="Carlito"/>
              </a:rPr>
              <a:t>office</a:t>
            </a:r>
            <a:endParaRPr sz="1400" dirty="0">
              <a:solidFill>
                <a:srgbClr val="00B0F0"/>
              </a:solidFill>
              <a:latin typeface="Carlito"/>
              <a:cs typeface="Carlito"/>
            </a:endParaRPr>
          </a:p>
          <a:p>
            <a:pPr marL="12700" marR="5715" algn="just">
              <a:lnSpc>
                <a:spcPct val="100000"/>
              </a:lnSpc>
              <a:spcBef>
                <a:spcPts val="805"/>
              </a:spcBef>
            </a:pPr>
            <a:r>
              <a:rPr sz="1400" dirty="0">
                <a:latin typeface="Carlito"/>
                <a:cs typeface="Carlito"/>
              </a:rPr>
              <a:t>Kewajiban</a:t>
            </a:r>
            <a:r>
              <a:rPr sz="1400" spc="1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melayani</a:t>
            </a:r>
            <a:r>
              <a:rPr sz="1400" spc="1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tidak</a:t>
            </a:r>
            <a:r>
              <a:rPr sz="1400" spc="1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hanya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ditujukan</a:t>
            </a:r>
            <a:r>
              <a:rPr sz="1400" spc="1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bagi</a:t>
            </a:r>
            <a:r>
              <a:rPr sz="1400" spc="1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mereka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yang</a:t>
            </a:r>
            <a:r>
              <a:rPr sz="1400" spc="1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bekerja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di </a:t>
            </a:r>
            <a:r>
              <a:rPr sz="1400" dirty="0">
                <a:solidFill>
                  <a:srgbClr val="FF0000"/>
                </a:solidFill>
                <a:latin typeface="Carlito"/>
                <a:cs typeface="Carlito"/>
              </a:rPr>
              <a:t>area</a:t>
            </a:r>
            <a:r>
              <a:rPr sz="1400" spc="16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0000"/>
                </a:solidFill>
                <a:latin typeface="Carlito"/>
                <a:cs typeface="Carlito"/>
              </a:rPr>
              <a:t>kantor</a:t>
            </a:r>
            <a:r>
              <a:rPr sz="1400" spc="18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FF0000"/>
                </a:solidFill>
                <a:latin typeface="Carlito"/>
                <a:cs typeface="Carlito"/>
              </a:rPr>
              <a:t>pelayanan</a:t>
            </a:r>
            <a:r>
              <a:rPr sz="1400" dirty="0">
                <a:latin typeface="Carlito"/>
                <a:cs typeface="Carlito"/>
              </a:rPr>
              <a:t>,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bahkan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juga</a:t>
            </a:r>
            <a:r>
              <a:rPr sz="1400" spc="1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bagi</a:t>
            </a:r>
            <a:r>
              <a:rPr sz="1400" spc="1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semua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yang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bekerja</a:t>
            </a:r>
            <a:r>
              <a:rPr sz="1400" spc="1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di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rlito"/>
                <a:cs typeface="Carlito"/>
              </a:rPr>
              <a:t>kantor </a:t>
            </a:r>
            <a:r>
              <a:rPr sz="1400" dirty="0">
                <a:solidFill>
                  <a:srgbClr val="FF0000"/>
                </a:solidFill>
                <a:latin typeface="Carlito"/>
                <a:cs typeface="Carlito"/>
              </a:rPr>
              <a:t>non</a:t>
            </a:r>
            <a:r>
              <a:rPr sz="1400" spc="-6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rlito"/>
                <a:cs typeface="Carlito"/>
              </a:rPr>
              <a:t>pelayanan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yang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tidak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langsung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berhadapan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dengan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pihak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eksternal.</a:t>
            </a:r>
            <a:endParaRPr sz="1400" dirty="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733" y="2869691"/>
            <a:ext cx="2554223" cy="21869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5838825" cy="514350"/>
          </a:xfrm>
          <a:solidFill>
            <a:srgbClr val="99FF33"/>
          </a:solidFill>
        </p:spPr>
        <p:txBody>
          <a:bodyPr/>
          <a:lstStyle/>
          <a:p>
            <a:pPr eaLnBrk="1" hangingPunct="1"/>
            <a:r>
              <a:rPr lang="en-US" sz="2100" b="1">
                <a:solidFill>
                  <a:srgbClr val="C00000"/>
                </a:solidFill>
              </a:rPr>
              <a:t>HANDLING COMPLAINT WITH “LEARN”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81150" y="1314450"/>
            <a:ext cx="6134100" cy="3657600"/>
            <a:chOff x="672921" y="1371600"/>
            <a:chExt cx="8179158" cy="4876800"/>
          </a:xfrm>
        </p:grpSpPr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685622" y="1371600"/>
              <a:ext cx="7620334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 anchor="ctr"/>
            <a:lstStyle/>
            <a:p>
              <a:pPr marL="342900" indent="-342900">
                <a:defRPr/>
              </a:pPr>
              <a:r>
                <a:rPr lang="en-US" b="1" kern="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L</a:t>
              </a:r>
              <a:r>
                <a:rPr lang="en-US" sz="1500" b="1" kern="0" dirty="0">
                  <a:solidFill>
                    <a:srgbClr val="800000"/>
                  </a:solidFill>
                  <a:latin typeface="Arial" pitchFamily="34" charset="0"/>
                  <a:ea typeface="+mj-ea"/>
                  <a:cs typeface="Arial" pitchFamily="34" charset="0"/>
                </a:rPr>
                <a:t>  </a:t>
              </a:r>
              <a:r>
                <a:rPr lang="en-US" sz="1500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j-ea"/>
                  <a:cs typeface="Arial" pitchFamily="34" charset="0"/>
                </a:rPr>
                <a:t>- ISTEN</a:t>
              </a:r>
              <a:r>
                <a:rPr lang="en-US" sz="15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500" b="1" i="1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carefully to your customer. Don't interrupt or tell the </a:t>
              </a:r>
              <a:r>
                <a:rPr lang="en-US" b="1" i="1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customer</a:t>
              </a:r>
              <a:r>
                <a:rPr lang="en-US" sz="1500" b="1" i="1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 to calm down, this will only ignite the anger.</a:t>
              </a:r>
            </a:p>
          </p:txBody>
        </p:sp>
        <p:sp>
          <p:nvSpPr>
            <p:cNvPr id="25" name="Rectangle 2"/>
            <p:cNvSpPr txBox="1">
              <a:spLocks noChangeArrowheads="1"/>
            </p:cNvSpPr>
            <p:nvPr/>
          </p:nvSpPr>
          <p:spPr bwMode="auto">
            <a:xfrm>
              <a:off x="685622" y="2489200"/>
              <a:ext cx="7620334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 anchor="ctr"/>
            <a:lstStyle/>
            <a:p>
              <a:pPr marL="342900" indent="-342900">
                <a:defRPr/>
              </a:pPr>
              <a:r>
                <a:rPr lang="en-US" sz="15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  - MPATHIZE - </a:t>
              </a: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Feel the pain of the customer, and tell her that you can understand how they feel </a:t>
              </a:r>
              <a:endParaRPr lang="en-US" sz="1500" b="1" i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685622" y="3200400"/>
              <a:ext cx="8153757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 anchor="ctr"/>
            <a:lstStyle/>
            <a:p>
              <a:pPr>
                <a:defRPr/>
              </a:pPr>
              <a:endParaRPr lang="en-US" sz="15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  <a:p>
              <a:pPr>
                <a:defRPr/>
              </a:pPr>
              <a:r>
                <a:rPr lang="en-US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A</a:t>
              </a:r>
              <a:r>
                <a:rPr lang="en-US" sz="1500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 - </a:t>
              </a:r>
              <a:r>
                <a:rPr lang="en-US" sz="15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POLOGIZE - </a:t>
              </a: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Apologize to the customer, even if you feel that </a:t>
              </a:r>
            </a:p>
            <a:p>
              <a:pPr>
                <a:defRPr/>
              </a:pP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you have no part in the problem. Do not blame the customer,</a:t>
              </a:r>
            </a:p>
            <a:p>
              <a:pPr>
                <a:defRPr/>
              </a:pP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but there is no need to take the blame yourself!</a:t>
              </a:r>
            </a:p>
            <a:p>
              <a:pPr>
                <a:defRPr/>
              </a:pPr>
              <a:endParaRPr lang="en-US" sz="15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672921" y="4303713"/>
              <a:ext cx="8153757" cy="110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 anchor="ctr"/>
            <a:lstStyle/>
            <a:p>
              <a:pPr>
                <a:defRPr/>
              </a:pPr>
              <a:r>
                <a:rPr lang="en-US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R </a:t>
              </a:r>
              <a:r>
                <a:rPr lang="en-US" sz="1500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-  </a:t>
              </a:r>
              <a:r>
                <a:rPr lang="en-US" sz="15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EACT</a:t>
              </a: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- Decide what you will do to resolve the problem, and</a:t>
              </a:r>
            </a:p>
            <a:p>
              <a:pPr>
                <a:defRPr/>
              </a:pP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tell this to the customer.</a:t>
              </a:r>
              <a:endParaRPr lang="en-US" sz="1500" b="1" i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698322" y="5257800"/>
              <a:ext cx="8153757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 anchor="ctr"/>
            <a:lstStyle/>
            <a:p>
              <a:pPr>
                <a:defRPr/>
              </a:pPr>
              <a:r>
                <a:rPr lang="en-US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N</a:t>
              </a:r>
              <a:r>
                <a:rPr lang="en-US" sz="1500" b="1" kern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  -  </a:t>
              </a:r>
              <a:r>
                <a:rPr lang="en-US" sz="15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OW!</a:t>
              </a: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- Do not delay. Take immediate action! The longer you</a:t>
              </a:r>
            </a:p>
            <a:p>
              <a:pPr>
                <a:defRPr/>
              </a:pPr>
              <a:r>
                <a:rPr lang="en-US" sz="15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wait, the harder it is to produce outstanding customer service.</a:t>
              </a:r>
              <a:endParaRPr lang="en-US" sz="15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000500" y="857250"/>
            <a:ext cx="1600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 anchor="ctr"/>
          <a:lstStyle/>
          <a:p>
            <a:pPr marL="342900" indent="-342900">
              <a:defRPr/>
            </a:pPr>
            <a:r>
              <a:rPr lang="en-US" sz="1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William H. </a:t>
            </a:r>
            <a:r>
              <a:rPr lang="en-US" sz="1200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Davidow</a:t>
            </a:r>
            <a:endParaRPr lang="en-US" sz="12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586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616B7E6-5C6A-419D-BD8C-31ACA05B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5770"/>
            <a:ext cx="7772400" cy="857250"/>
          </a:xfrm>
        </p:spPr>
        <p:txBody>
          <a:bodyPr/>
          <a:lstStyle/>
          <a:p>
            <a:r>
              <a:rPr lang="en-US" sz="2800" dirty="0"/>
              <a:t>BAGAIMANA MELAYANI STAKE HOLDER?</a:t>
            </a:r>
            <a:endParaRPr lang="en-ID" sz="280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8DE19D1-BEE3-45FF-8267-714941E16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23950"/>
            <a:ext cx="5684569" cy="2144048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sz="2400" dirty="0" err="1">
                <a:solidFill>
                  <a:srgbClr val="00B0F0"/>
                </a:solidFill>
              </a:rPr>
              <a:t>Kenali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tipe</a:t>
            </a:r>
            <a:r>
              <a:rPr lang="en-US" sz="2400" dirty="0">
                <a:solidFill>
                  <a:srgbClr val="00B0F0"/>
                </a:solidFill>
              </a:rPr>
              <a:t> stake holder</a:t>
            </a:r>
          </a:p>
          <a:p>
            <a:pPr marL="742950" indent="-742950">
              <a:buAutoNum type="arabicPeriod"/>
            </a:pPr>
            <a:r>
              <a:rPr lang="en-US" sz="2400" dirty="0" err="1">
                <a:solidFill>
                  <a:srgbClr val="00B0F0"/>
                </a:solidFill>
              </a:rPr>
              <a:t>Berkomunikasilah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dengan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efektif</a:t>
            </a:r>
            <a:endParaRPr lang="en-US" sz="2400" dirty="0">
              <a:solidFill>
                <a:srgbClr val="00B0F0"/>
              </a:solidFill>
            </a:endParaRPr>
          </a:p>
          <a:p>
            <a:pPr marL="742950" indent="-742950">
              <a:buAutoNum type="arabicPeriod"/>
            </a:pPr>
            <a:r>
              <a:rPr lang="en-US" sz="2400" dirty="0" err="1">
                <a:solidFill>
                  <a:srgbClr val="00B0F0"/>
                </a:solidFill>
              </a:rPr>
              <a:t>Dengarkan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Keluhannya</a:t>
            </a:r>
            <a:endParaRPr lang="en-US" sz="2400" dirty="0">
              <a:solidFill>
                <a:srgbClr val="00B0F0"/>
              </a:solidFill>
            </a:endParaRPr>
          </a:p>
          <a:p>
            <a:pPr marL="742950" indent="-742950">
              <a:buAutoNum type="arabicPeriod"/>
            </a:pPr>
            <a:r>
              <a:rPr lang="en-US" sz="2400" dirty="0" err="1">
                <a:solidFill>
                  <a:srgbClr val="00B0F0"/>
                </a:solidFill>
              </a:rPr>
              <a:t>Berikan</a:t>
            </a:r>
            <a:r>
              <a:rPr lang="en-US" sz="2400" dirty="0">
                <a:solidFill>
                  <a:srgbClr val="00B0F0"/>
                </a:solidFill>
              </a:rPr>
              <a:t> Solusi dan </a:t>
            </a:r>
            <a:r>
              <a:rPr lang="en-US" sz="2400" dirty="0" err="1">
                <a:solidFill>
                  <a:srgbClr val="00B0F0"/>
                </a:solidFill>
              </a:rPr>
              <a:t>alternatifnya</a:t>
            </a:r>
            <a:endParaRPr lang="en-ID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40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D636CB-7855-4B34-96DB-02040482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B0004020202020204" pitchFamily="34" charset="0"/>
                <a:ea typeface="Aharoni" panose="02010803020104030203" pitchFamily="2" charset="-79"/>
                <a:cs typeface="Aharoni" panose="02010803020104030203" pitchFamily="2" charset="-79"/>
              </a:rPr>
              <a:t>2. BERKOMUNIKASI DENGAN EFEKTIF</a:t>
            </a:r>
            <a:endParaRPr lang="id-ID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 Display" panose="020B0004020202020204" pitchFamily="34" charset="0"/>
              <a:ea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62E88B6-C744-4C2E-8BE7-BD43517F5C1B}"/>
              </a:ext>
            </a:extLst>
          </p:cNvPr>
          <p:cNvSpPr txBox="1"/>
          <p:nvPr/>
        </p:nvSpPr>
        <p:spPr>
          <a:xfrm>
            <a:off x="1676400" y="1581150"/>
            <a:ext cx="63401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Berkomunikasilah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cara</a:t>
            </a:r>
            <a:endParaRPr lang="en-ID" sz="3300" i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berkomunikasi</a:t>
            </a:r>
            <a:endParaRPr lang="en-ID" sz="3300" i="1" dirty="0"/>
          </a:p>
        </p:txBody>
      </p:sp>
    </p:spTree>
    <p:extLst>
      <p:ext uri="{BB962C8B-B14F-4D97-AF65-F5344CB8AC3E}">
        <p14:creationId xmlns:p14="http://schemas.microsoft.com/office/powerpoint/2010/main" val="21912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E494DFE0-FF6C-4C67-825E-702A2BF09BA0}"/>
              </a:ext>
            </a:extLst>
          </p:cNvPr>
          <p:cNvSpPr txBox="1"/>
          <p:nvPr/>
        </p:nvSpPr>
        <p:spPr>
          <a:xfrm>
            <a:off x="2085801" y="1800118"/>
            <a:ext cx="674848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AutoNum type="alphaLcPeriod"/>
            </a:pPr>
            <a:r>
              <a:rPr lang="en-US" sz="33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Agresif</a:t>
            </a:r>
            <a:endParaRPr lang="en-US" sz="3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85763" indent="-385763">
              <a:buAutoNum type="alphaLcPeriod"/>
            </a:pPr>
            <a:r>
              <a:rPr lang="en-US" sz="33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Submisif</a:t>
            </a:r>
            <a:endParaRPr lang="en-US" sz="3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85763" indent="-385763">
              <a:buAutoNum type="alphaLcPeriod"/>
            </a:pPr>
            <a:r>
              <a:rPr lang="en-US" sz="3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Asertif</a:t>
            </a:r>
            <a:endParaRPr lang="en-ID" sz="3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1A458D-F292-4545-971B-BB43C4E9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769022"/>
            <a:ext cx="7772400" cy="857250"/>
          </a:xfrm>
        </p:spPr>
        <p:txBody>
          <a:bodyPr/>
          <a:lstStyle/>
          <a:p>
            <a:r>
              <a:rPr lang="en-US" dirty="0" err="1"/>
              <a:t>Perilaku</a:t>
            </a:r>
            <a:r>
              <a:rPr lang="en-US" dirty="0"/>
              <a:t> </a:t>
            </a:r>
            <a:r>
              <a:rPr lang="en-US" dirty="0" err="1"/>
              <a:t>Komunikasi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1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FF0498-E781-4254-B530-F205E6E0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1445"/>
            <a:ext cx="7772400" cy="857250"/>
          </a:xfrm>
        </p:spPr>
        <p:txBody>
          <a:bodyPr/>
          <a:lstStyle/>
          <a:p>
            <a:r>
              <a:rPr lang="en-US" dirty="0"/>
              <a:t>ELEMEN KOMUNIKASI YANG BAIK</a:t>
            </a:r>
            <a:endParaRPr lang="en-ID" dirty="0"/>
          </a:p>
        </p:txBody>
      </p:sp>
      <p:sp>
        <p:nvSpPr>
          <p:cNvPr id="7" name="Flowchart: Connector 4">
            <a:extLst>
              <a:ext uri="{FF2B5EF4-FFF2-40B4-BE49-F238E27FC236}">
                <a16:creationId xmlns:a16="http://schemas.microsoft.com/office/drawing/2014/main" id="{E5501E87-E50A-4889-9671-773AB8A8A76A}"/>
              </a:ext>
            </a:extLst>
          </p:cNvPr>
          <p:cNvSpPr/>
          <p:nvPr/>
        </p:nvSpPr>
        <p:spPr>
          <a:xfrm rot="56169">
            <a:off x="792759" y="979252"/>
            <a:ext cx="2864576" cy="2736809"/>
          </a:xfrm>
          <a:prstGeom prst="flowChartConnector">
            <a:avLst/>
          </a:prstGeom>
          <a:solidFill>
            <a:srgbClr val="FFFF00"/>
          </a:solidFill>
          <a:ln w="12700" cap="flat" cmpd="sng" algn="ctr">
            <a:solidFill>
              <a:srgbClr val="172C51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/>
          </a:p>
          <a:p>
            <a:pPr algn="ctr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VISUAL 55%</a:t>
            </a:r>
            <a:endParaRPr lang="en-ID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lowchart: Connector 6">
            <a:extLst>
              <a:ext uri="{FF2B5EF4-FFF2-40B4-BE49-F238E27FC236}">
                <a16:creationId xmlns:a16="http://schemas.microsoft.com/office/drawing/2014/main" id="{86BCDDFE-C01F-483C-8106-27A670AAC85E}"/>
              </a:ext>
            </a:extLst>
          </p:cNvPr>
          <p:cNvSpPr/>
          <p:nvPr/>
        </p:nvSpPr>
        <p:spPr>
          <a:xfrm>
            <a:off x="1676400" y="956034"/>
            <a:ext cx="1219200" cy="1082316"/>
          </a:xfrm>
          <a:prstGeom prst="flowChartConnector">
            <a:avLst/>
          </a:prstGeom>
          <a:solidFill>
            <a:srgbClr val="92D050"/>
          </a:solidFill>
          <a:ln w="12700" cap="flat" cmpd="sng" algn="ctr">
            <a:solidFill>
              <a:srgbClr val="172C51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VOKAL</a:t>
            </a:r>
          </a:p>
          <a:p>
            <a:pPr algn="ctr"/>
            <a:r>
              <a:rPr lang="en-US" sz="14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38%</a:t>
            </a:r>
            <a:endParaRPr lang="en-ID" sz="1400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owchart: Connector 5">
            <a:extLst>
              <a:ext uri="{FF2B5EF4-FFF2-40B4-BE49-F238E27FC236}">
                <a16:creationId xmlns:a16="http://schemas.microsoft.com/office/drawing/2014/main" id="{FA16D2FD-775B-424B-9BBD-87A18E231061}"/>
              </a:ext>
            </a:extLst>
          </p:cNvPr>
          <p:cNvSpPr/>
          <p:nvPr/>
        </p:nvSpPr>
        <p:spPr>
          <a:xfrm rot="798519">
            <a:off x="1719235" y="2586851"/>
            <a:ext cx="1133532" cy="1129756"/>
          </a:xfrm>
          <a:prstGeom prst="flowChartConnector">
            <a:avLst/>
          </a:prstGeom>
          <a:solidFill>
            <a:srgbClr val="5982CB"/>
          </a:solidFill>
          <a:ln w="12700" cap="flat" cmpd="sng" algn="ctr">
            <a:solidFill>
              <a:srgbClr val="172C51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VERBAL</a:t>
            </a:r>
          </a:p>
          <a:p>
            <a:pPr algn="ctr"/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7%</a:t>
            </a:r>
            <a:endParaRPr lang="en-ID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3B5F6E7-5526-4C51-8CBA-8E177C0F564A}"/>
              </a:ext>
            </a:extLst>
          </p:cNvPr>
          <p:cNvSpPr txBox="1"/>
          <p:nvPr/>
        </p:nvSpPr>
        <p:spPr>
          <a:xfrm>
            <a:off x="1017026" y="3665874"/>
            <a:ext cx="2537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Arial"/>
              </a:rPr>
              <a:t>face to face</a:t>
            </a:r>
            <a:endParaRPr lang="en-ID" sz="3000" b="1" i="1" dirty="0"/>
          </a:p>
        </p:txBody>
      </p:sp>
      <p:sp>
        <p:nvSpPr>
          <p:cNvPr id="11" name="Flowchart: Connector 4">
            <a:extLst>
              <a:ext uri="{FF2B5EF4-FFF2-40B4-BE49-F238E27FC236}">
                <a16:creationId xmlns:a16="http://schemas.microsoft.com/office/drawing/2014/main" id="{1FE2360E-53F8-422A-A1C3-D204E5998703}"/>
              </a:ext>
            </a:extLst>
          </p:cNvPr>
          <p:cNvSpPr/>
          <p:nvPr/>
        </p:nvSpPr>
        <p:spPr>
          <a:xfrm>
            <a:off x="4641752" y="1101437"/>
            <a:ext cx="2549398" cy="2525101"/>
          </a:xfrm>
          <a:prstGeom prst="flowChartConnector">
            <a:avLst/>
          </a:prstGeom>
          <a:solidFill>
            <a:srgbClr val="00B0F0"/>
          </a:solidFill>
          <a:ln w="12700" cap="flat" cmpd="sng" algn="ctr">
            <a:solidFill>
              <a:srgbClr val="172C51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350" dirty="0"/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Tone of voice</a:t>
            </a:r>
            <a:endParaRPr lang="zh-CN" altLang="en-US" dirty="0"/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84%</a:t>
            </a:r>
            <a:endParaRPr lang="en-ID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owchart: Connector 6">
            <a:extLst>
              <a:ext uri="{FF2B5EF4-FFF2-40B4-BE49-F238E27FC236}">
                <a16:creationId xmlns:a16="http://schemas.microsoft.com/office/drawing/2014/main" id="{0424B4B1-82AF-4BAE-A7A4-FFD4EA4A2134}"/>
              </a:ext>
            </a:extLst>
          </p:cNvPr>
          <p:cNvSpPr/>
          <p:nvPr/>
        </p:nvSpPr>
        <p:spPr>
          <a:xfrm>
            <a:off x="5048637" y="1114613"/>
            <a:ext cx="1735627" cy="947961"/>
          </a:xfrm>
          <a:prstGeom prst="flowChartConnector">
            <a:avLst/>
          </a:prstGeom>
          <a:solidFill>
            <a:srgbClr val="A9D18E"/>
          </a:solidFill>
          <a:ln w="12700" cap="flat" cmpd="sng" algn="ctr">
            <a:solidFill>
              <a:srgbClr val="172C51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Words</a:t>
            </a:r>
          </a:p>
          <a:p>
            <a:pPr algn="ctr"/>
            <a:r>
              <a:rPr lang="en-US" sz="27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16%</a:t>
            </a:r>
            <a:endParaRPr lang="en-ID" sz="2700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owchart: Connector 5">
            <a:extLst>
              <a:ext uri="{FF2B5EF4-FFF2-40B4-BE49-F238E27FC236}">
                <a16:creationId xmlns:a16="http://schemas.microsoft.com/office/drawing/2014/main" id="{557819B5-673E-4804-BA2F-6A0476143165}"/>
              </a:ext>
            </a:extLst>
          </p:cNvPr>
          <p:cNvSpPr/>
          <p:nvPr/>
        </p:nvSpPr>
        <p:spPr>
          <a:xfrm>
            <a:off x="7073757" y="2174008"/>
            <a:ext cx="1299651" cy="1269465"/>
          </a:xfrm>
          <a:prstGeom prst="flowChartConnector">
            <a:avLst/>
          </a:prstGeom>
          <a:solidFill>
            <a:srgbClr val="FBE5D6"/>
          </a:solidFill>
          <a:ln w="12700" cap="flat" cmpd="sng" algn="ctr">
            <a:solidFill>
              <a:srgbClr val="172C51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Body Language</a:t>
            </a:r>
          </a:p>
          <a:p>
            <a:pPr algn="ctr"/>
            <a:r>
              <a:rPr lang="en-US" sz="1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0%</a:t>
            </a:r>
            <a:endParaRPr lang="en-ID" sz="1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D598232-F2F3-4CE9-B9E8-BBB00EF1AA2F}"/>
              </a:ext>
            </a:extLst>
          </p:cNvPr>
          <p:cNvSpPr txBox="1"/>
          <p:nvPr/>
        </p:nvSpPr>
        <p:spPr>
          <a:xfrm>
            <a:off x="5048637" y="3488065"/>
            <a:ext cx="3393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/>
              </a:rPr>
              <a:t> </a:t>
            </a:r>
            <a:r>
              <a:rPr lang="en-US" sz="3000" b="1" i="1" dirty="0">
                <a:latin typeface="Arial"/>
              </a:rPr>
              <a:t>nonface to face</a:t>
            </a:r>
            <a:endParaRPr lang="en-ID" sz="3000" b="1" i="1" dirty="0"/>
          </a:p>
        </p:txBody>
      </p:sp>
    </p:spTree>
    <p:extLst>
      <p:ext uri="{BB962C8B-B14F-4D97-AF65-F5344CB8AC3E}">
        <p14:creationId xmlns:p14="http://schemas.microsoft.com/office/powerpoint/2010/main" val="177084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9514AA0-CB94-448E-9379-71210894D00E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tretch>
            <a:fillRect/>
          </a:stretch>
        </p:blipFill>
        <p:spPr>
          <a:xfrm>
            <a:off x="408366" y="952408"/>
            <a:ext cx="4490085" cy="386535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F737234-CB60-4C12-8D18-F6045E39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229" y="1487876"/>
            <a:ext cx="1987171" cy="299268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B0F619B-A1AA-4614-9CCD-50A0F7DD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328" y="1548765"/>
            <a:ext cx="2283272" cy="2992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1CE55-0399-43B5-91F7-398A652336A6}"/>
              </a:ext>
            </a:extLst>
          </p:cNvPr>
          <p:cNvSpPr txBox="1"/>
          <p:nvPr/>
        </p:nvSpPr>
        <p:spPr>
          <a:xfrm>
            <a:off x="1835084" y="680442"/>
            <a:ext cx="2531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Arial"/>
              </a:rPr>
              <a:t>VISUAL</a:t>
            </a:r>
            <a:endParaRPr lang="en-ID" sz="3000" b="1" i="1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77A80B7-92E6-4A64-802C-8911D43647BD}"/>
              </a:ext>
            </a:extLst>
          </p:cNvPr>
          <p:cNvSpPr txBox="1"/>
          <p:nvPr/>
        </p:nvSpPr>
        <p:spPr>
          <a:xfrm>
            <a:off x="6606052" y="684487"/>
            <a:ext cx="2537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Arial"/>
              </a:rPr>
              <a:t>VERBAL</a:t>
            </a:r>
            <a:endParaRPr lang="en-ID" sz="3000" b="1" i="1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133F3CA-98CF-45F6-8DC6-15522291C695}"/>
              </a:ext>
            </a:extLst>
          </p:cNvPr>
          <p:cNvSpPr txBox="1"/>
          <p:nvPr/>
        </p:nvSpPr>
        <p:spPr>
          <a:xfrm>
            <a:off x="4807976" y="678507"/>
            <a:ext cx="1669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>
                <a:latin typeface="Arial"/>
              </a:rPr>
              <a:t>VOKAL</a:t>
            </a:r>
            <a:endParaRPr lang="en-ID" sz="3000" b="1" i="1" dirty="0"/>
          </a:p>
        </p:txBody>
      </p:sp>
    </p:spTree>
    <p:extLst>
      <p:ext uri="{BB962C8B-B14F-4D97-AF65-F5344CB8AC3E}">
        <p14:creationId xmlns:p14="http://schemas.microsoft.com/office/powerpoint/2010/main" val="3031938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5D8E7-A7DB-41CE-A44E-C3091656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4246B-4E82-4844-BD5E-11615D46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9550"/>
            <a:ext cx="4648200" cy="153162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01DEEE7-CFC1-45A7-A8AB-B70282453A53}"/>
              </a:ext>
            </a:extLst>
          </p:cNvPr>
          <p:cNvSpPr txBox="1"/>
          <p:nvPr/>
        </p:nvSpPr>
        <p:spPr>
          <a:xfrm>
            <a:off x="838200" y="1987980"/>
            <a:ext cx="63401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300" b="0" i="1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Selamat</a:t>
            </a:r>
            <a:r>
              <a:rPr kumimoji="0" lang="en-ID" sz="3300" b="0" i="1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Pagi</a:t>
            </a:r>
            <a:r>
              <a:rPr kumimoji="0" lang="en-ID" sz="3300" b="0" i="1" u="none" strike="noStrike" kern="10" cap="none" spc="0" normalizeH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Bapak, Ada yang Bisa </a:t>
            </a:r>
            <a:r>
              <a:rPr kumimoji="0" lang="en-ID" sz="3300" b="0" i="1" u="none" strike="noStrike" kern="10" cap="none" spc="0" normalizeH="0" noProof="0" dirty="0" err="1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dibantu</a:t>
            </a:r>
            <a:r>
              <a:rPr kumimoji="0" lang="en-ID" sz="3300" b="0" i="1" u="none" strike="noStrike" kern="10" cap="none" spc="0" normalizeH="0" noProof="0" dirty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ID" sz="3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29DF971-4004-4ABB-BEA3-ACF98E2F99DD}"/>
              </a:ext>
            </a:extLst>
          </p:cNvPr>
          <p:cNvSpPr txBox="1">
            <a:spLocks/>
          </p:cNvSpPr>
          <p:nvPr/>
        </p:nvSpPr>
        <p:spPr>
          <a:xfrm>
            <a:off x="3276600" y="3375625"/>
            <a:ext cx="4538422" cy="91672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B0004020202020204" pitchFamily="34" charset="0"/>
                <a:ea typeface="Aharoni" panose="02010803020104030203" pitchFamily="2" charset="-79"/>
                <a:cs typeface="Aharoni" panose="02010803020104030203" pitchFamily="2" charset="-79"/>
              </a:rPr>
              <a:t>1,2, </a:t>
            </a:r>
            <a:r>
              <a:rPr lang="en-US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B0004020202020204" pitchFamily="34" charset="0"/>
                <a:ea typeface="Aharoni" panose="02010803020104030203" pitchFamily="2" charset="-79"/>
                <a:cs typeface="Aharoni" panose="02010803020104030203" pitchFamily="2" charset="-79"/>
              </a:rPr>
              <a:t>3, 4</a:t>
            </a:r>
            <a:r>
              <a:rPr lang="en-US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B0004020202020204" pitchFamily="34" charset="0"/>
                <a:ea typeface="Aharoni" panose="02010803020104030203" pitchFamily="2" charset="-79"/>
                <a:cs typeface="Aharoni" panose="02010803020104030203" pitchFamily="2" charset="-79"/>
              </a:rPr>
              <a:t>,5 ,6 7,1</a:t>
            </a:r>
            <a:endParaRPr lang="id-ID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 Display" panose="020B0004020202020204" pitchFamily="34" charset="0"/>
              <a:ea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95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D48FB-2E68-499F-8FDA-338933B1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27</a:t>
            </a:fld>
            <a:endParaRPr lang="en-ID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A53D6B1-0089-4D91-B051-6B3F4A2A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71" b="8926"/>
          <a:stretch>
            <a:fillRect/>
          </a:stretch>
        </p:blipFill>
        <p:spPr bwMode="auto">
          <a:xfrm>
            <a:off x="22860" y="742950"/>
            <a:ext cx="614934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2C290C7-E9F9-46C4-B36D-6BBD91904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8" r="12381"/>
          <a:stretch>
            <a:fillRect/>
          </a:stretch>
        </p:blipFill>
        <p:spPr bwMode="auto">
          <a:xfrm>
            <a:off x="6172200" y="742950"/>
            <a:ext cx="294894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8859061-69E6-435E-AE2D-5DE922A280CF}"/>
              </a:ext>
            </a:extLst>
          </p:cNvPr>
          <p:cNvSpPr txBox="1">
            <a:spLocks/>
          </p:cNvSpPr>
          <p:nvPr/>
        </p:nvSpPr>
        <p:spPr>
          <a:xfrm>
            <a:off x="228600" y="-65694"/>
            <a:ext cx="5318893" cy="71064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B0004020202020204" pitchFamily="34" charset="0"/>
                <a:ea typeface="Aharoni" panose="02010803020104030203" pitchFamily="2" charset="-79"/>
                <a:cs typeface="Aharoni" panose="02010803020104030203" pitchFamily="2" charset="-79"/>
              </a:rPr>
              <a:t>KESALAHAN KOMUNIKASI</a:t>
            </a:r>
            <a:endParaRPr lang="id-ID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 Display" panose="020B0004020202020204" pitchFamily="34" charset="0"/>
              <a:ea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47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"/>
            <a:ext cx="9067800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B5EE26F-7DD3-4E8B-801F-F02A6D838A47}"/>
              </a:ext>
            </a:extLst>
          </p:cNvPr>
          <p:cNvSpPr txBox="1">
            <a:spLocks/>
          </p:cNvSpPr>
          <p:nvPr/>
        </p:nvSpPr>
        <p:spPr>
          <a:xfrm>
            <a:off x="1676400" y="361950"/>
            <a:ext cx="5318893" cy="71064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B0004020202020204" pitchFamily="34" charset="0"/>
                <a:ea typeface="Aharoni" panose="02010803020104030203" pitchFamily="2" charset="-79"/>
                <a:cs typeface="Aharoni" panose="02010803020104030203" pitchFamily="2" charset="-79"/>
              </a:rPr>
              <a:t>Standar Pelayanan PRIMA</a:t>
            </a:r>
            <a:endParaRPr lang="id-ID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erstadt Display" panose="020B0004020202020204" pitchFamily="34" charset="0"/>
              <a:ea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1F04C39-58BF-4874-AFA4-573DDD935380}"/>
              </a:ext>
            </a:extLst>
          </p:cNvPr>
          <p:cNvSpPr txBox="1"/>
          <p:nvPr/>
        </p:nvSpPr>
        <p:spPr>
          <a:xfrm>
            <a:off x="1676400" y="1489323"/>
            <a:ext cx="63401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Penampilan</a:t>
            </a:r>
            <a:endParaRPr lang="en-ID" sz="3300" i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Fasilitas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endParaRPr lang="en-ID" sz="3300" i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Komunikasi</a:t>
            </a:r>
            <a:endParaRPr lang="en-ID" sz="3300" i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r>
              <a:rPr lang="en-ID" sz="3300" i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300" i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Keluhan</a:t>
            </a:r>
            <a:endParaRPr lang="en-ID" sz="3300" i="1" dirty="0"/>
          </a:p>
        </p:txBody>
      </p:sp>
    </p:spTree>
    <p:extLst>
      <p:ext uri="{BB962C8B-B14F-4D97-AF65-F5344CB8AC3E}">
        <p14:creationId xmlns:p14="http://schemas.microsoft.com/office/powerpoint/2010/main" val="10014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BF0-4CA9-436F-87F0-8323D4B621FC}" type="slidenum">
              <a:rPr lang="en-ID" smtClean="0"/>
              <a:t>3</a:t>
            </a:fld>
            <a:endParaRPr lang="en-ID" sz="1050" dirty="0"/>
          </a:p>
        </p:txBody>
      </p:sp>
      <p:pic>
        <p:nvPicPr>
          <p:cNvPr id="209716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321" y="814662"/>
            <a:ext cx="3179909" cy="3375422"/>
          </a:xfrm>
          <a:prstGeom prst="rect">
            <a:avLst/>
          </a:prstGeom>
        </p:spPr>
      </p:pic>
      <p:pic>
        <p:nvPicPr>
          <p:cNvPr id="209716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13" y="3287969"/>
            <a:ext cx="2135981" cy="1200150"/>
          </a:xfrm>
          <a:prstGeom prst="rect">
            <a:avLst/>
          </a:prstGeom>
        </p:spPr>
      </p:pic>
      <p:pic>
        <p:nvPicPr>
          <p:cNvPr id="209716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381" y="823201"/>
            <a:ext cx="2028825" cy="1271588"/>
          </a:xfrm>
          <a:prstGeom prst="rect">
            <a:avLst/>
          </a:prstGeom>
        </p:spPr>
      </p:pic>
      <p:pic>
        <p:nvPicPr>
          <p:cNvPr id="2097170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850" y="2962928"/>
            <a:ext cx="1385888" cy="1850231"/>
          </a:xfrm>
          <a:prstGeom prst="rect">
            <a:avLst/>
          </a:prstGeom>
        </p:spPr>
      </p:pic>
      <p:pic>
        <p:nvPicPr>
          <p:cNvPr id="2097171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87" y="312287"/>
            <a:ext cx="1607344" cy="1607344"/>
          </a:xfrm>
          <a:prstGeom prst="rect">
            <a:avLst/>
          </a:prstGeom>
        </p:spPr>
      </p:pic>
      <p:sp>
        <p:nvSpPr>
          <p:cNvPr id="1048666" name="TextBox 1048665"/>
          <p:cNvSpPr txBox="1"/>
          <p:nvPr/>
        </p:nvSpPr>
        <p:spPr>
          <a:xfrm>
            <a:off x="4844154" y="1520430"/>
            <a:ext cx="1160171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Wanita</a:t>
            </a:r>
            <a:endParaRPr lang="en-ID" sz="2100">
              <a:solidFill>
                <a:srgbClr val="000000"/>
              </a:solidFill>
            </a:endParaRPr>
          </a:p>
        </p:txBody>
      </p:sp>
      <p:sp>
        <p:nvSpPr>
          <p:cNvPr id="1048667" name="TextBox 1048666"/>
          <p:cNvSpPr txBox="1"/>
          <p:nvPr/>
        </p:nvSpPr>
        <p:spPr>
          <a:xfrm rot="21600000">
            <a:off x="3199643" y="3630762"/>
            <a:ext cx="2198005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Masyarakat</a:t>
            </a:r>
            <a:endParaRPr lang="en-ID" sz="2100" dirty="0">
              <a:solidFill>
                <a:srgbClr val="000000"/>
              </a:solidFill>
            </a:endParaRPr>
          </a:p>
        </p:txBody>
      </p:sp>
      <p:sp>
        <p:nvSpPr>
          <p:cNvPr id="1048668" name="TextBox 1048667"/>
          <p:cNvSpPr txBox="1"/>
          <p:nvPr/>
        </p:nvSpPr>
        <p:spPr>
          <a:xfrm>
            <a:off x="1846836" y="2294624"/>
            <a:ext cx="954632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ISTRI</a:t>
            </a:r>
            <a:endParaRPr lang="en-ID" sz="2100">
              <a:solidFill>
                <a:srgbClr val="000000"/>
              </a:solidFill>
            </a:endParaRPr>
          </a:p>
        </p:txBody>
      </p:sp>
      <p:sp>
        <p:nvSpPr>
          <p:cNvPr id="1048669" name="TextBox 1048668"/>
          <p:cNvSpPr txBox="1"/>
          <p:nvPr/>
        </p:nvSpPr>
        <p:spPr>
          <a:xfrm>
            <a:off x="4473157" y="942325"/>
            <a:ext cx="889460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Anak</a:t>
            </a:r>
            <a:endParaRPr lang="en-ID" sz="2100" dirty="0">
              <a:solidFill>
                <a:srgbClr val="000000"/>
              </a:solidFill>
            </a:endParaRPr>
          </a:p>
        </p:txBody>
      </p:sp>
      <p:sp>
        <p:nvSpPr>
          <p:cNvPr id="1048670" name="TextBox 1048669"/>
          <p:cNvSpPr txBox="1"/>
          <p:nvPr/>
        </p:nvSpPr>
        <p:spPr>
          <a:xfrm>
            <a:off x="2231273" y="1711882"/>
            <a:ext cx="1661487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Pemimpin</a:t>
            </a:r>
            <a:endParaRPr lang="en-ID" sz="2100">
              <a:solidFill>
                <a:srgbClr val="000000"/>
              </a:solidFill>
            </a:endParaRPr>
          </a:p>
        </p:txBody>
      </p:sp>
      <p:sp>
        <p:nvSpPr>
          <p:cNvPr id="1048671" name="TextBox 1048670"/>
          <p:cNvSpPr txBox="1"/>
          <p:nvPr/>
        </p:nvSpPr>
        <p:spPr>
          <a:xfrm>
            <a:off x="2801467" y="2962927"/>
            <a:ext cx="1235369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Sanguin</a:t>
            </a:r>
            <a:endParaRPr lang="en-ID" sz="2100">
              <a:solidFill>
                <a:srgbClr val="000000"/>
              </a:solidFill>
            </a:endParaRPr>
          </a:p>
        </p:txBody>
      </p:sp>
      <p:sp>
        <p:nvSpPr>
          <p:cNvPr id="1048672" name="TextBox 1048671"/>
          <p:cNvSpPr txBox="1"/>
          <p:nvPr/>
        </p:nvSpPr>
        <p:spPr>
          <a:xfrm>
            <a:off x="5468288" y="2103172"/>
            <a:ext cx="849356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IBU</a:t>
            </a:r>
            <a:endParaRPr lang="en-ID" sz="2100">
              <a:solidFill>
                <a:srgbClr val="000000"/>
              </a:solidFill>
            </a:endParaRPr>
          </a:p>
        </p:txBody>
      </p:sp>
      <p:sp>
        <p:nvSpPr>
          <p:cNvPr id="1048673" name="TextBox 1048672"/>
          <p:cNvSpPr txBox="1"/>
          <p:nvPr/>
        </p:nvSpPr>
        <p:spPr>
          <a:xfrm>
            <a:off x="4780523" y="3190813"/>
            <a:ext cx="1831934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Compliance</a:t>
            </a:r>
            <a:endParaRPr lang="en-ID" sz="210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E793DC-471F-460B-A070-E1DB7FB11E9C}"/>
              </a:ext>
            </a:extLst>
          </p:cNvPr>
          <p:cNvSpPr txBox="1"/>
          <p:nvPr/>
        </p:nvSpPr>
        <p:spPr>
          <a:xfrm>
            <a:off x="3183710" y="2391960"/>
            <a:ext cx="1757959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ASN</a:t>
            </a:r>
            <a:endParaRPr lang="en-ID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21"/>
          <p:cNvPicPr>
            <a:picLocks noChangeAspect="1"/>
          </p:cNvPicPr>
          <p:nvPr/>
        </p:nvPicPr>
        <p:blipFill rotWithShape="1">
          <a:blip r:embed="rId3" cstate="print"/>
          <a:srcRect l="26880" r="25891"/>
          <a:stretch>
            <a:fillRect/>
          </a:stretch>
        </p:blipFill>
        <p:spPr bwMode="auto">
          <a:xfrm>
            <a:off x="7021922" y="1189726"/>
            <a:ext cx="975004" cy="309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0" name="Picture 5"/>
          <p:cNvPicPr>
            <a:picLocks noChangeAspect="1"/>
          </p:cNvPicPr>
          <p:nvPr/>
        </p:nvPicPr>
        <p:blipFill>
          <a:blip r:embed="rId4" cstate="hqprint"/>
          <a:stretch>
            <a:fillRect/>
          </a:stretch>
        </p:blipFill>
        <p:spPr>
          <a:xfrm>
            <a:off x="5535597" y="943609"/>
            <a:ext cx="1981505" cy="3676061"/>
          </a:xfrm>
          <a:prstGeom prst="rect">
            <a:avLst/>
          </a:prstGeom>
        </p:spPr>
      </p:pic>
      <p:grpSp>
        <p:nvGrpSpPr>
          <p:cNvPr id="138" name="Group 39"/>
          <p:cNvGrpSpPr/>
          <p:nvPr/>
        </p:nvGrpSpPr>
        <p:grpSpPr>
          <a:xfrm>
            <a:off x="17289" y="4470915"/>
            <a:ext cx="9135102" cy="630918"/>
            <a:chOff x="0" y="8969633"/>
            <a:chExt cx="18288000" cy="593467"/>
          </a:xfrm>
          <a:solidFill>
            <a:srgbClr val="002060"/>
          </a:solidFill>
        </p:grpSpPr>
        <p:cxnSp>
          <p:nvCxnSpPr>
            <p:cNvPr id="3145768" name="Straight Connector 41"/>
            <p:cNvCxnSpPr>
              <a:cxnSpLocks/>
            </p:cNvCxnSpPr>
            <p:nvPr/>
          </p:nvCxnSpPr>
          <p:spPr>
            <a:xfrm>
              <a:off x="0" y="9563100"/>
              <a:ext cx="18288000" cy="0"/>
            </a:xfrm>
            <a:prstGeom prst="line">
              <a:avLst/>
            </a:prstGeom>
            <a:grpFill/>
            <a:ln w="1270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13" name="Parallelogram 42"/>
            <p:cNvSpPr/>
            <p:nvPr/>
          </p:nvSpPr>
          <p:spPr>
            <a:xfrm>
              <a:off x="12455909" y="8969633"/>
              <a:ext cx="5761099" cy="558740"/>
            </a:xfrm>
            <a:prstGeom prst="parallelogram">
              <a:avLst>
                <a:gd name="adj" fmla="val 160014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1048714" name="Rectangle 43"/>
            <p:cNvSpPr/>
            <p:nvPr/>
          </p:nvSpPr>
          <p:spPr>
            <a:xfrm>
              <a:off x="16473552" y="8969637"/>
              <a:ext cx="1802283" cy="562864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</p:grpSp>
      <p:grpSp>
        <p:nvGrpSpPr>
          <p:cNvPr id="139" name="Group 4"/>
          <p:cNvGrpSpPr/>
          <p:nvPr/>
        </p:nvGrpSpPr>
        <p:grpSpPr>
          <a:xfrm>
            <a:off x="12654" y="4544374"/>
            <a:ext cx="9144000" cy="606862"/>
            <a:chOff x="16871" y="6059165"/>
            <a:chExt cx="12192000" cy="809149"/>
          </a:xfrm>
        </p:grpSpPr>
        <p:cxnSp>
          <p:nvCxnSpPr>
            <p:cNvPr id="3145769" name="Straight Connector 30"/>
            <p:cNvCxnSpPr>
              <a:cxnSpLocks/>
            </p:cNvCxnSpPr>
            <p:nvPr/>
          </p:nvCxnSpPr>
          <p:spPr>
            <a:xfrm>
              <a:off x="2063552" y="6432648"/>
              <a:ext cx="0" cy="19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0" name="Straight Connector 31"/>
            <p:cNvCxnSpPr>
              <a:cxnSpLocks/>
            </p:cNvCxnSpPr>
            <p:nvPr/>
          </p:nvCxnSpPr>
          <p:spPr>
            <a:xfrm>
              <a:off x="548151" y="6432627"/>
              <a:ext cx="0" cy="19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1" name="Straight Connector 34"/>
            <p:cNvCxnSpPr>
              <a:cxnSpLocks/>
            </p:cNvCxnSpPr>
            <p:nvPr/>
          </p:nvCxnSpPr>
          <p:spPr>
            <a:xfrm>
              <a:off x="3639893" y="6432648"/>
              <a:ext cx="0" cy="19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2" name="Straight Connector 35"/>
            <p:cNvCxnSpPr>
              <a:cxnSpLocks/>
            </p:cNvCxnSpPr>
            <p:nvPr/>
          </p:nvCxnSpPr>
          <p:spPr>
            <a:xfrm>
              <a:off x="5231904" y="6432648"/>
              <a:ext cx="0" cy="19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3" name="Straight Connector 36"/>
            <p:cNvCxnSpPr>
              <a:cxnSpLocks/>
            </p:cNvCxnSpPr>
            <p:nvPr/>
          </p:nvCxnSpPr>
          <p:spPr>
            <a:xfrm>
              <a:off x="6864085" y="6432648"/>
              <a:ext cx="0" cy="19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4" name="Straight Connector 37"/>
            <p:cNvCxnSpPr>
              <a:cxnSpLocks/>
            </p:cNvCxnSpPr>
            <p:nvPr/>
          </p:nvCxnSpPr>
          <p:spPr>
            <a:xfrm>
              <a:off x="10252736" y="6389824"/>
              <a:ext cx="0" cy="27093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5" name="Straight Connector 44"/>
            <p:cNvCxnSpPr>
              <a:cxnSpLocks/>
            </p:cNvCxnSpPr>
            <p:nvPr/>
          </p:nvCxnSpPr>
          <p:spPr>
            <a:xfrm>
              <a:off x="8405211" y="6445155"/>
              <a:ext cx="0" cy="1920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15" name="TextBox 45"/>
            <p:cNvSpPr txBox="1"/>
            <p:nvPr/>
          </p:nvSpPr>
          <p:spPr>
            <a:xfrm>
              <a:off x="981352" y="6399340"/>
              <a:ext cx="698272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JUJUR</a:t>
              </a:r>
            </a:p>
          </p:txBody>
        </p:sp>
        <p:sp>
          <p:nvSpPr>
            <p:cNvPr id="1048716" name="TextBox 46"/>
            <p:cNvSpPr txBox="1"/>
            <p:nvPr/>
          </p:nvSpPr>
          <p:spPr>
            <a:xfrm>
              <a:off x="2516099" y="6406486"/>
              <a:ext cx="865771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LOYAL</a:t>
              </a:r>
            </a:p>
          </p:txBody>
        </p:sp>
        <p:sp>
          <p:nvSpPr>
            <p:cNvPr id="1048717" name="TextBox 47"/>
            <p:cNvSpPr txBox="1"/>
            <p:nvPr/>
          </p:nvSpPr>
          <p:spPr>
            <a:xfrm>
              <a:off x="4068108" y="6399724"/>
              <a:ext cx="865771" cy="28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KORSA</a:t>
              </a:r>
            </a:p>
          </p:txBody>
        </p:sp>
        <p:sp>
          <p:nvSpPr>
            <p:cNvPr id="1048718" name="TextBox 48"/>
            <p:cNvSpPr txBox="1"/>
            <p:nvPr/>
          </p:nvSpPr>
          <p:spPr>
            <a:xfrm>
              <a:off x="5612171" y="6389824"/>
              <a:ext cx="86577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INISIATIF</a:t>
              </a:r>
            </a:p>
          </p:txBody>
        </p:sp>
        <p:sp>
          <p:nvSpPr>
            <p:cNvPr id="1048719" name="TextBox 49"/>
            <p:cNvSpPr txBox="1"/>
            <p:nvPr/>
          </p:nvSpPr>
          <p:spPr>
            <a:xfrm>
              <a:off x="7132055" y="6416909"/>
              <a:ext cx="942359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KOREKTIF</a:t>
              </a:r>
            </a:p>
          </p:txBody>
        </p:sp>
        <p:grpSp>
          <p:nvGrpSpPr>
            <p:cNvPr id="141" name="Group 52"/>
            <p:cNvGrpSpPr/>
            <p:nvPr/>
          </p:nvGrpSpPr>
          <p:grpSpPr>
            <a:xfrm>
              <a:off x="16871" y="6059165"/>
              <a:ext cx="12192000" cy="728117"/>
              <a:chOff x="21185" y="8850697"/>
              <a:chExt cx="18288000" cy="662837"/>
            </a:xfrm>
          </p:grpSpPr>
          <p:cxnSp>
            <p:nvCxnSpPr>
              <p:cNvPr id="3145776" name="Straight Connector 54"/>
              <p:cNvCxnSpPr>
                <a:cxnSpLocks/>
              </p:cNvCxnSpPr>
              <p:nvPr/>
            </p:nvCxnSpPr>
            <p:spPr>
              <a:xfrm>
                <a:off x="21185" y="9513534"/>
                <a:ext cx="18288000" cy="0"/>
              </a:xfrm>
              <a:prstGeom prst="line">
                <a:avLst/>
              </a:prstGeom>
              <a:ln w="127000">
                <a:solidFill>
                  <a:srgbClr val="FDC30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720" name="Parallelogram 55"/>
              <p:cNvSpPr/>
              <p:nvPr/>
            </p:nvSpPr>
            <p:spPr>
              <a:xfrm>
                <a:off x="12801601" y="8850697"/>
                <a:ext cx="5415408" cy="609535"/>
              </a:xfrm>
              <a:prstGeom prst="parallelogram">
                <a:avLst>
                  <a:gd name="adj" fmla="val 160014"/>
                </a:avLst>
              </a:prstGeom>
              <a:solidFill>
                <a:srgbClr val="FDC30C"/>
              </a:solidFill>
              <a:ln>
                <a:solidFill>
                  <a:srgbClr val="FDC3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/>
              </a:p>
            </p:txBody>
          </p:sp>
          <p:sp>
            <p:nvSpPr>
              <p:cNvPr id="1048721" name="Rectangle 56"/>
              <p:cNvSpPr/>
              <p:nvPr/>
            </p:nvSpPr>
            <p:spPr>
              <a:xfrm>
                <a:off x="16496605" y="8850717"/>
                <a:ext cx="1802285" cy="621898"/>
              </a:xfrm>
              <a:prstGeom prst="rect">
                <a:avLst/>
              </a:prstGeom>
              <a:solidFill>
                <a:srgbClr val="FDC30C"/>
              </a:solidFill>
              <a:ln>
                <a:solidFill>
                  <a:srgbClr val="FDC3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/>
              </a:p>
            </p:txBody>
          </p:sp>
        </p:grpSp>
      </p:grpSp>
      <p:sp>
        <p:nvSpPr>
          <p:cNvPr id="1048726" name="TextBox 166"/>
          <p:cNvSpPr txBox="1"/>
          <p:nvPr/>
        </p:nvSpPr>
        <p:spPr>
          <a:xfrm>
            <a:off x="2182616" y="11560"/>
            <a:ext cx="4783437" cy="92333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700" b="1" noProof="1">
                <a:latin typeface="Aharoni" panose="02010803020104030203" pitchFamily="2" charset="-79"/>
                <a:cs typeface="Aharoni" panose="02010803020104030203" pitchFamily="2" charset="-79"/>
              </a:rPr>
              <a:t>JENIS </a:t>
            </a:r>
          </a:p>
          <a:p>
            <a:pPr algn="ctr"/>
            <a:r>
              <a:rPr lang="en-US" sz="2700" b="1" noProof="1">
                <a:latin typeface="Aharoni" panose="02010803020104030203" pitchFamily="2" charset="-79"/>
                <a:cs typeface="Aharoni" panose="02010803020104030203" pitchFamily="2" charset="-79"/>
              </a:rPr>
              <a:t>PAKAIAN DINAS SERAGAM</a:t>
            </a:r>
          </a:p>
        </p:txBody>
      </p:sp>
      <p:pic>
        <p:nvPicPr>
          <p:cNvPr id="2097162" name="Picture 1"/>
          <p:cNvPicPr>
            <a:picLocks noChangeAspect="1"/>
          </p:cNvPicPr>
          <p:nvPr/>
        </p:nvPicPr>
        <p:blipFill>
          <a:blip r:embed="rId5" cstate="hqprint"/>
          <a:stretch>
            <a:fillRect/>
          </a:stretch>
        </p:blipFill>
        <p:spPr>
          <a:xfrm>
            <a:off x="950216" y="1136049"/>
            <a:ext cx="1353108" cy="3389638"/>
          </a:xfrm>
          <a:prstGeom prst="rect">
            <a:avLst/>
          </a:prstGeom>
        </p:spPr>
      </p:pic>
      <p:pic>
        <p:nvPicPr>
          <p:cNvPr id="2097163" name="Picture 20"/>
          <p:cNvPicPr>
            <a:picLocks noChangeAspect="1"/>
          </p:cNvPicPr>
          <p:nvPr/>
        </p:nvPicPr>
        <p:blipFill rotWithShape="1">
          <a:blip r:embed="rId6" cstate="hqprint"/>
          <a:srcRect l="20150" r="17238"/>
          <a:stretch>
            <a:fillRect/>
          </a:stretch>
        </p:blipFill>
        <p:spPr>
          <a:xfrm>
            <a:off x="2085895" y="1189725"/>
            <a:ext cx="1026851" cy="3444750"/>
          </a:xfrm>
          <a:prstGeom prst="rect">
            <a:avLst/>
          </a:prstGeom>
        </p:spPr>
      </p:pic>
      <p:pic>
        <p:nvPicPr>
          <p:cNvPr id="2097164" name="Picture 24"/>
          <p:cNvPicPr>
            <a:picLocks noChangeAspect="1"/>
          </p:cNvPicPr>
          <p:nvPr/>
        </p:nvPicPr>
        <p:blipFill rotWithShape="1">
          <a:blip r:embed="rId7" cstate="hqprint"/>
          <a:srcRect l="16583" r="18008"/>
          <a:stretch>
            <a:fillRect/>
          </a:stretch>
        </p:blipFill>
        <p:spPr>
          <a:xfrm>
            <a:off x="2965769" y="1069351"/>
            <a:ext cx="1120925" cy="3549596"/>
          </a:xfrm>
          <a:prstGeom prst="rect">
            <a:avLst/>
          </a:prstGeom>
        </p:spPr>
      </p:pic>
      <p:pic>
        <p:nvPicPr>
          <p:cNvPr id="2097165" name="Picture 28"/>
          <p:cNvPicPr>
            <a:picLocks noChangeAspect="1"/>
          </p:cNvPicPr>
          <p:nvPr/>
        </p:nvPicPr>
        <p:blipFill>
          <a:blip r:embed="rId8" cstate="hqprint"/>
          <a:stretch>
            <a:fillRect/>
          </a:stretch>
        </p:blipFill>
        <p:spPr>
          <a:xfrm>
            <a:off x="4699368" y="1053931"/>
            <a:ext cx="1754743" cy="3695752"/>
          </a:xfrm>
          <a:prstGeom prst="rect">
            <a:avLst/>
          </a:prstGeom>
        </p:spPr>
      </p:pic>
      <p:pic>
        <p:nvPicPr>
          <p:cNvPr id="2097166" name="Picture 29"/>
          <p:cNvPicPr>
            <a:picLocks noChangeAspect="1"/>
          </p:cNvPicPr>
          <p:nvPr/>
        </p:nvPicPr>
        <p:blipFill>
          <a:blip r:embed="rId9" cstate="hqprint"/>
          <a:stretch>
            <a:fillRect/>
          </a:stretch>
        </p:blipFill>
        <p:spPr>
          <a:xfrm>
            <a:off x="3619321" y="1060580"/>
            <a:ext cx="1957418" cy="3779842"/>
          </a:xfrm>
          <a:prstGeom prst="rect">
            <a:avLst/>
          </a:prstGeom>
        </p:spPr>
      </p:pic>
      <p:pic>
        <p:nvPicPr>
          <p:cNvPr id="2097167" name="Picture 57"/>
          <p:cNvPicPr>
            <a:picLocks noChangeAspect="1"/>
          </p:cNvPicPr>
          <p:nvPr/>
        </p:nvPicPr>
        <p:blipFill rotWithShape="1">
          <a:blip r:embed="rId10" cstate="print"/>
          <a:srcRect l="27814" r="27220"/>
          <a:stretch>
            <a:fillRect/>
          </a:stretch>
        </p:blipFill>
        <p:spPr bwMode="auto">
          <a:xfrm>
            <a:off x="7934677" y="990449"/>
            <a:ext cx="1018154" cy="33994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166">
            <a:extLst>
              <a:ext uri="{FF2B5EF4-FFF2-40B4-BE49-F238E27FC236}">
                <a16:creationId xmlns:a16="http://schemas.microsoft.com/office/drawing/2014/main" id="{AC8EF02D-DCBF-4E2A-BE2B-FABE3223343D}"/>
              </a:ext>
            </a:extLst>
          </p:cNvPr>
          <p:cNvSpPr txBox="1"/>
          <p:nvPr/>
        </p:nvSpPr>
        <p:spPr>
          <a:xfrm>
            <a:off x="2164848" y="-45957"/>
            <a:ext cx="4783437" cy="92333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700" b="1" noProof="1">
                <a:latin typeface="Aharoni" panose="02010803020104030203" pitchFamily="2" charset="-79"/>
                <a:cs typeface="Aharoni" panose="02010803020104030203" pitchFamily="2" charset="-79"/>
              </a:rPr>
              <a:t>JENIS </a:t>
            </a:r>
          </a:p>
          <a:p>
            <a:pPr algn="ctr"/>
            <a:r>
              <a:rPr lang="en-US" sz="2700" b="1" noProof="1">
                <a:latin typeface="Aharoni" panose="02010803020104030203" pitchFamily="2" charset="-79"/>
                <a:cs typeface="Aharoni" panose="02010803020104030203" pitchFamily="2" charset="-79"/>
              </a:rPr>
              <a:t>PAKAIAN DINAS SERAGAM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A58058-37DC-46F6-9463-F33B42CEA32E}"/>
              </a:ext>
            </a:extLst>
          </p:cNvPr>
          <p:cNvGrpSpPr/>
          <p:nvPr/>
        </p:nvGrpSpPr>
        <p:grpSpPr>
          <a:xfrm>
            <a:off x="3301879" y="36108"/>
            <a:ext cx="2505623" cy="5105400"/>
            <a:chOff x="1527174" y="1349375"/>
            <a:chExt cx="6284914" cy="50228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8414C0-6FDD-46E4-89A0-1FB97CB7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74" y="1349375"/>
              <a:ext cx="6284913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E9531A-389D-455D-8B40-E6E6C4F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75" y="3573463"/>
              <a:ext cx="6284913" cy="27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C11748-8655-473B-9FF4-B552F0F13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336" y="3636510"/>
            <a:ext cx="3378167" cy="15546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9DCA19-B38C-448B-86DF-1ABEB099304C}"/>
              </a:ext>
            </a:extLst>
          </p:cNvPr>
          <p:cNvSpPr/>
          <p:nvPr/>
        </p:nvSpPr>
        <p:spPr>
          <a:xfrm>
            <a:off x="6858000" y="3696950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9E5B7-56A7-4DC8-B39C-9BA6ECDBD056}"/>
              </a:ext>
            </a:extLst>
          </p:cNvPr>
          <p:cNvSpPr/>
          <p:nvPr/>
        </p:nvSpPr>
        <p:spPr>
          <a:xfrm>
            <a:off x="2555776" y="3933056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8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8E5E0-5C43-49A4-95F6-8513A51BE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43" r="1838" b="33159"/>
          <a:stretch/>
        </p:blipFill>
        <p:spPr>
          <a:xfrm>
            <a:off x="5783265" y="133350"/>
            <a:ext cx="3348855" cy="1676400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EEC0B874-DA3E-460B-9AD8-26E76CE6C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" y="45262"/>
            <a:ext cx="320127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554B11-B7C5-46A4-88D7-6674AD892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02" y="1767352"/>
            <a:ext cx="1886302" cy="185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2C0D6-9B84-4352-8055-AF9B6CDFE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2547" r="60938" b="55641"/>
          <a:stretch/>
        </p:blipFill>
        <p:spPr bwMode="auto">
          <a:xfrm>
            <a:off x="7589731" y="1767352"/>
            <a:ext cx="1507698" cy="180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131BA0-B48E-4682-B92A-11D27DECAAD6}"/>
              </a:ext>
            </a:extLst>
          </p:cNvPr>
          <p:cNvSpPr txBox="1"/>
          <p:nvPr/>
        </p:nvSpPr>
        <p:spPr>
          <a:xfrm>
            <a:off x="6828529" y="2110085"/>
            <a:ext cx="74908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d-ID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ID" sz="5400" dirty="0"/>
          </a:p>
        </p:txBody>
      </p:sp>
    </p:spTree>
    <p:extLst>
      <p:ext uri="{BB962C8B-B14F-4D97-AF65-F5344CB8AC3E}">
        <p14:creationId xmlns:p14="http://schemas.microsoft.com/office/powerpoint/2010/main" val="2346114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228B5-B696-4B2B-A723-87E896F40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23800" r="25072" b="6200"/>
          <a:stretch/>
        </p:blipFill>
        <p:spPr>
          <a:xfrm>
            <a:off x="19050" y="22861"/>
            <a:ext cx="3864427" cy="5143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B3DBD-A618-4C48-B27C-FA3ACFCC6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77" y="22861"/>
            <a:ext cx="5260523" cy="51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4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76B1-ECAE-4C24-A98F-DD43E15C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SAATNYA PRAKTEK………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02164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08" y="715427"/>
            <a:ext cx="224135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2547377" y="554692"/>
            <a:ext cx="6429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sz="135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43054" y="692807"/>
            <a:ext cx="1904440" cy="570309"/>
            <a:chOff x="5005807" y="520924"/>
            <a:chExt cx="2911186" cy="761085"/>
          </a:xfrm>
        </p:grpSpPr>
        <p:sp>
          <p:nvSpPr>
            <p:cNvPr id="12" name="Rectangular Callout 11"/>
            <p:cNvSpPr/>
            <p:nvPr/>
          </p:nvSpPr>
          <p:spPr>
            <a:xfrm>
              <a:off x="5005807" y="520924"/>
              <a:ext cx="2911186" cy="761085"/>
            </a:xfrm>
            <a:prstGeom prst="wedgeRectCallout">
              <a:avLst>
                <a:gd name="adj1" fmla="val 82524"/>
                <a:gd name="adj2" fmla="val 16524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650"/>
            </a:p>
          </p:txBody>
        </p:sp>
        <p:sp>
          <p:nvSpPr>
            <p:cNvPr id="82976" name="TextBox 6"/>
            <p:cNvSpPr txBox="1">
              <a:spLocks noChangeArrowheads="1"/>
            </p:cNvSpPr>
            <p:nvPr/>
          </p:nvSpPr>
          <p:spPr bwMode="auto">
            <a:xfrm>
              <a:off x="5028367" y="650547"/>
              <a:ext cx="2851423" cy="46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650" dirty="0"/>
                <a:t>“D</a:t>
              </a:r>
              <a:r>
                <a:rPr lang="id-ID" sz="1650" dirty="0"/>
                <a:t>irektorat.......</a:t>
              </a:r>
              <a:r>
                <a:rPr lang="en-US" sz="1650" dirty="0"/>
                <a:t>”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485900" y="1736983"/>
            <a:ext cx="1995524" cy="920354"/>
            <a:chOff x="4811804" y="108262"/>
            <a:chExt cx="2879622" cy="1496271"/>
          </a:xfrm>
        </p:grpSpPr>
        <p:sp>
          <p:nvSpPr>
            <p:cNvPr id="17" name="Rectangular Callout 16"/>
            <p:cNvSpPr/>
            <p:nvPr/>
          </p:nvSpPr>
          <p:spPr>
            <a:xfrm>
              <a:off x="4811804" y="135361"/>
              <a:ext cx="2879622" cy="1469172"/>
            </a:xfrm>
            <a:prstGeom prst="wedgeRectCallout">
              <a:avLst>
                <a:gd name="adj1" fmla="val 80150"/>
                <a:gd name="adj2" fmla="val -1378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82974" name="TextBox 15"/>
            <p:cNvSpPr txBox="1">
              <a:spLocks noChangeArrowheads="1"/>
            </p:cNvSpPr>
            <p:nvPr/>
          </p:nvSpPr>
          <p:spPr bwMode="auto">
            <a:xfrm>
              <a:off x="4811805" y="108262"/>
              <a:ext cx="2866599" cy="1275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 dirty="0"/>
                <a:t>“</a:t>
              </a:r>
              <a:r>
                <a:rPr lang="en-US" sz="1500" dirty="0" err="1"/>
                <a:t>Dengan</a:t>
              </a:r>
              <a:r>
                <a:rPr lang="en-US" sz="1500" dirty="0"/>
                <a:t> ………,         “Ada yang </a:t>
              </a:r>
              <a:r>
                <a:rPr lang="en-US" sz="1500" dirty="0" err="1"/>
                <a:t>bisa</a:t>
              </a:r>
              <a:r>
                <a:rPr lang="en-US" sz="1500" dirty="0"/>
                <a:t>             </a:t>
              </a:r>
              <a:r>
                <a:rPr lang="id-ID" sz="1500" dirty="0"/>
                <a:t>Kami</a:t>
              </a:r>
              <a:r>
                <a:rPr lang="en-US" sz="1500" dirty="0"/>
                <a:t> bantu?”  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485902" y="3087930"/>
            <a:ext cx="2239302" cy="665218"/>
            <a:chOff x="4709444" y="134616"/>
            <a:chExt cx="3455346" cy="838884"/>
          </a:xfrm>
        </p:grpSpPr>
        <p:sp>
          <p:nvSpPr>
            <p:cNvPr id="24" name="Rectangular Callout 23"/>
            <p:cNvSpPr/>
            <p:nvPr/>
          </p:nvSpPr>
          <p:spPr>
            <a:xfrm>
              <a:off x="4874850" y="134616"/>
              <a:ext cx="3124534" cy="838884"/>
            </a:xfrm>
            <a:prstGeom prst="wedgeRectCallout">
              <a:avLst>
                <a:gd name="adj1" fmla="val 77489"/>
                <a:gd name="adj2" fmla="val -15693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500"/>
            </a:p>
          </p:txBody>
        </p:sp>
        <p:sp>
          <p:nvSpPr>
            <p:cNvPr id="82972" name="TextBox 22"/>
            <p:cNvSpPr txBox="1">
              <a:spLocks noChangeArrowheads="1"/>
            </p:cNvSpPr>
            <p:nvPr/>
          </p:nvSpPr>
          <p:spPr bwMode="auto">
            <a:xfrm>
              <a:off x="4709444" y="267502"/>
              <a:ext cx="3455346" cy="69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 dirty="0"/>
                <a:t>“</a:t>
              </a:r>
              <a:r>
                <a:rPr lang="en-US" sz="1500" dirty="0" err="1"/>
                <a:t>Dengan</a:t>
              </a:r>
              <a:r>
                <a:rPr lang="en-US" sz="1500" dirty="0"/>
                <a:t> </a:t>
              </a:r>
              <a:r>
                <a:rPr lang="en-US" sz="1500" dirty="0" err="1"/>
                <a:t>siapa</a:t>
              </a:r>
              <a:r>
                <a:rPr lang="en-US" sz="1500" dirty="0"/>
                <a:t> </a:t>
              </a:r>
              <a:r>
                <a:rPr lang="id-ID" sz="1500" dirty="0"/>
                <a:t>Kami</a:t>
              </a:r>
              <a:r>
                <a:rPr lang="en-US" sz="1500" dirty="0"/>
                <a:t> </a:t>
              </a:r>
              <a:r>
                <a:rPr lang="en-US" sz="1500" dirty="0" err="1"/>
                <a:t>berbicara</a:t>
              </a:r>
              <a:r>
                <a:rPr lang="en-US" sz="1500" dirty="0"/>
                <a:t>, …</a:t>
              </a:r>
              <a:r>
                <a:rPr lang="en-US" sz="1500" dirty="0" err="1"/>
                <a:t>dari</a:t>
              </a:r>
              <a:r>
                <a:rPr lang="en-US" sz="1500" dirty="0"/>
                <a:t> </a:t>
              </a:r>
              <a:r>
                <a:rPr lang="en-US" sz="1500" dirty="0" err="1"/>
                <a:t>mana</a:t>
              </a:r>
              <a:r>
                <a:rPr lang="en-US" sz="1500" dirty="0"/>
                <a:t>?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598655" y="1428750"/>
            <a:ext cx="2402346" cy="1062477"/>
            <a:chOff x="5097275" y="431881"/>
            <a:chExt cx="3125439" cy="1326748"/>
          </a:xfrm>
        </p:grpSpPr>
        <p:sp>
          <p:nvSpPr>
            <p:cNvPr id="27" name="Rectangular Callout 26"/>
            <p:cNvSpPr/>
            <p:nvPr/>
          </p:nvSpPr>
          <p:spPr>
            <a:xfrm>
              <a:off x="5097275" y="431881"/>
              <a:ext cx="3125439" cy="1326748"/>
            </a:xfrm>
            <a:prstGeom prst="wedgeRectCallout">
              <a:avLst>
                <a:gd name="adj1" fmla="val -81578"/>
                <a:gd name="adj2" fmla="val -5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500"/>
            </a:p>
          </p:txBody>
        </p:sp>
        <p:sp>
          <p:nvSpPr>
            <p:cNvPr id="82970" name="TextBox 25"/>
            <p:cNvSpPr txBox="1">
              <a:spLocks noChangeArrowheads="1"/>
            </p:cNvSpPr>
            <p:nvPr/>
          </p:nvSpPr>
          <p:spPr bwMode="auto">
            <a:xfrm>
              <a:off x="5236981" y="464440"/>
              <a:ext cx="2898176" cy="1268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/>
                <a:t>”Terima </a:t>
              </a:r>
              <a:r>
                <a:rPr lang="id-ID" sz="1500"/>
                <a:t>k</a:t>
              </a:r>
              <a:r>
                <a:rPr lang="en-US" sz="1500"/>
                <a:t>asih telah menghubungi </a:t>
              </a:r>
              <a:r>
                <a:rPr lang="id-ID" sz="1500"/>
                <a:t>Dit.....</a:t>
              </a:r>
              <a:r>
                <a:rPr lang="en-US" sz="1500"/>
                <a:t>, Selamat Pagi/ Siang/</a:t>
              </a:r>
              <a:r>
                <a:rPr lang="id-ID" sz="1500"/>
                <a:t> </a:t>
              </a:r>
              <a:r>
                <a:rPr lang="en-US" sz="1500"/>
                <a:t>Sore/Malam?”</a:t>
              </a:r>
            </a:p>
          </p:txBody>
        </p:sp>
      </p:grpSp>
      <p:sp>
        <p:nvSpPr>
          <p:cNvPr id="13322" name="TextBox 27"/>
          <p:cNvSpPr txBox="1">
            <a:spLocks noChangeArrowheads="1"/>
          </p:cNvSpPr>
          <p:nvPr/>
        </p:nvSpPr>
        <p:spPr bwMode="auto">
          <a:xfrm>
            <a:off x="4384214" y="745192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323" name="TextBox 28"/>
          <p:cNvSpPr txBox="1">
            <a:spLocks noChangeArrowheads="1"/>
          </p:cNvSpPr>
          <p:nvPr/>
        </p:nvSpPr>
        <p:spPr bwMode="auto">
          <a:xfrm>
            <a:off x="3259059" y="1044719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324" name="TextBox 29"/>
          <p:cNvSpPr txBox="1">
            <a:spLocks noChangeArrowheads="1"/>
          </p:cNvSpPr>
          <p:nvPr/>
        </p:nvSpPr>
        <p:spPr bwMode="auto">
          <a:xfrm>
            <a:off x="1371600" y="3429000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3325" name="TextBox 30"/>
          <p:cNvSpPr txBox="1">
            <a:spLocks noChangeArrowheads="1"/>
          </p:cNvSpPr>
          <p:nvPr/>
        </p:nvSpPr>
        <p:spPr bwMode="auto">
          <a:xfrm>
            <a:off x="1485900" y="2343150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326" name="TextBox 31"/>
          <p:cNvSpPr txBox="1">
            <a:spLocks noChangeArrowheads="1"/>
          </p:cNvSpPr>
          <p:nvPr/>
        </p:nvSpPr>
        <p:spPr bwMode="auto">
          <a:xfrm>
            <a:off x="2286000" y="4572000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5</a:t>
            </a: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098593" y="2840703"/>
            <a:ext cx="2330911" cy="664369"/>
            <a:chOff x="4624897" y="533242"/>
            <a:chExt cx="3696534" cy="734521"/>
          </a:xfrm>
        </p:grpSpPr>
        <p:sp>
          <p:nvSpPr>
            <p:cNvPr id="35" name="Rectangular Callout 34"/>
            <p:cNvSpPr/>
            <p:nvPr/>
          </p:nvSpPr>
          <p:spPr>
            <a:xfrm>
              <a:off x="4624897" y="533242"/>
              <a:ext cx="3696534" cy="734521"/>
            </a:xfrm>
            <a:prstGeom prst="wedgeRectCallout">
              <a:avLst>
                <a:gd name="adj1" fmla="val -63656"/>
                <a:gd name="adj2" fmla="val -12614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500"/>
            </a:p>
          </p:txBody>
        </p:sp>
        <p:sp>
          <p:nvSpPr>
            <p:cNvPr id="82968" name="TextBox 33"/>
            <p:cNvSpPr txBox="1">
              <a:spLocks noChangeArrowheads="1"/>
            </p:cNvSpPr>
            <p:nvPr/>
          </p:nvSpPr>
          <p:spPr bwMode="auto">
            <a:xfrm>
              <a:off x="4624897" y="572732"/>
              <a:ext cx="3626717" cy="61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 dirty="0"/>
                <a:t>“</a:t>
              </a:r>
              <a:r>
                <a:rPr lang="en-US" sz="1500" dirty="0" err="1"/>
                <a:t>Masih</a:t>
              </a:r>
              <a:r>
                <a:rPr lang="en-US" sz="1500" dirty="0"/>
                <a:t> </a:t>
              </a:r>
              <a:r>
                <a:rPr lang="en-US" sz="1500" dirty="0" err="1"/>
                <a:t>ada</a:t>
              </a:r>
              <a:r>
                <a:rPr lang="en-US" sz="1500" dirty="0"/>
                <a:t> </a:t>
              </a:r>
              <a:r>
                <a:rPr lang="en-US" sz="1500" dirty="0" err="1"/>
                <a:t>lagi</a:t>
              </a:r>
              <a:r>
                <a:rPr lang="en-US" sz="1500" dirty="0"/>
                <a:t> yang </a:t>
              </a:r>
              <a:r>
                <a:rPr lang="en-US" sz="1500" dirty="0" err="1"/>
                <a:t>bisa</a:t>
              </a:r>
              <a:r>
                <a:rPr lang="en-US" sz="1500" dirty="0"/>
                <a:t> </a:t>
              </a:r>
              <a:r>
                <a:rPr lang="id-ID" sz="1500" dirty="0"/>
                <a:t>Kami </a:t>
              </a:r>
              <a:r>
                <a:rPr lang="en-US" sz="1500" dirty="0"/>
                <a:t>bantu, Pa/Bu…?”</a:t>
              </a:r>
            </a:p>
          </p:txBody>
        </p:sp>
      </p:grpSp>
      <p:sp>
        <p:nvSpPr>
          <p:cNvPr id="13328" name="TextBox 35"/>
          <p:cNvSpPr txBox="1">
            <a:spLocks noChangeArrowheads="1"/>
          </p:cNvSpPr>
          <p:nvPr/>
        </p:nvSpPr>
        <p:spPr bwMode="auto">
          <a:xfrm>
            <a:off x="6705040" y="3793980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6</a:t>
            </a:r>
          </a:p>
        </p:txBody>
      </p: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4686300" y="514352"/>
            <a:ext cx="3143250" cy="491444"/>
            <a:chOff x="3048000" y="381000"/>
            <a:chExt cx="2895487" cy="761562"/>
          </a:xfrm>
        </p:grpSpPr>
        <p:sp>
          <p:nvSpPr>
            <p:cNvPr id="21" name="Rectangular Callout 20"/>
            <p:cNvSpPr/>
            <p:nvPr/>
          </p:nvSpPr>
          <p:spPr bwMode="auto">
            <a:xfrm>
              <a:off x="3048000" y="381000"/>
              <a:ext cx="2895487" cy="761562"/>
            </a:xfrm>
            <a:prstGeom prst="wedgeRectCallout">
              <a:avLst>
                <a:gd name="adj1" fmla="val -44325"/>
                <a:gd name="adj2" fmla="val 2062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900"/>
            </a:p>
          </p:txBody>
        </p:sp>
        <p:sp>
          <p:nvSpPr>
            <p:cNvPr id="82966" name="TextBox 19"/>
            <p:cNvSpPr txBox="1">
              <a:spLocks noChangeArrowheads="1"/>
            </p:cNvSpPr>
            <p:nvPr/>
          </p:nvSpPr>
          <p:spPr bwMode="auto">
            <a:xfrm>
              <a:off x="3055191" y="476250"/>
              <a:ext cx="2833054" cy="50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 dirty="0"/>
                <a:t>“</a:t>
              </a:r>
              <a:r>
                <a:rPr lang="en-US" sz="1500" dirty="0" err="1"/>
                <a:t>Selamat</a:t>
              </a:r>
              <a:r>
                <a:rPr lang="en-US" sz="1500" dirty="0"/>
                <a:t> </a:t>
              </a:r>
              <a:r>
                <a:rPr lang="en-US" sz="1500" dirty="0" err="1"/>
                <a:t>Pagi</a:t>
              </a:r>
              <a:r>
                <a:rPr lang="en-US" sz="1500" dirty="0"/>
                <a:t>/Siang/Sore/</a:t>
              </a:r>
              <a:r>
                <a:rPr lang="en-US" sz="1500" dirty="0" err="1"/>
                <a:t>Malam</a:t>
              </a:r>
              <a:r>
                <a:rPr lang="en-US" sz="1500" dirty="0"/>
                <a:t>”</a:t>
              </a: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228850" y="8"/>
            <a:ext cx="4629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TATAURUTAN </a:t>
            </a:r>
            <a:r>
              <a:rPr lang="id-ID" sz="1800" b="1" dirty="0">
                <a:latin typeface="Comic Sans MS" panose="030F0702030302020204" pitchFamily="66" charset="0"/>
              </a:rPr>
              <a:t>KOMUNIKASI MELALUI </a:t>
            </a:r>
            <a:r>
              <a:rPr lang="en-US" sz="1800" b="1" dirty="0">
                <a:latin typeface="Comic Sans MS" panose="030F0702030302020204" pitchFamily="66" charset="0"/>
              </a:rPr>
              <a:t>TELEPON</a:t>
            </a: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2571751" y="3943358"/>
            <a:ext cx="1684730" cy="920353"/>
            <a:chOff x="5064667" y="108262"/>
            <a:chExt cx="2626759" cy="1496271"/>
          </a:xfrm>
        </p:grpSpPr>
        <p:sp>
          <p:nvSpPr>
            <p:cNvPr id="33" name="Rectangular Callout 32"/>
            <p:cNvSpPr/>
            <p:nvPr/>
          </p:nvSpPr>
          <p:spPr>
            <a:xfrm>
              <a:off x="5064667" y="135361"/>
              <a:ext cx="2626759" cy="1469172"/>
            </a:xfrm>
            <a:prstGeom prst="wedgeRectCallout">
              <a:avLst>
                <a:gd name="adj1" fmla="val 56370"/>
                <a:gd name="adj2" fmla="val -2227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200"/>
            </a:p>
          </p:txBody>
        </p:sp>
        <p:sp>
          <p:nvSpPr>
            <p:cNvPr id="82964" name="TextBox 15"/>
            <p:cNvSpPr txBox="1">
              <a:spLocks noChangeArrowheads="1"/>
            </p:cNvSpPr>
            <p:nvPr/>
          </p:nvSpPr>
          <p:spPr bwMode="auto">
            <a:xfrm>
              <a:off x="5155245" y="108262"/>
              <a:ext cx="2435153" cy="1275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/>
                <a:t>“Lalu ………,         “Ya………….,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500"/>
                <a:t>“Baik…….”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90949" y="3335497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433328" y="3790811"/>
            <a:ext cx="2206303" cy="979884"/>
          </a:xfrm>
          <a:prstGeom prst="wedgeRectCallout">
            <a:avLst>
              <a:gd name="adj1" fmla="val -46024"/>
              <a:gd name="adj2" fmla="val -18918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yang kami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sampaikan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cukup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dimengerti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715250" y="2343157"/>
            <a:ext cx="171450" cy="30008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350" dirty="0">
                <a:latin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40949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  <p:bldP spid="13324" grpId="0" animBg="1"/>
      <p:bldP spid="13325" grpId="0" animBg="1"/>
      <p:bldP spid="13326" grpId="0" animBg="1"/>
      <p:bldP spid="13328" grpId="0" animBg="1"/>
      <p:bldP spid="30" grpId="0"/>
      <p:bldP spid="36" grpId="0" animBg="1"/>
      <p:bldP spid="9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4450" y="171462"/>
            <a:ext cx="715247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2612" y="1320867"/>
            <a:ext cx="314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Pahami Tugas dan Wewenang Anda dalam Penanganan </a:t>
            </a:r>
            <a:r>
              <a:rPr lang="id-ID" sz="1500" i="1" dirty="0">
                <a:latin typeface="Arial" panose="020B0604020202020204" pitchFamily="34" charset="0"/>
                <a:cs typeface="Arial" panose="020B0604020202020204" pitchFamily="34" charset="0"/>
              </a:rPr>
              <a:t>Stakeholder</a:t>
            </a: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/ Pelanggan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2119" y="2161597"/>
            <a:ext cx="301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id-ID" sz="1500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Pastikan Kerapihan dan Kebersihan  Penampilan Diri (</a:t>
            </a:r>
            <a:r>
              <a:rPr lang="id-ID" sz="1500" i="1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uniform</a:t>
            </a:r>
            <a:r>
              <a:rPr lang="id-ID" sz="1500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) serta Ruang/Area  Bertugas / Pelayanan.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2610" y="3206761"/>
            <a:ext cx="3095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id-ID" sz="1500" dirty="0"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Pastikan Pendukung Pelaksanaan Kerja Bekerja dengan Baik dan Mengerti Apa yang Harus Anda Lakukan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2247" y="203868"/>
            <a:ext cx="414934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27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PERSIAPAN</a:t>
            </a:r>
            <a:r>
              <a:rPr lang="en-US" sz="27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 STAKE HOLDER </a:t>
            </a:r>
          </a:p>
          <a:p>
            <a:pPr algn="ctr"/>
            <a:r>
              <a:rPr lang="en-US" sz="27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FRONTDESK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8750" r="15833" b="7500"/>
          <a:stretch/>
        </p:blipFill>
        <p:spPr>
          <a:xfrm>
            <a:off x="6491269" y="467764"/>
            <a:ext cx="2050217" cy="2491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15552" r="5702" b="22223"/>
          <a:stretch/>
        </p:blipFill>
        <p:spPr>
          <a:xfrm>
            <a:off x="4694991" y="1406504"/>
            <a:ext cx="2006930" cy="2308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55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1639845" y="3120513"/>
            <a:ext cx="5864323" cy="549780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34" tIns="29318" rIns="58634" bIns="29318" anchor="ctr"/>
          <a:lstStyle/>
          <a:p>
            <a:pPr algn="ctr">
              <a:defRPr/>
            </a:pPr>
            <a:endParaRPr lang="zh-CN" altLang="en-US" sz="1154" dirty="0"/>
          </a:p>
        </p:txBody>
      </p:sp>
      <p:sp>
        <p:nvSpPr>
          <p:cNvPr id="9" name="Freeform 3"/>
          <p:cNvSpPr/>
          <p:nvPr/>
        </p:nvSpPr>
        <p:spPr>
          <a:xfrm>
            <a:off x="1639845" y="3670293"/>
            <a:ext cx="5864323" cy="549780"/>
          </a:xfrm>
          <a:custGeom>
            <a:avLst/>
            <a:gdLst>
              <a:gd name="connsiteX0" fmla="*/ 0 w 9144000"/>
              <a:gd name="connsiteY0" fmla="*/ 0 h 857250"/>
              <a:gd name="connsiteX1" fmla="*/ 0 w 9144000"/>
              <a:gd name="connsiteY1" fmla="*/ 857250 h 857250"/>
              <a:gd name="connsiteX2" fmla="*/ 9143999 w 9144000"/>
              <a:gd name="connsiteY2" fmla="*/ 857250 h 857250"/>
              <a:gd name="connsiteX3" fmla="*/ 9143999 w 9144000"/>
              <a:gd name="connsiteY3" fmla="*/ 0 h 857250"/>
              <a:gd name="connsiteX4" fmla="*/ 0 w 9144000"/>
              <a:gd name="connsiteY4" fmla="*/ 0 h 857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57250">
                <a:moveTo>
                  <a:pt x="0" y="0"/>
                </a:moveTo>
                <a:lnTo>
                  <a:pt x="0" y="857250"/>
                </a:lnTo>
                <a:lnTo>
                  <a:pt x="9143999" y="857250"/>
                </a:lnTo>
                <a:lnTo>
                  <a:pt x="9143999" y="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34" tIns="29318" rIns="58634" bIns="29318" anchor="ctr"/>
          <a:lstStyle/>
          <a:p>
            <a:pPr algn="ctr">
              <a:defRPr/>
            </a:pPr>
            <a:endParaRPr lang="zh-CN" altLang="en-US" sz="1154" dirty="0"/>
          </a:p>
        </p:txBody>
      </p:sp>
      <p:sp>
        <p:nvSpPr>
          <p:cNvPr id="10" name="Freeform 3"/>
          <p:cNvSpPr/>
          <p:nvPr/>
        </p:nvSpPr>
        <p:spPr>
          <a:xfrm>
            <a:off x="1639845" y="4228231"/>
            <a:ext cx="5864323" cy="537563"/>
          </a:xfrm>
          <a:custGeom>
            <a:avLst/>
            <a:gdLst>
              <a:gd name="connsiteX0" fmla="*/ 0 w 9144000"/>
              <a:gd name="connsiteY0" fmla="*/ 0 h 838200"/>
              <a:gd name="connsiteX1" fmla="*/ 9143999 w 9144000"/>
              <a:gd name="connsiteY1" fmla="*/ 0 h 838200"/>
              <a:gd name="connsiteX2" fmla="*/ 9143999 w 9144000"/>
              <a:gd name="connsiteY2" fmla="*/ 838199 h 838200"/>
              <a:gd name="connsiteX3" fmla="*/ 0 w 9144000"/>
              <a:gd name="connsiteY3" fmla="*/ 838199 h 838200"/>
              <a:gd name="connsiteX4" fmla="*/ 0 w 9144000"/>
              <a:gd name="connsiteY4" fmla="*/ 0 h 838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838200">
                <a:moveTo>
                  <a:pt x="0" y="0"/>
                </a:moveTo>
                <a:lnTo>
                  <a:pt x="9143999" y="0"/>
                </a:lnTo>
                <a:lnTo>
                  <a:pt x="9143999" y="838199"/>
                </a:lnTo>
                <a:lnTo>
                  <a:pt x="0" y="838199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34" tIns="29318" rIns="58634" bIns="29318" anchor="ctr"/>
          <a:lstStyle/>
          <a:p>
            <a:pPr algn="ctr">
              <a:defRPr/>
            </a:pPr>
            <a:endParaRPr lang="zh-CN" altLang="en-US" sz="1154" dirty="0"/>
          </a:p>
        </p:txBody>
      </p:sp>
      <p:sp>
        <p:nvSpPr>
          <p:cNvPr id="60429" name="TextBox 1"/>
          <p:cNvSpPr txBox="1">
            <a:spLocks noChangeArrowheads="1"/>
          </p:cNvSpPr>
          <p:nvPr/>
        </p:nvSpPr>
        <p:spPr bwMode="auto">
          <a:xfrm>
            <a:off x="2125457" y="1257300"/>
            <a:ext cx="4336123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Salam: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”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Selamat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agi</a:t>
            </a:r>
            <a:r>
              <a:rPr lang="id-ID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/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iang</a:t>
            </a:r>
            <a:r>
              <a:rPr lang="id-ID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/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ore</a:t>
            </a:r>
            <a:r>
              <a:rPr lang="id-ID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 / Malam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”</a:t>
            </a:r>
          </a:p>
        </p:txBody>
      </p:sp>
      <p:sp>
        <p:nvSpPr>
          <p:cNvPr id="60430" name="TextBox 1"/>
          <p:cNvSpPr txBox="1">
            <a:spLocks noChangeArrowheads="1"/>
          </p:cNvSpPr>
          <p:nvPr/>
        </p:nvSpPr>
        <p:spPr bwMode="auto">
          <a:xfrm>
            <a:off x="2133622" y="1580606"/>
            <a:ext cx="2688764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id-ID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Seragamkan waktu sapaan</a:t>
            </a:r>
            <a:endParaRPr lang="en-US" altLang="zh-CN" sz="1539" dirty="0">
              <a:solidFill>
                <a:srgbClr val="000000"/>
              </a:solidFill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0431" name="TextBox 1"/>
          <p:cNvSpPr txBox="1">
            <a:spLocks noChangeArrowheads="1"/>
          </p:cNvSpPr>
          <p:nvPr/>
        </p:nvSpPr>
        <p:spPr bwMode="auto">
          <a:xfrm>
            <a:off x="2088887" y="2365782"/>
            <a:ext cx="4051949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Sapa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pelanggan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: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”</a:t>
            </a:r>
            <a:r>
              <a:rPr lang="en-US" altLang="zh-CN" sz="1539" i="1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Bapak</a:t>
            </a:r>
            <a:r>
              <a:rPr lang="en-US" altLang="zh-CN" sz="1539" i="1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/</a:t>
            </a:r>
            <a:r>
              <a:rPr lang="en-US" altLang="zh-CN" sz="1539" i="1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ibu</a:t>
            </a: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”</a:t>
            </a:r>
          </a:p>
        </p:txBody>
      </p:sp>
      <p:sp>
        <p:nvSpPr>
          <p:cNvPr id="60432" name="TextBox 1"/>
          <p:cNvSpPr txBox="1">
            <a:spLocks noChangeArrowheads="1"/>
          </p:cNvSpPr>
          <p:nvPr/>
        </p:nvSpPr>
        <p:spPr bwMode="auto">
          <a:xfrm>
            <a:off x="2133621" y="3062274"/>
            <a:ext cx="1402628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9318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Jabat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tangan</a:t>
            </a:r>
            <a:endParaRPr lang="en-US" altLang="zh-CN" sz="1539" dirty="0">
              <a:solidFill>
                <a:srgbClr val="000000"/>
              </a:solidFill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0433" name="TextBox 1"/>
          <p:cNvSpPr txBox="1">
            <a:spLocks noChangeArrowheads="1"/>
          </p:cNvSpPr>
          <p:nvPr/>
        </p:nvSpPr>
        <p:spPr bwMode="auto">
          <a:xfrm>
            <a:off x="2125457" y="3371331"/>
            <a:ext cx="1681935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Perkenalkan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diri</a:t>
            </a:r>
            <a:endParaRPr lang="en-US" altLang="zh-CN" sz="1539" dirty="0">
              <a:solidFill>
                <a:srgbClr val="000000"/>
              </a:solidFill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60434" name="TextBox 1"/>
          <p:cNvSpPr txBox="1">
            <a:spLocks noChangeArrowheads="1"/>
          </p:cNvSpPr>
          <p:nvPr/>
        </p:nvSpPr>
        <p:spPr bwMode="auto">
          <a:xfrm>
            <a:off x="2125457" y="3642989"/>
            <a:ext cx="2238883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en-US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Tanya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nama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pelanggan</a:t>
            </a:r>
            <a:endParaRPr lang="en-US" altLang="zh-CN" sz="1539" dirty="0">
              <a:solidFill>
                <a:srgbClr val="000000"/>
              </a:solidFill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2969" y="161643"/>
            <a:ext cx="648318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Sikap Mengawali Layanan</a:t>
            </a:r>
            <a:endParaRPr lang="en-US" sz="405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4822380" y="1572597"/>
            <a:ext cx="2681783" cy="88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Arial" panose="020B0604020202020204" pitchFamily="34" charset="0"/>
              <a:buChar char="•"/>
            </a:pPr>
            <a:r>
              <a:rPr lang="id-ID" altLang="zh-CN" sz="1200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Selamat pagi    : &gt;  24.00 – 10.00</a:t>
            </a:r>
          </a:p>
          <a:p>
            <a:pPr marL="257175" indent="-257175" eaLnBrk="1" hangingPunct="1">
              <a:lnSpc>
                <a:spcPts val="1732"/>
              </a:lnSpc>
              <a:buFont typeface="Arial" panose="020B0604020202020204" pitchFamily="34" charset="0"/>
              <a:buChar char="•"/>
            </a:pPr>
            <a:r>
              <a:rPr lang="id-ID" altLang="zh-CN" sz="1200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Selamat siang   : &gt;  10.00 – 15.00</a:t>
            </a:r>
          </a:p>
          <a:p>
            <a:pPr marL="257175" indent="-257175" eaLnBrk="1" hangingPunct="1">
              <a:lnSpc>
                <a:spcPts val="1732"/>
              </a:lnSpc>
              <a:buFont typeface="Arial" panose="020B0604020202020204" pitchFamily="34" charset="0"/>
              <a:buChar char="•"/>
            </a:pPr>
            <a:r>
              <a:rPr lang="id-ID" altLang="zh-CN" sz="1200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Selamat sore     : &gt;  15.00 – 18.00</a:t>
            </a:r>
          </a:p>
          <a:p>
            <a:pPr marL="257175" indent="-257175" eaLnBrk="1" hangingPunct="1">
              <a:lnSpc>
                <a:spcPts val="1732"/>
              </a:lnSpc>
              <a:buFont typeface="Arial" panose="020B0604020202020204" pitchFamily="34" charset="0"/>
              <a:buChar char="•"/>
            </a:pPr>
            <a:r>
              <a:rPr lang="id-ID" altLang="zh-CN" sz="1200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Selamat malam : &gt;  18.00 – 24.00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133615" y="2775554"/>
            <a:ext cx="4051949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id-ID" altLang="zh-CN" sz="1539" dirty="0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Senyum</a:t>
            </a:r>
            <a:endParaRPr lang="en-US" altLang="zh-CN" sz="1539" dirty="0">
              <a:solidFill>
                <a:srgbClr val="000000"/>
              </a:solidFill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133615" y="3941951"/>
            <a:ext cx="1862176" cy="2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93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eaLnBrk="1" hangingPunct="1">
              <a:lnSpc>
                <a:spcPts val="1732"/>
              </a:lnSpc>
              <a:buFont typeface="Wingdings" panose="05000000000000000000" pitchFamily="2" charset="2"/>
              <a:buChar char="ü"/>
            </a:pP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Tawarkan</a:t>
            </a:r>
            <a:r>
              <a:rPr lang="en-US" altLang="zh-CN" sz="15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39" dirty="0" err="1">
                <a:solidFill>
                  <a:srgbClr val="00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bantuan</a:t>
            </a:r>
            <a:endParaRPr lang="en-US" altLang="zh-CN" sz="1539" dirty="0">
              <a:solidFill>
                <a:srgbClr val="000000"/>
              </a:solidFill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294" r="6897"/>
          <a:stretch/>
        </p:blipFill>
        <p:spPr>
          <a:xfrm>
            <a:off x="5222429" y="2597454"/>
            <a:ext cx="2457450" cy="1965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3057" y="4765794"/>
            <a:ext cx="6136829" cy="206269"/>
          </a:xfrm>
          <a:prstGeom prst="rect">
            <a:avLst/>
          </a:prstGeom>
          <a:gradFill>
            <a:gsLst>
              <a:gs pos="0">
                <a:srgbClr val="FFFF00"/>
              </a:gs>
              <a:gs pos="95000">
                <a:schemeClr val="accent5">
                  <a:lumMod val="45000"/>
                  <a:lumOff val="55000"/>
                </a:schemeClr>
              </a:gs>
              <a:gs pos="96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  <p:extLst>
      <p:ext uri="{BB962C8B-B14F-4D97-AF65-F5344CB8AC3E}">
        <p14:creationId xmlns:p14="http://schemas.microsoft.com/office/powerpoint/2010/main" val="1573313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14850" y="0"/>
            <a:ext cx="3486150" cy="51435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 sz="1350"/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4572000" y="108359"/>
            <a:ext cx="33432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altLang="id-ID" sz="1650" b="1">
                <a:latin typeface="Segoe Print" panose="02000600000000000000" pitchFamily="2" charset="0"/>
              </a:rPr>
              <a:t>Standar Etika Pelayanan</a:t>
            </a:r>
          </a:p>
          <a:p>
            <a:pPr algn="ctr" eaLnBrk="1" hangingPunct="1"/>
            <a:r>
              <a:rPr lang="id-ID" altLang="id-ID" sz="1650" b="1">
                <a:latin typeface="Segoe Print" panose="02000600000000000000" pitchFamily="2" charset="0"/>
              </a:rPr>
              <a:t>Selama berkomunikasi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4673204" y="80010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5200650" y="800113"/>
            <a:ext cx="274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Duduk tegak dengan sedikit condong ke depan</a:t>
            </a:r>
          </a:p>
        </p:txBody>
      </p:sp>
      <p:sp>
        <p:nvSpPr>
          <p:cNvPr id="20" name="5-Point Star 19"/>
          <p:cNvSpPr/>
          <p:nvPr/>
        </p:nvSpPr>
        <p:spPr>
          <a:xfrm>
            <a:off x="4679156" y="137160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4" name="5-Point Star 23"/>
          <p:cNvSpPr/>
          <p:nvPr/>
        </p:nvSpPr>
        <p:spPr>
          <a:xfrm>
            <a:off x="4683919" y="2851547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6" name="5-Point Star 25"/>
          <p:cNvSpPr/>
          <p:nvPr/>
        </p:nvSpPr>
        <p:spPr>
          <a:xfrm>
            <a:off x="4667250" y="182880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5192316" y="1371606"/>
            <a:ext cx="274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Kedua tangan berada di atas meja 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5183988" y="1895475"/>
            <a:ext cx="24943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Menawarkan bantuan</a:t>
            </a:r>
          </a:p>
        </p:txBody>
      </p:sp>
      <p:sp>
        <p:nvSpPr>
          <p:cNvPr id="25611" name="TextBox 10"/>
          <p:cNvSpPr txBox="1">
            <a:spLocks noChangeArrowheads="1"/>
          </p:cNvSpPr>
          <p:nvPr/>
        </p:nvSpPr>
        <p:spPr bwMode="auto">
          <a:xfrm>
            <a:off x="5172075" y="2228863"/>
            <a:ext cx="27717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Menanyakan identitas (bila belum memperkenalkan diri) 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4686300" y="337185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pic>
        <p:nvPicPr>
          <p:cNvPr id="2561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2" y="-17860"/>
            <a:ext cx="3388519" cy="20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2" y="1675222"/>
            <a:ext cx="3388519" cy="17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2" y="3306366"/>
            <a:ext cx="3388519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TextBox 10"/>
          <p:cNvSpPr txBox="1">
            <a:spLocks noChangeArrowheads="1"/>
          </p:cNvSpPr>
          <p:nvPr/>
        </p:nvSpPr>
        <p:spPr bwMode="auto">
          <a:xfrm>
            <a:off x="5175654" y="3331375"/>
            <a:ext cx="26265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Konfirmasi kembali keperluan tamu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4686300" y="228600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5618" name="TextBox 10"/>
          <p:cNvSpPr txBox="1">
            <a:spLocks noChangeArrowheads="1"/>
          </p:cNvSpPr>
          <p:nvPr/>
        </p:nvSpPr>
        <p:spPr bwMode="auto">
          <a:xfrm>
            <a:off x="5168503" y="2794398"/>
            <a:ext cx="274677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Mendengarkan secara seksama dan tangkap idenya</a:t>
            </a:r>
          </a:p>
        </p:txBody>
      </p:sp>
      <p:sp>
        <p:nvSpPr>
          <p:cNvPr id="25619" name="TextBox 10"/>
          <p:cNvSpPr txBox="1">
            <a:spLocks noChangeArrowheads="1"/>
          </p:cNvSpPr>
          <p:nvPr/>
        </p:nvSpPr>
        <p:spPr bwMode="auto">
          <a:xfrm>
            <a:off x="5168510" y="4601767"/>
            <a:ext cx="26253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Lakukan komunikasi asertif dengan bahasa positif</a:t>
            </a:r>
          </a:p>
        </p:txBody>
      </p:sp>
      <p:sp>
        <p:nvSpPr>
          <p:cNvPr id="27" name="5-Point Star 26"/>
          <p:cNvSpPr/>
          <p:nvPr/>
        </p:nvSpPr>
        <p:spPr>
          <a:xfrm>
            <a:off x="4711304" y="462915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5621" name="TextBox 10"/>
          <p:cNvSpPr txBox="1">
            <a:spLocks noChangeArrowheads="1"/>
          </p:cNvSpPr>
          <p:nvPr/>
        </p:nvSpPr>
        <p:spPr bwMode="auto">
          <a:xfrm>
            <a:off x="5180411" y="3869539"/>
            <a:ext cx="274677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d-ID" altLang="id-ID" sz="1350">
                <a:latin typeface="Segoe Print" panose="02000600000000000000" pitchFamily="2" charset="0"/>
              </a:rPr>
              <a:t>Menanyakan apakah penjelasan sudah cukup dan dimengerti</a:t>
            </a:r>
          </a:p>
        </p:txBody>
      </p:sp>
      <p:sp>
        <p:nvSpPr>
          <p:cNvPr id="23" name="5-Point Star 22"/>
          <p:cNvSpPr/>
          <p:nvPr/>
        </p:nvSpPr>
        <p:spPr>
          <a:xfrm>
            <a:off x="4694635" y="3943350"/>
            <a:ext cx="400050" cy="28575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6243706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00599" y="95582"/>
            <a:ext cx="715247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4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6559" y="95570"/>
            <a:ext cx="416524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27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Penyambutan Pengguna Jasa</a:t>
            </a:r>
            <a:endParaRPr lang="en-US" sz="27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5271" r="2862" b="28831"/>
          <a:stretch/>
        </p:blipFill>
        <p:spPr bwMode="auto">
          <a:xfrm>
            <a:off x="1314450" y="1028712"/>
            <a:ext cx="2628900" cy="2114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0001" r="23333" b="26249"/>
          <a:stretch/>
        </p:blipFill>
        <p:spPr>
          <a:xfrm>
            <a:off x="1885950" y="3028963"/>
            <a:ext cx="2686050" cy="1901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9583" b="33528"/>
          <a:stretch/>
        </p:blipFill>
        <p:spPr bwMode="auto">
          <a:xfrm>
            <a:off x="3552613" y="1485900"/>
            <a:ext cx="2514600" cy="2105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5086350" y="578096"/>
            <a:ext cx="2145294" cy="553998"/>
            <a:chOff x="78271" y="-2198039"/>
            <a:chExt cx="3165879" cy="3832339"/>
          </a:xfrm>
          <a:solidFill>
            <a:srgbClr val="FFFF00"/>
          </a:solidFill>
        </p:grpSpPr>
        <p:sp>
          <p:nvSpPr>
            <p:cNvPr id="18" name="Rectangular Callout 17"/>
            <p:cNvSpPr/>
            <p:nvPr/>
          </p:nvSpPr>
          <p:spPr bwMode="auto">
            <a:xfrm>
              <a:off x="78271" y="-2173400"/>
              <a:ext cx="3120509" cy="3619071"/>
            </a:xfrm>
            <a:prstGeom prst="wedgeRectCallout">
              <a:avLst>
                <a:gd name="adj1" fmla="val -134616"/>
                <a:gd name="adj2" fmla="val 9982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117363" y="-2198039"/>
              <a:ext cx="3126787" cy="383233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id-ID" sz="1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Selamat</a:t>
              </a: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id-ID" sz="1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Pagi</a:t>
              </a: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/Siang/</a:t>
              </a:r>
              <a:endParaRPr lang="id-ID" alt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Sore/Malam”</a:t>
              </a: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6219477" y="1257300"/>
            <a:ext cx="1362287" cy="621015"/>
            <a:chOff x="1469125" y="-1883039"/>
            <a:chExt cx="2930642" cy="3277189"/>
          </a:xfrm>
          <a:solidFill>
            <a:srgbClr val="FFFF00"/>
          </a:solidFill>
        </p:grpSpPr>
        <p:sp>
          <p:nvSpPr>
            <p:cNvPr id="21" name="Rectangular Callout 20"/>
            <p:cNvSpPr/>
            <p:nvPr/>
          </p:nvSpPr>
          <p:spPr bwMode="auto">
            <a:xfrm>
              <a:off x="1480255" y="-1883039"/>
              <a:ext cx="2919512" cy="3155376"/>
            </a:xfrm>
            <a:prstGeom prst="wedgeRectCallout">
              <a:avLst>
                <a:gd name="adj1" fmla="val -104380"/>
                <a:gd name="adj2" fmla="val 8239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19"/>
            <p:cNvSpPr txBox="1">
              <a:spLocks noChangeArrowheads="1"/>
            </p:cNvSpPr>
            <p:nvPr/>
          </p:nvSpPr>
          <p:spPr bwMode="auto">
            <a:xfrm>
              <a:off x="1469125" y="-1529380"/>
              <a:ext cx="2930642" cy="292353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id-ID" sz="1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Silahkan</a:t>
              </a: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id-ID" sz="1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duduk</a:t>
              </a: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?”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800445" y="3277263"/>
            <a:ext cx="228600" cy="300082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2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34325" y="1074111"/>
            <a:ext cx="406352" cy="300082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1a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99708" y="4516810"/>
            <a:ext cx="342900" cy="300082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1b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6302" y="4260878"/>
            <a:ext cx="3234716" cy="78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 TUBUH</a:t>
            </a:r>
          </a:p>
          <a:p>
            <a:pPr>
              <a:defRPr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tersenyum, Badan agak Condong ke depan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5004" y="114312"/>
            <a:ext cx="715247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4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2196" y="196933"/>
            <a:ext cx="312329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27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Memulai Pembicaraan</a:t>
            </a:r>
            <a:endParaRPr lang="en-US" sz="27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9838" y="4149967"/>
            <a:ext cx="34075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 TUBUH</a:t>
            </a:r>
          </a:p>
          <a:p>
            <a:pPr>
              <a:defRPr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tersenyum / </a:t>
            </a:r>
            <a:r>
              <a:rPr lang="id-ID" sz="1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smiling voice</a:t>
            </a:r>
            <a:r>
              <a:rPr 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Badan agak Condong ke depan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15555" r="6549" b="25914"/>
          <a:stretch/>
        </p:blipFill>
        <p:spPr bwMode="auto">
          <a:xfrm>
            <a:off x="1257246" y="970484"/>
            <a:ext cx="4343498" cy="3057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5343646" y="1813732"/>
            <a:ext cx="2353433" cy="591768"/>
            <a:chOff x="-2378685" y="2442241"/>
            <a:chExt cx="2979810" cy="1249138"/>
          </a:xfrm>
        </p:grpSpPr>
        <p:sp>
          <p:nvSpPr>
            <p:cNvPr id="29" name="Rectangular Callout 28"/>
            <p:cNvSpPr/>
            <p:nvPr/>
          </p:nvSpPr>
          <p:spPr bwMode="auto">
            <a:xfrm>
              <a:off x="-2318435" y="2455858"/>
              <a:ext cx="2919560" cy="1235521"/>
            </a:xfrm>
            <a:prstGeom prst="wedgeRectCallout">
              <a:avLst>
                <a:gd name="adj1" fmla="val -79956"/>
                <a:gd name="adj2" fmla="val -5983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" name="TextBox 19"/>
            <p:cNvSpPr txBox="1">
              <a:spLocks noChangeArrowheads="1"/>
            </p:cNvSpPr>
            <p:nvPr/>
          </p:nvSpPr>
          <p:spPr bwMode="auto">
            <a:xfrm>
              <a:off x="-2378685" y="2442241"/>
              <a:ext cx="2971515" cy="107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“Ada yang </a:t>
              </a:r>
              <a:r>
                <a:rPr lang="en-US" altLang="id-ID" sz="135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bisa</a:t>
              </a:r>
              <a:r>
                <a:rPr lang="en-US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Kami</a:t>
              </a:r>
              <a:r>
                <a:rPr lang="en-US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bantu?”</a:t>
              </a:r>
            </a:p>
          </p:txBody>
        </p:sp>
      </p:grpSp>
      <p:grpSp>
        <p:nvGrpSpPr>
          <p:cNvPr id="31" name="Group 25"/>
          <p:cNvGrpSpPr>
            <a:grpSpLocks/>
          </p:cNvGrpSpPr>
          <p:nvPr/>
        </p:nvGrpSpPr>
        <p:grpSpPr bwMode="auto">
          <a:xfrm>
            <a:off x="5143502" y="611631"/>
            <a:ext cx="2526626" cy="420700"/>
            <a:chOff x="-2318553" y="2446776"/>
            <a:chExt cx="2720984" cy="1128447"/>
          </a:xfrm>
          <a:solidFill>
            <a:srgbClr val="FFFF00"/>
          </a:solidFill>
        </p:grpSpPr>
        <p:sp>
          <p:nvSpPr>
            <p:cNvPr id="32" name="Rectangular Callout 31"/>
            <p:cNvSpPr/>
            <p:nvPr/>
          </p:nvSpPr>
          <p:spPr bwMode="auto">
            <a:xfrm>
              <a:off x="-2318553" y="2455859"/>
              <a:ext cx="2720984" cy="1119364"/>
            </a:xfrm>
            <a:prstGeom prst="wedgeRectCallout">
              <a:avLst>
                <a:gd name="adj1" fmla="val -82172"/>
                <a:gd name="adj2" fmla="val 7758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-2264645" y="2446776"/>
              <a:ext cx="2625124" cy="8049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id-ID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 siapa</a:t>
              </a:r>
              <a:r>
                <a:rPr lang="en-US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id-ID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Dari mana?</a:t>
              </a:r>
              <a:r>
                <a:rPr lang="en-US" altLang="id-ID" sz="13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709238" y="449295"/>
            <a:ext cx="228600" cy="30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1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95756" y="1714879"/>
            <a:ext cx="228600" cy="30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2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0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BF0-4CA9-436F-87F0-8323D4B621FC}" type="slidenum">
              <a:rPr lang="en-ID" smtClean="0"/>
              <a:t>4</a:t>
            </a:fld>
            <a:endParaRPr lang="en-ID" sz="1050" dirty="0"/>
          </a:p>
        </p:txBody>
      </p:sp>
      <p:sp>
        <p:nvSpPr>
          <p:cNvPr id="104868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676" y="84614"/>
            <a:ext cx="2773388" cy="441916"/>
          </a:xfrm>
        </p:spPr>
        <p:txBody>
          <a:bodyPr/>
          <a:lstStyle/>
          <a:p>
            <a:r>
              <a:rPr lang="en-US" dirty="0" err="1"/>
              <a:t>Tugas</a:t>
            </a:r>
            <a:r>
              <a:rPr lang="en-US" dirty="0"/>
              <a:t> dan </a:t>
            </a:r>
            <a:r>
              <a:rPr lang="en-US" dirty="0" err="1"/>
              <a:t>Wewenang</a:t>
            </a:r>
            <a:endParaRPr lang="en-ID" dirty="0"/>
          </a:p>
        </p:txBody>
      </p:sp>
      <p:pic>
        <p:nvPicPr>
          <p:cNvPr id="2097174" name="Object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320" y="879277"/>
            <a:ext cx="2228850" cy="338494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87" name="TextBox 2"/>
          <p:cNvSpPr txBox="1">
            <a:spLocks noChangeArrowheads="1"/>
          </p:cNvSpPr>
          <p:nvPr/>
        </p:nvSpPr>
        <p:spPr bwMode="auto">
          <a:xfrm>
            <a:off x="3657600" y="879277"/>
            <a:ext cx="4787309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altLang="id-ID" sz="3000" dirty="0">
                <a:latin typeface="Arial Black" panose="020B0A04020102020204" pitchFamily="34" charset="0"/>
              </a:rPr>
              <a:t>Mengerti / memahami </a:t>
            </a:r>
            <a:r>
              <a:rPr lang="id-ID" altLang="id-ID" sz="3000" dirty="0">
                <a:solidFill>
                  <a:srgbClr val="FF0000"/>
                </a:solidFill>
                <a:latin typeface="Arial Black" panose="020B0A04020102020204" pitchFamily="34" charset="0"/>
              </a:rPr>
              <a:t>tugas dan wewenang</a:t>
            </a:r>
            <a:r>
              <a:rPr lang="id-ID" altLang="id-ID" sz="3000" dirty="0">
                <a:latin typeface="Arial Black" panose="020B0A04020102020204" pitchFamily="34" charset="0"/>
              </a:rPr>
              <a:t> Anda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30668D-0097-4CB1-A82B-5A9602362C16}"/>
              </a:ext>
            </a:extLst>
          </p:cNvPr>
          <p:cNvSpPr txBox="1">
            <a:spLocks/>
          </p:cNvSpPr>
          <p:nvPr/>
        </p:nvSpPr>
        <p:spPr>
          <a:xfrm>
            <a:off x="3581400" y="2356605"/>
            <a:ext cx="5699759" cy="145060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5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, Nilai </a:t>
            </a:r>
            <a:r>
              <a:rPr lang="en-US" dirty="0" err="1"/>
              <a:t>kementrian</a:t>
            </a:r>
            <a:r>
              <a:rPr lang="en-US" dirty="0"/>
              <a:t> </a:t>
            </a:r>
            <a:r>
              <a:rPr lang="en-US" dirty="0" err="1"/>
              <a:t>Keuangan</a:t>
            </a:r>
            <a:r>
              <a:rPr lang="en-US" dirty="0"/>
              <a:t>, </a:t>
            </a:r>
            <a:r>
              <a:rPr lang="en-US" dirty="0" err="1"/>
              <a:t>sikap</a:t>
            </a:r>
            <a:r>
              <a:rPr lang="en-US" dirty="0"/>
              <a:t> </a:t>
            </a:r>
            <a:r>
              <a:rPr lang="en-US" dirty="0" err="1"/>
              <a:t>dasar</a:t>
            </a:r>
            <a:endParaRPr lang="en-US" dirty="0"/>
          </a:p>
          <a:p>
            <a:r>
              <a:rPr lang="en-US" dirty="0"/>
              <a:t>183pmk01./2020 </a:t>
            </a:r>
            <a:r>
              <a:rPr lang="en-US" dirty="0" err="1"/>
              <a:t>perubahn</a:t>
            </a:r>
            <a:r>
              <a:rPr lang="en-US" dirty="0"/>
              <a:t> </a:t>
            </a:r>
            <a:r>
              <a:rPr lang="en-US" dirty="0" err="1"/>
              <a:t>pmk</a:t>
            </a:r>
            <a:r>
              <a:rPr lang="en-US" dirty="0"/>
              <a:t> 188/PMK.01/2016 </a:t>
            </a:r>
            <a:r>
              <a:rPr lang="en-US" dirty="0" err="1"/>
              <a:t>tetag</a:t>
            </a:r>
            <a:r>
              <a:rPr lang="en-US" dirty="0"/>
              <a:t> </a:t>
            </a:r>
            <a:r>
              <a:rPr lang="en-US" dirty="0" err="1"/>
              <a:t>Organiasi</a:t>
            </a:r>
            <a:r>
              <a:rPr lang="en-US" dirty="0"/>
              <a:t> dan tata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 vertical </a:t>
            </a:r>
            <a:r>
              <a:rPr lang="en-US" dirty="0" err="1"/>
              <a:t>djbc</a:t>
            </a:r>
            <a:endParaRPr lang="en-US" dirty="0"/>
          </a:p>
          <a:p>
            <a:r>
              <a:rPr lang="en-US" dirty="0" err="1"/>
              <a:t>Perjanjian</a:t>
            </a:r>
            <a:r>
              <a:rPr lang="en-US" dirty="0"/>
              <a:t> Kinerja/IKU/IKI</a:t>
            </a:r>
          </a:p>
          <a:p>
            <a:r>
              <a:rPr lang="en-US" dirty="0" err="1"/>
              <a:t>Pakta</a:t>
            </a:r>
            <a:r>
              <a:rPr lang="en-US" dirty="0"/>
              <a:t> </a:t>
            </a:r>
            <a:r>
              <a:rPr lang="en-US" dirty="0" err="1"/>
              <a:t>Integritas</a:t>
            </a:r>
            <a:r>
              <a:rPr lang="en-US" dirty="0"/>
              <a:t> dan Kode </a:t>
            </a:r>
            <a:r>
              <a:rPr lang="en-US" dirty="0" err="1"/>
              <a:t>etik</a:t>
            </a:r>
            <a:endParaRPr lang="en-US" dirty="0"/>
          </a:p>
          <a:p>
            <a:r>
              <a:rPr lang="en-US" dirty="0" err="1"/>
              <a:t>Uraian</a:t>
            </a:r>
            <a:r>
              <a:rPr lang="en-US" dirty="0"/>
              <a:t> </a:t>
            </a:r>
            <a:r>
              <a:rPr lang="en-US" dirty="0" err="1"/>
              <a:t>Jabatan</a:t>
            </a:r>
            <a:endParaRPr lang="en-US" dirty="0"/>
          </a:p>
          <a:p>
            <a:r>
              <a:rPr lang="en-ID" dirty="0"/>
              <a:t>HKT dan </a:t>
            </a:r>
            <a:r>
              <a:rPr lang="en-ID" dirty="0" err="1"/>
              <a:t>Tugas</a:t>
            </a:r>
            <a:r>
              <a:rPr lang="en-ID" dirty="0"/>
              <a:t> </a:t>
            </a:r>
            <a:r>
              <a:rPr lang="en-ID" dirty="0" err="1"/>
              <a:t>Tambahan</a:t>
            </a:r>
            <a:endParaRPr lang="en-ID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5004" y="114312"/>
            <a:ext cx="715247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40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4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45286" y="197519"/>
            <a:ext cx="394242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d-ID" sz="27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Narrow" panose="020B0606020202030204" pitchFamily="34" charset="0"/>
              </a:rPr>
              <a:t>Mengkonfirmasi Permintaan</a:t>
            </a:r>
            <a:endParaRPr lang="en-US" sz="27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9839" y="4149967"/>
            <a:ext cx="49210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 TUBUH</a:t>
            </a:r>
          </a:p>
          <a:p>
            <a:pPr>
              <a:defRPr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tersenyum / </a:t>
            </a:r>
            <a:r>
              <a:rPr lang="id-ID" sz="1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smiling voice</a:t>
            </a:r>
            <a:r>
              <a:rPr 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Badan agak Condong ke depan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15555" r="6549" b="25914"/>
          <a:stretch/>
        </p:blipFill>
        <p:spPr bwMode="auto">
          <a:xfrm>
            <a:off x="1257246" y="970484"/>
            <a:ext cx="4343498" cy="3057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373601" y="741393"/>
            <a:ext cx="228600" cy="30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1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73601" y="2800701"/>
            <a:ext cx="228600" cy="3000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d-ID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2</a:t>
            </a:r>
            <a:endParaRPr lang="en-US" sz="1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5647075" y="1028486"/>
            <a:ext cx="1975523" cy="810811"/>
            <a:chOff x="-1445653" y="2438145"/>
            <a:chExt cx="2498351" cy="2658055"/>
          </a:xfrm>
          <a:solidFill>
            <a:srgbClr val="FFFF00"/>
          </a:solidFill>
        </p:grpSpPr>
        <p:sp>
          <p:nvSpPr>
            <p:cNvPr id="37" name="Rectangular Callout 36"/>
            <p:cNvSpPr/>
            <p:nvPr/>
          </p:nvSpPr>
          <p:spPr bwMode="auto">
            <a:xfrm>
              <a:off x="-1438073" y="2438145"/>
              <a:ext cx="2490771" cy="2489965"/>
            </a:xfrm>
            <a:prstGeom prst="wedgeRectCallout">
              <a:avLst>
                <a:gd name="adj1" fmla="val -95726"/>
                <a:gd name="adj2" fmla="val 5472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19"/>
            <p:cNvSpPr txBox="1">
              <a:spLocks noChangeArrowheads="1"/>
            </p:cNvSpPr>
            <p:nvPr/>
          </p:nvSpPr>
          <p:spPr bwMode="auto">
            <a:xfrm>
              <a:off x="-1445653" y="2523318"/>
              <a:ext cx="2472556" cy="257288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id-ID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Baik..Saya Ulangi Anda Menanyakan Terkait......</a:t>
              </a:r>
              <a:endParaRPr lang="en-US" alt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5448422" y="3100783"/>
            <a:ext cx="2266834" cy="553998"/>
            <a:chOff x="-1843222" y="2438145"/>
            <a:chExt cx="2472556" cy="1816152"/>
          </a:xfrm>
          <a:solidFill>
            <a:srgbClr val="FFFF00"/>
          </a:solidFill>
        </p:grpSpPr>
        <p:sp>
          <p:nvSpPr>
            <p:cNvPr id="20" name="Rectangular Callout 19"/>
            <p:cNvSpPr/>
            <p:nvPr/>
          </p:nvSpPr>
          <p:spPr bwMode="auto">
            <a:xfrm>
              <a:off x="-1782139" y="2438145"/>
              <a:ext cx="2288165" cy="1771351"/>
            </a:xfrm>
            <a:prstGeom prst="wedgeRectCallout">
              <a:avLst>
                <a:gd name="adj1" fmla="val -69580"/>
                <a:gd name="adj2" fmla="val -12545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-1843222" y="2438145"/>
              <a:ext cx="2472556" cy="181615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id-ID" altLang="id-ID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Mohon Anda Dapat Menunggu Sejenak.....”.</a:t>
              </a:r>
              <a:endParaRPr lang="en-US" altLang="id-ID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5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1589" y="2047443"/>
            <a:ext cx="605028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300" spc="-335" dirty="0">
                <a:latin typeface="Verdana"/>
                <a:cs typeface="Verdana"/>
              </a:rPr>
              <a:t>TERIMAKASIH</a:t>
            </a:r>
            <a:endParaRPr sz="63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71088" y="3247644"/>
            <a:ext cx="944880" cy="96520"/>
          </a:xfrm>
          <a:custGeom>
            <a:avLst/>
            <a:gdLst/>
            <a:ahLst/>
            <a:cxnLst/>
            <a:rect l="l" t="t" r="r" b="b"/>
            <a:pathLst>
              <a:path w="944879" h="96520">
                <a:moveTo>
                  <a:pt x="944880" y="0"/>
                </a:moveTo>
                <a:lnTo>
                  <a:pt x="0" y="0"/>
                </a:lnTo>
                <a:lnTo>
                  <a:pt x="0" y="96012"/>
                </a:lnTo>
                <a:lnTo>
                  <a:pt x="944880" y="96012"/>
                </a:lnTo>
                <a:lnTo>
                  <a:pt x="944880" y="0"/>
                </a:lnTo>
                <a:close/>
              </a:path>
            </a:pathLst>
          </a:custGeom>
          <a:solidFill>
            <a:srgbClr val="EFC76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Google Shape;540;p6"/>
          <p:cNvSpPr/>
          <p:nvPr/>
        </p:nvSpPr>
        <p:spPr>
          <a:xfrm>
            <a:off x="2466940" y="700414"/>
            <a:ext cx="2659544" cy="4426955"/>
          </a:xfrm>
          <a:prstGeom prst="roundRect">
            <a:avLst>
              <a:gd name="adj" fmla="val 4866"/>
            </a:avLst>
          </a:prstGeom>
          <a:gradFill>
            <a:gsLst>
              <a:gs pos="0">
                <a:srgbClr val="85BFFF">
                  <a:alpha val="40784"/>
                </a:srgbClr>
              </a:gs>
              <a:gs pos="67000">
                <a:srgbClr val="B5D5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94" name="Google Shape;541;p6"/>
          <p:cNvSpPr/>
          <p:nvPr/>
        </p:nvSpPr>
        <p:spPr>
          <a:xfrm rot="10800000">
            <a:off x="88197" y="4896566"/>
            <a:ext cx="8921422" cy="23080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CB81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96" name="Google Shape;543;p6"/>
          <p:cNvSpPr txBox="1">
            <a:spLocks noGrp="1"/>
          </p:cNvSpPr>
          <p:nvPr>
            <p:ph type="sldNum" idx="12"/>
          </p:nvPr>
        </p:nvSpPr>
        <p:spPr>
          <a:xfrm>
            <a:off x="6923355" y="486212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</a:pPr>
              <a:t>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45733" name="Google Shape;544;p6"/>
          <p:cNvCxnSpPr>
            <a:cxnSpLocks/>
          </p:cNvCxnSpPr>
          <p:nvPr/>
        </p:nvCxnSpPr>
        <p:spPr>
          <a:xfrm rot="10800000">
            <a:off x="3250229" y="3912991"/>
            <a:ext cx="0" cy="57290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145734" name="Google Shape;545;p6"/>
          <p:cNvCxnSpPr>
            <a:cxnSpLocks/>
          </p:cNvCxnSpPr>
          <p:nvPr/>
        </p:nvCxnSpPr>
        <p:spPr>
          <a:xfrm>
            <a:off x="2052003" y="3703689"/>
            <a:ext cx="2060483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3145735" name="Google Shape;546;p6"/>
          <p:cNvCxnSpPr>
            <a:cxnSpLocks/>
          </p:cNvCxnSpPr>
          <p:nvPr/>
        </p:nvCxnSpPr>
        <p:spPr>
          <a:xfrm>
            <a:off x="2052003" y="2763120"/>
            <a:ext cx="88984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3145736" name="Google Shape;547;p6"/>
          <p:cNvCxnSpPr>
            <a:cxnSpLocks/>
          </p:cNvCxnSpPr>
          <p:nvPr/>
        </p:nvCxnSpPr>
        <p:spPr>
          <a:xfrm>
            <a:off x="2052003" y="1925746"/>
            <a:ext cx="88984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dash"/>
            <a:round/>
            <a:headEnd type="oval" w="med" len="med"/>
            <a:tailEnd type="none" w="sm" len="sm"/>
          </a:ln>
        </p:spPr>
      </p:cxnSp>
      <p:cxnSp>
        <p:nvCxnSpPr>
          <p:cNvPr id="3145737" name="Google Shape;548;p6"/>
          <p:cNvCxnSpPr>
            <a:cxnSpLocks/>
          </p:cNvCxnSpPr>
          <p:nvPr/>
        </p:nvCxnSpPr>
        <p:spPr>
          <a:xfrm>
            <a:off x="2052003" y="1028915"/>
            <a:ext cx="889840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dash"/>
            <a:round/>
            <a:headEnd type="oval" w="med" len="med"/>
            <a:tailEnd type="none" w="sm" len="sm"/>
          </a:ln>
        </p:spPr>
      </p:cxnSp>
      <p:grpSp>
        <p:nvGrpSpPr>
          <p:cNvPr id="79" name="Google Shape;549;p6"/>
          <p:cNvGrpSpPr/>
          <p:nvPr/>
        </p:nvGrpSpPr>
        <p:grpSpPr>
          <a:xfrm>
            <a:off x="2554883" y="3551887"/>
            <a:ext cx="2511625" cy="483491"/>
            <a:chOff x="1060331" y="6141844"/>
            <a:chExt cx="3348833" cy="644654"/>
          </a:xfrm>
        </p:grpSpPr>
        <p:sp>
          <p:nvSpPr>
            <p:cNvPr id="1048697" name="Google Shape;550;p6"/>
            <p:cNvSpPr/>
            <p:nvPr/>
          </p:nvSpPr>
          <p:spPr>
            <a:xfrm>
              <a:off x="1060331" y="6141844"/>
              <a:ext cx="1580191" cy="644654"/>
            </a:xfrm>
            <a:prstGeom prst="rect">
              <a:avLst/>
            </a:prstGeom>
            <a:gradFill>
              <a:gsLst>
                <a:gs pos="0">
                  <a:srgbClr val="FCB814">
                    <a:alpha val="17647"/>
                  </a:srgbClr>
                </a:gs>
                <a:gs pos="6000">
                  <a:srgbClr val="FCB814"/>
                </a:gs>
                <a:gs pos="46000">
                  <a:srgbClr val="185FAD"/>
                </a:gs>
                <a:gs pos="100000">
                  <a:srgbClr val="185FAD"/>
                </a:gs>
              </a:gsLst>
              <a:lin ang="420000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00"/>
              </a:pPr>
              <a:r>
                <a:rPr lang="en-US" sz="105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SIKAP DASAR DAN PERILAKU EFEKTIF</a:t>
              </a:r>
            </a:p>
          </p:txBody>
        </p:sp>
        <p:sp>
          <p:nvSpPr>
            <p:cNvPr id="1048698" name="Google Shape;551;p6"/>
            <p:cNvSpPr/>
            <p:nvPr/>
          </p:nvSpPr>
          <p:spPr>
            <a:xfrm>
              <a:off x="2828973" y="6141844"/>
              <a:ext cx="1580191" cy="644654"/>
            </a:xfrm>
            <a:prstGeom prst="rect">
              <a:avLst/>
            </a:prstGeom>
            <a:gradFill>
              <a:gsLst>
                <a:gs pos="0">
                  <a:srgbClr val="FCB814">
                    <a:alpha val="17647"/>
                  </a:srgbClr>
                </a:gs>
                <a:gs pos="7000">
                  <a:srgbClr val="FCB814"/>
                </a:gs>
                <a:gs pos="44000">
                  <a:srgbClr val="185FAD"/>
                </a:gs>
                <a:gs pos="100000">
                  <a:srgbClr val="185FAD"/>
                </a:gs>
              </a:gsLst>
              <a:lin ang="1500000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400"/>
              </a:pPr>
              <a:r>
                <a:rPr lang="en-US" sz="105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KODE ETIK DAN</a:t>
              </a:r>
              <a:br>
                <a:rPr lang="en-US" sz="105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05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PERILAKU</a:t>
              </a:r>
              <a:endPara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552;p6"/>
          <p:cNvGrpSpPr/>
          <p:nvPr/>
        </p:nvGrpSpPr>
        <p:grpSpPr>
          <a:xfrm>
            <a:off x="2689628" y="1411799"/>
            <a:ext cx="2177295" cy="816746"/>
            <a:chOff x="976078" y="594619"/>
            <a:chExt cx="2903060" cy="1088994"/>
          </a:xfrm>
        </p:grpSpPr>
        <p:sp>
          <p:nvSpPr>
            <p:cNvPr id="1048699" name="Google Shape;553;p6"/>
            <p:cNvSpPr/>
            <p:nvPr/>
          </p:nvSpPr>
          <p:spPr>
            <a:xfrm>
              <a:off x="1364385" y="594619"/>
              <a:ext cx="2053395" cy="33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Clr>
                  <a:srgbClr val="3F3F3F"/>
                </a:buClr>
                <a:buSzPts val="1600"/>
              </a:pPr>
              <a:r>
                <a:rPr lang="en-US" sz="12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CORE VALUE ASN</a:t>
              </a:r>
            </a:p>
          </p:txBody>
        </p:sp>
        <p:pic>
          <p:nvPicPr>
            <p:cNvPr id="2097177" name="Google Shape;554;p6"/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1437438" y="695895"/>
              <a:ext cx="1980341" cy="753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00" name="Google Shape;555;p6"/>
            <p:cNvSpPr txBox="1"/>
            <p:nvPr/>
          </p:nvSpPr>
          <p:spPr>
            <a:xfrm>
              <a:off x="976078" y="1375877"/>
              <a:ext cx="290306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05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#Bangga Melayani Bangsa</a:t>
              </a:r>
              <a:endParaRPr sz="105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556;p6"/>
          <p:cNvGrpSpPr/>
          <p:nvPr/>
        </p:nvGrpSpPr>
        <p:grpSpPr>
          <a:xfrm>
            <a:off x="2835243" y="2509205"/>
            <a:ext cx="1886066" cy="609741"/>
            <a:chOff x="1832671" y="2711246"/>
            <a:chExt cx="2514754" cy="812988"/>
          </a:xfrm>
        </p:grpSpPr>
        <p:sp>
          <p:nvSpPr>
            <p:cNvPr id="1048701" name="Google Shape;557;p6"/>
            <p:cNvSpPr/>
            <p:nvPr/>
          </p:nvSpPr>
          <p:spPr>
            <a:xfrm>
              <a:off x="1832671" y="2711246"/>
              <a:ext cx="2514754" cy="33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rgbClr val="3F3F3F"/>
                </a:buClr>
                <a:buSzPts val="1600"/>
              </a:pPr>
              <a:r>
                <a:rPr lang="en-US" sz="12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NILAI-NILAI KEMENKEU</a:t>
              </a:r>
            </a:p>
          </p:txBody>
        </p:sp>
        <p:pic>
          <p:nvPicPr>
            <p:cNvPr id="2097178" name="Google Shape;558;p6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143850" y="3010801"/>
              <a:ext cx="1886866" cy="51343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145738" name="Google Shape;559;p6"/>
          <p:cNvCxnSpPr>
            <a:cxnSpLocks/>
          </p:cNvCxnSpPr>
          <p:nvPr/>
        </p:nvCxnSpPr>
        <p:spPr>
          <a:xfrm>
            <a:off x="3778276" y="1042085"/>
            <a:ext cx="0" cy="369714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45739" name="Google Shape;560;p6"/>
          <p:cNvCxnSpPr>
            <a:cxnSpLocks/>
            <a:stCxn id="1048700" idx="2"/>
          </p:cNvCxnSpPr>
          <p:nvPr/>
        </p:nvCxnSpPr>
        <p:spPr>
          <a:xfrm>
            <a:off x="3778276" y="2228545"/>
            <a:ext cx="0" cy="268680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82" name="Google Shape;561;p6"/>
          <p:cNvGrpSpPr/>
          <p:nvPr/>
        </p:nvGrpSpPr>
        <p:grpSpPr>
          <a:xfrm>
            <a:off x="3256620" y="3059206"/>
            <a:ext cx="1043312" cy="478334"/>
            <a:chOff x="2367078" y="4486064"/>
            <a:chExt cx="1391082" cy="917208"/>
          </a:xfrm>
        </p:grpSpPr>
        <p:cxnSp>
          <p:nvCxnSpPr>
            <p:cNvPr id="3145740" name="Google Shape;562;p6"/>
            <p:cNvCxnSpPr>
              <a:cxnSpLocks/>
            </p:cNvCxnSpPr>
            <p:nvPr/>
          </p:nvCxnSpPr>
          <p:spPr>
            <a:xfrm>
              <a:off x="3062619" y="4486064"/>
              <a:ext cx="0" cy="412802"/>
            </a:xfrm>
            <a:prstGeom prst="straightConnector1">
              <a:avLst/>
            </a:prstGeom>
            <a:noFill/>
            <a:ln w="381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45741" name="Google Shape;563;p6"/>
            <p:cNvCxnSpPr>
              <a:cxnSpLocks/>
            </p:cNvCxnSpPr>
            <p:nvPr/>
          </p:nvCxnSpPr>
          <p:spPr>
            <a:xfrm>
              <a:off x="2367078" y="4898866"/>
              <a:ext cx="1391082" cy="0"/>
            </a:xfrm>
            <a:prstGeom prst="straightConnector1">
              <a:avLst/>
            </a:prstGeom>
            <a:noFill/>
            <a:ln w="381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45742" name="Google Shape;564;p6"/>
            <p:cNvCxnSpPr>
              <a:cxnSpLocks/>
            </p:cNvCxnSpPr>
            <p:nvPr/>
          </p:nvCxnSpPr>
          <p:spPr>
            <a:xfrm>
              <a:off x="2387209" y="4883279"/>
              <a:ext cx="0" cy="519993"/>
            </a:xfrm>
            <a:prstGeom prst="straightConnector1">
              <a:avLst/>
            </a:prstGeom>
            <a:noFill/>
            <a:ln w="38100" cap="flat" cmpd="sng">
              <a:solidFill>
                <a:srgbClr val="A5A5A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145743" name="Google Shape;565;p6"/>
            <p:cNvCxnSpPr>
              <a:cxnSpLocks/>
            </p:cNvCxnSpPr>
            <p:nvPr/>
          </p:nvCxnSpPr>
          <p:spPr>
            <a:xfrm>
              <a:off x="3738028" y="4883279"/>
              <a:ext cx="0" cy="519993"/>
            </a:xfrm>
            <a:prstGeom prst="straightConnector1">
              <a:avLst/>
            </a:prstGeom>
            <a:noFill/>
            <a:ln w="38100" cap="flat" cmpd="sng">
              <a:solidFill>
                <a:srgbClr val="A5A5A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048702" name="Google Shape;566;p6"/>
          <p:cNvSpPr txBox="1"/>
          <p:nvPr/>
        </p:nvSpPr>
        <p:spPr>
          <a:xfrm>
            <a:off x="88198" y="712805"/>
            <a:ext cx="697547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05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Nasional</a:t>
            </a:r>
          </a:p>
        </p:txBody>
      </p:sp>
      <p:sp>
        <p:nvSpPr>
          <p:cNvPr id="1048703" name="Google Shape;567;p6"/>
          <p:cNvSpPr txBox="1"/>
          <p:nvPr/>
        </p:nvSpPr>
        <p:spPr>
          <a:xfrm>
            <a:off x="88198" y="2225937"/>
            <a:ext cx="817772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05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Kemenkeu</a:t>
            </a:r>
            <a:endParaRPr sz="1050" b="1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04" name="Google Shape;568;p6"/>
          <p:cNvSpPr txBox="1"/>
          <p:nvPr/>
        </p:nvSpPr>
        <p:spPr>
          <a:xfrm>
            <a:off x="88198" y="908544"/>
            <a:ext cx="1819248" cy="37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UU No. 5 Tahun 2014</a:t>
            </a:r>
          </a:p>
          <a:p>
            <a:pPr>
              <a:buClr>
                <a:srgbClr val="000000"/>
              </a:buClr>
              <a:buSzPts val="1050"/>
            </a:pPr>
            <a:r>
              <a:rPr lang="en-US" sz="788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memuat 15 Nilai Dasar ASN</a:t>
            </a:r>
          </a:p>
        </p:txBody>
      </p:sp>
      <p:sp>
        <p:nvSpPr>
          <p:cNvPr id="1048705" name="Google Shape;569;p6"/>
          <p:cNvSpPr txBox="1"/>
          <p:nvPr/>
        </p:nvSpPr>
        <p:spPr>
          <a:xfrm>
            <a:off x="88198" y="1520036"/>
            <a:ext cx="257422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 MenpanRB No. 20/2021</a:t>
            </a:r>
          </a:p>
          <a:p>
            <a:pPr>
              <a:buClr>
                <a:srgbClr val="000000"/>
              </a:buClr>
              <a:buSzPts val="1000"/>
            </a:pP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memuat 7 </a:t>
            </a:r>
            <a:r>
              <a:rPr lang="en-US" sz="750" i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Core Values</a:t>
            </a: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ASN </a:t>
            </a:r>
            <a:b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“BerAKHLAK”dengan 21 panduan perilaku</a:t>
            </a:r>
            <a:endParaRPr sz="788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06" name="Google Shape;570;p6"/>
          <p:cNvSpPr txBox="1"/>
          <p:nvPr/>
        </p:nvSpPr>
        <p:spPr>
          <a:xfrm>
            <a:off x="88198" y="2415115"/>
            <a:ext cx="208793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KMK No. 312 Tahun 2011</a:t>
            </a:r>
          </a:p>
          <a:p>
            <a:pPr>
              <a:buClr>
                <a:srgbClr val="000000"/>
              </a:buClr>
              <a:buSzPts val="1000"/>
            </a:pP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memuat 5 Nilai-nilai Kemenkeu</a:t>
            </a:r>
            <a:b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dengan 10 perilaku utama</a:t>
            </a:r>
            <a:endParaRPr sz="75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07" name="Google Shape;571;p6"/>
          <p:cNvSpPr txBox="1"/>
          <p:nvPr/>
        </p:nvSpPr>
        <p:spPr>
          <a:xfrm>
            <a:off x="95312" y="3384239"/>
            <a:ext cx="242004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KMK No.429 Tahun 2022</a:t>
            </a:r>
          </a:p>
          <a:p>
            <a:pPr>
              <a:buClr>
                <a:srgbClr val="000000"/>
              </a:buClr>
              <a:buSzPts val="1000"/>
            </a:pP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tentang Penguatan Budaya, memuat 5 </a:t>
            </a:r>
          </a:p>
          <a:p>
            <a:pPr>
              <a:buClr>
                <a:srgbClr val="000000"/>
              </a:buClr>
              <a:buSzPts val="1000"/>
            </a:pP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Sikap Dasar, mewakili setiap Nilai Kemenkeu yang diharmonisasikan dengan </a:t>
            </a:r>
            <a:r>
              <a:rPr lang="en-US" sz="750" i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Core Value</a:t>
            </a: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 ASN “BerAKHLAK</a:t>
            </a:r>
            <a:r>
              <a:rPr lang="en-US" sz="9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048708" name="Google Shape;572;p6"/>
          <p:cNvSpPr txBox="1"/>
          <p:nvPr/>
        </p:nvSpPr>
        <p:spPr>
          <a:xfrm>
            <a:off x="95168" y="3014516"/>
            <a:ext cx="223756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1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PMK No. 190 Tahun 2018</a:t>
            </a:r>
          </a:p>
          <a:p>
            <a:pPr>
              <a:buClr>
                <a:srgbClr val="000000"/>
              </a:buClr>
              <a:buSzPts val="1000"/>
            </a:pPr>
            <a:r>
              <a:rPr lang="en-US" sz="75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memuat 54 Kode Etik</a:t>
            </a:r>
            <a:endParaRPr sz="75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5744" name="Google Shape;573;p6"/>
          <p:cNvCxnSpPr>
            <a:cxnSpLocks/>
          </p:cNvCxnSpPr>
          <p:nvPr/>
        </p:nvCxnSpPr>
        <p:spPr>
          <a:xfrm>
            <a:off x="2052003" y="4485891"/>
            <a:ext cx="1204617" cy="0"/>
          </a:xfrm>
          <a:prstGeom prst="straightConnector1">
            <a:avLst/>
          </a:prstGeom>
          <a:noFill/>
          <a:ln w="38100" cap="flat" cmpd="sng">
            <a:solidFill>
              <a:srgbClr val="D8D8D8"/>
            </a:solidFill>
            <a:prstDash val="dash"/>
            <a:round/>
            <a:headEnd type="oval" w="med" len="med"/>
            <a:tailEnd type="none" w="sm" len="sm"/>
          </a:ln>
        </p:spPr>
      </p:cxnSp>
      <p:sp>
        <p:nvSpPr>
          <p:cNvPr id="1048709" name="Google Shape;574;p6"/>
          <p:cNvSpPr txBox="1"/>
          <p:nvPr/>
        </p:nvSpPr>
        <p:spPr>
          <a:xfrm>
            <a:off x="88198" y="4209373"/>
            <a:ext cx="2507981" cy="48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US" sz="1125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 No.15 Tahun 2022</a:t>
            </a:r>
          </a:p>
          <a:p>
            <a:pPr>
              <a:buClr>
                <a:srgbClr val="000000"/>
              </a:buClr>
              <a:buSzPts val="1050"/>
            </a:pPr>
            <a:r>
              <a:rPr lang="en-US" sz="788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tentang Panduan Pelaksanaan Penguatan </a:t>
            </a:r>
          </a:p>
          <a:p>
            <a:pPr>
              <a:buClr>
                <a:srgbClr val="000000"/>
              </a:buClr>
              <a:buSzPts val="1050"/>
            </a:pPr>
            <a:r>
              <a:rPr lang="en-US" sz="788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Budaya di Lingkungan Kementerian Keuangan</a:t>
            </a:r>
            <a:endParaRPr sz="788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0" name="Google Shape;575;p6"/>
          <p:cNvSpPr txBox="1"/>
          <p:nvPr/>
        </p:nvSpPr>
        <p:spPr>
          <a:xfrm>
            <a:off x="2511453" y="4882055"/>
            <a:ext cx="4121094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200" b="1" i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MONITORING</a:t>
            </a:r>
            <a:r>
              <a:rPr lang="en-US" sz="1200" b="1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 DAN EVALUASI</a:t>
            </a:r>
            <a:endParaRPr sz="900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1" name="Google Shape;576;p6"/>
          <p:cNvSpPr/>
          <p:nvPr/>
        </p:nvSpPr>
        <p:spPr>
          <a:xfrm>
            <a:off x="5048566" y="665177"/>
            <a:ext cx="202763" cy="4174452"/>
          </a:xfrm>
          <a:prstGeom prst="rightBrace">
            <a:avLst>
              <a:gd name="adj1" fmla="val 40992"/>
              <a:gd name="adj2" fmla="val 26095"/>
            </a:avLst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2" name="Google Shape;577;p6"/>
          <p:cNvSpPr/>
          <p:nvPr/>
        </p:nvSpPr>
        <p:spPr>
          <a:xfrm>
            <a:off x="2966671" y="834923"/>
            <a:ext cx="1623212" cy="300052"/>
          </a:xfrm>
          <a:prstGeom prst="rect">
            <a:avLst/>
          </a:prstGeom>
          <a:gradFill>
            <a:gsLst>
              <a:gs pos="0">
                <a:srgbClr val="DBDBDB"/>
              </a:gs>
              <a:gs pos="63000">
                <a:srgbClr val="DD2D2D"/>
              </a:gs>
              <a:gs pos="100000">
                <a:srgbClr val="AE252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UU ASN</a:t>
            </a:r>
          </a:p>
        </p:txBody>
      </p:sp>
      <p:sp>
        <p:nvSpPr>
          <p:cNvPr id="1048713" name="Google Shape;578;p6"/>
          <p:cNvSpPr/>
          <p:nvPr/>
        </p:nvSpPr>
        <p:spPr>
          <a:xfrm>
            <a:off x="3176803" y="4102701"/>
            <a:ext cx="159635" cy="159635"/>
          </a:xfrm>
          <a:prstGeom prst="mathPlus">
            <a:avLst>
              <a:gd name="adj1" fmla="val 23520"/>
            </a:avLst>
          </a:prstGeom>
          <a:solidFill>
            <a:srgbClr val="02346A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0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4" name="Google Shape;579;p6"/>
          <p:cNvSpPr/>
          <p:nvPr/>
        </p:nvSpPr>
        <p:spPr>
          <a:xfrm>
            <a:off x="5308127" y="980971"/>
            <a:ext cx="3747676" cy="3736742"/>
          </a:xfrm>
          <a:prstGeom prst="roundRect">
            <a:avLst>
              <a:gd name="adj" fmla="val 4866"/>
            </a:avLst>
          </a:prstGeom>
          <a:gradFill>
            <a:gsLst>
              <a:gs pos="0">
                <a:srgbClr val="85BFFF">
                  <a:alpha val="40784"/>
                </a:srgbClr>
              </a:gs>
              <a:gs pos="67000">
                <a:srgbClr val="B5D5FF">
                  <a:alpha val="2549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5" name="Google Shape;580;p6"/>
          <p:cNvSpPr/>
          <p:nvPr/>
        </p:nvSpPr>
        <p:spPr>
          <a:xfrm>
            <a:off x="5608505" y="3892748"/>
            <a:ext cx="2051190" cy="67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Sadar 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i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Aware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en-US" sz="75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mengetahui, memahami dan mulai menerapkan </a:t>
            </a:r>
            <a:r>
              <a:rPr lang="en-US" sz="75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nilai-nilai, sikap dasar, perilaku efektif </a:t>
            </a:r>
          </a:p>
        </p:txBody>
      </p:sp>
      <p:sp>
        <p:nvSpPr>
          <p:cNvPr id="1048716" name="Google Shape;581;p6"/>
          <p:cNvSpPr txBox="1"/>
          <p:nvPr/>
        </p:nvSpPr>
        <p:spPr>
          <a:xfrm>
            <a:off x="5608505" y="3045263"/>
            <a:ext cx="2095213" cy="8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Paham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i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Understand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en-US" sz="75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mampu </a:t>
            </a:r>
            <a:r>
              <a:rPr lang="en-US" sz="75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memahami dan menerapkan </a:t>
            </a:r>
            <a:r>
              <a:rPr lang="en-US" sz="75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dalam bentuk </a:t>
            </a:r>
            <a:r>
              <a:rPr lang="en-US" sz="75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konkret dan sederhana</a:t>
            </a:r>
            <a:r>
              <a:rPr lang="en-US" sz="75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dari </a:t>
            </a:r>
            <a:r>
              <a:rPr lang="en-US" sz="75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sebagian </a:t>
            </a:r>
            <a:r>
              <a:rPr lang="en-US" sz="75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nilai-nilai, sikap dasar, perilaku efektif di lingkungannya</a:t>
            </a:r>
            <a:endParaRPr sz="750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7" name="Google Shape;582;p6"/>
          <p:cNvSpPr txBox="1"/>
          <p:nvPr/>
        </p:nvSpPr>
        <p:spPr>
          <a:xfrm>
            <a:off x="5608505" y="2038502"/>
            <a:ext cx="2051190" cy="97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Menerapkan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i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Implement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mampu </a:t>
            </a: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memahami dan menerapkan 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secara  konsisten </a:t>
            </a: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seluruh 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nilai-nilai, sikap dasar, perilaku efektif di lingkungannya serta </a:t>
            </a: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mengajak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orang lain utk menerapkan</a:t>
            </a:r>
            <a:endParaRPr sz="788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8" name="Google Shape;583;p6"/>
          <p:cNvSpPr txBox="1"/>
          <p:nvPr/>
        </p:nvSpPr>
        <p:spPr>
          <a:xfrm>
            <a:off x="5608505" y="1031741"/>
            <a:ext cx="2119641" cy="8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Memiliki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i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Owning</a:t>
            </a:r>
            <a:r>
              <a:rPr lang="en-US" sz="1200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memahami, menerapkan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, dan </a:t>
            </a: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aktif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serta inovatif untuk </a:t>
            </a: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menerapkan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 nilai-nilai, sikap dasar, perilaku efektif d</a:t>
            </a:r>
            <a:r>
              <a:rPr lang="en-US" sz="788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an mengajak serta mempengaruhi </a:t>
            </a:r>
            <a:r>
              <a:rPr lang="en-US" sz="788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orang lain di lingkungannya</a:t>
            </a:r>
            <a:endParaRPr sz="788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19" name="Google Shape;584;p6"/>
          <p:cNvSpPr/>
          <p:nvPr/>
        </p:nvSpPr>
        <p:spPr>
          <a:xfrm>
            <a:off x="7930505" y="3709125"/>
            <a:ext cx="1220438" cy="70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60735" indent="-160735">
              <a:lnSpc>
                <a:spcPct val="115000"/>
              </a:lnSpc>
              <a:buClr>
                <a:srgbClr val="222A35"/>
              </a:buClr>
              <a:buSzPts val="1200"/>
              <a:buFont typeface="Arial"/>
              <a:buAutoNum type="arabicPeriod"/>
            </a:pPr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Mahasiswa PKN STAN </a:t>
            </a:r>
          </a:p>
          <a:p>
            <a:pPr marL="160735" indent="-160735">
              <a:lnSpc>
                <a:spcPct val="115000"/>
              </a:lnSpc>
              <a:buClr>
                <a:srgbClr val="222A35"/>
              </a:buClr>
              <a:buSzPts val="1200"/>
              <a:buFont typeface="Arial"/>
              <a:buAutoNum type="arabicPeriod"/>
            </a:pPr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CPNS/Pelaksana </a:t>
            </a:r>
            <a:b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&lt; 1 tahun </a:t>
            </a:r>
            <a:endParaRPr sz="900" b="1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0" name="Google Shape;585;p6"/>
          <p:cNvSpPr/>
          <p:nvPr/>
        </p:nvSpPr>
        <p:spPr>
          <a:xfrm>
            <a:off x="7938745" y="3084523"/>
            <a:ext cx="120452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Pelaksana masa kerja: 1 tahun atau lebih</a:t>
            </a:r>
            <a:endParaRPr sz="900" b="1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1" name="Google Shape;586;p6"/>
          <p:cNvSpPr/>
          <p:nvPr/>
        </p:nvSpPr>
        <p:spPr>
          <a:xfrm>
            <a:off x="7938744" y="2216362"/>
            <a:ext cx="121957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Pejabat Pengawas/ Administrator/</a:t>
            </a:r>
            <a:b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fungsional setara </a:t>
            </a:r>
            <a:endParaRPr sz="900" b="1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2" name="Google Shape;587;p6"/>
          <p:cNvSpPr/>
          <p:nvPr/>
        </p:nvSpPr>
        <p:spPr>
          <a:xfrm>
            <a:off x="7938744" y="1325474"/>
            <a:ext cx="1219573" cy="5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Pejabat Pimpinan Tinggi/fungsional </a:t>
            </a:r>
            <a:b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rPr>
              <a:t>setara </a:t>
            </a:r>
            <a:endParaRPr sz="900" b="1">
              <a:solidFill>
                <a:srgbClr val="222A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3" name="Google Shape;588;p6"/>
          <p:cNvSpPr/>
          <p:nvPr/>
        </p:nvSpPr>
        <p:spPr>
          <a:xfrm rot="10800000">
            <a:off x="5397908" y="1125844"/>
            <a:ext cx="234369" cy="3328665"/>
          </a:xfrm>
          <a:prstGeom prst="downArrow">
            <a:avLst>
              <a:gd name="adj1" fmla="val 50000"/>
              <a:gd name="adj2" fmla="val 104865"/>
            </a:avLst>
          </a:prstGeom>
          <a:gradFill>
            <a:gsLst>
              <a:gs pos="0">
                <a:srgbClr val="FFE37E"/>
              </a:gs>
              <a:gs pos="50000">
                <a:srgbClr val="FFECB1"/>
              </a:gs>
              <a:gs pos="99000">
                <a:srgbClr val="FFF4D9">
                  <a:alpha val="0"/>
                </a:srgbClr>
              </a:gs>
              <a:gs pos="100000">
                <a:srgbClr val="FFF4D9">
                  <a:alpha val="0"/>
                </a:srgbClr>
              </a:gs>
            </a:gsLst>
            <a:lin ang="16200000" scaled="0"/>
          </a:gradFill>
          <a:ln w="25400" cap="flat" cmpd="sng">
            <a:solidFill>
              <a:srgbClr val="FFC000">
                <a:alpha val="6274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4" name="Google Shape;589;p6"/>
          <p:cNvSpPr/>
          <p:nvPr/>
        </p:nvSpPr>
        <p:spPr>
          <a:xfrm>
            <a:off x="7704375" y="1459406"/>
            <a:ext cx="234370" cy="296544"/>
          </a:xfrm>
          <a:prstGeom prst="homePlate">
            <a:avLst>
              <a:gd name="adj" fmla="val 45242"/>
            </a:avLst>
          </a:prstGeom>
          <a:gradFill>
            <a:gsLst>
              <a:gs pos="0">
                <a:srgbClr val="02346A"/>
              </a:gs>
              <a:gs pos="50000">
                <a:srgbClr val="0A4E99"/>
              </a:gs>
              <a:gs pos="100000">
                <a:srgbClr val="0C5EB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5" name="Google Shape;590;p6"/>
          <p:cNvSpPr/>
          <p:nvPr/>
        </p:nvSpPr>
        <p:spPr>
          <a:xfrm>
            <a:off x="7704375" y="2312354"/>
            <a:ext cx="234370" cy="296544"/>
          </a:xfrm>
          <a:prstGeom prst="homePlate">
            <a:avLst>
              <a:gd name="adj" fmla="val 45242"/>
            </a:avLst>
          </a:prstGeom>
          <a:gradFill>
            <a:gsLst>
              <a:gs pos="0">
                <a:srgbClr val="02346A"/>
              </a:gs>
              <a:gs pos="50000">
                <a:srgbClr val="0A4E99"/>
              </a:gs>
              <a:gs pos="100000">
                <a:srgbClr val="0C5EB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6" name="Google Shape;591;p6"/>
          <p:cNvSpPr/>
          <p:nvPr/>
        </p:nvSpPr>
        <p:spPr>
          <a:xfrm>
            <a:off x="7704375" y="3165302"/>
            <a:ext cx="234370" cy="296544"/>
          </a:xfrm>
          <a:prstGeom prst="homePlate">
            <a:avLst>
              <a:gd name="adj" fmla="val 45242"/>
            </a:avLst>
          </a:prstGeom>
          <a:gradFill>
            <a:gsLst>
              <a:gs pos="0">
                <a:srgbClr val="02346A"/>
              </a:gs>
              <a:gs pos="50000">
                <a:srgbClr val="0A4E99"/>
              </a:gs>
              <a:gs pos="100000">
                <a:srgbClr val="0C5EB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7" name="Google Shape;592;p6"/>
          <p:cNvSpPr/>
          <p:nvPr/>
        </p:nvSpPr>
        <p:spPr>
          <a:xfrm>
            <a:off x="7704375" y="4018250"/>
            <a:ext cx="234370" cy="296544"/>
          </a:xfrm>
          <a:prstGeom prst="homePlate">
            <a:avLst>
              <a:gd name="adj" fmla="val 45242"/>
            </a:avLst>
          </a:prstGeom>
          <a:gradFill>
            <a:gsLst>
              <a:gs pos="0">
                <a:srgbClr val="02346A"/>
              </a:gs>
              <a:gs pos="50000">
                <a:srgbClr val="0A4E99"/>
              </a:gs>
              <a:gs pos="100000">
                <a:srgbClr val="0C5EB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8" name="Google Shape;593;p6"/>
          <p:cNvSpPr/>
          <p:nvPr/>
        </p:nvSpPr>
        <p:spPr>
          <a:xfrm>
            <a:off x="5356264" y="648301"/>
            <a:ext cx="353366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Tingkat </a:t>
            </a:r>
            <a:r>
              <a:rPr lang="en-US" sz="135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Kematangan</a:t>
            </a:r>
            <a:r>
              <a:rPr lang="en-US" sz="13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Budaya</a:t>
            </a:r>
            <a:r>
              <a:rPr lang="en-US" sz="135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Kemenkeu</a:t>
            </a:r>
            <a:endParaRPr sz="135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42;p6">
            <a:extLst>
              <a:ext uri="{FF2B5EF4-FFF2-40B4-BE49-F238E27FC236}">
                <a16:creationId xmlns:a16="http://schemas.microsoft.com/office/drawing/2014/main" id="{8FAB16FF-A2C0-4499-985D-34EE32AE08E1}"/>
              </a:ext>
            </a:extLst>
          </p:cNvPr>
          <p:cNvSpPr txBox="1">
            <a:spLocks/>
          </p:cNvSpPr>
          <p:nvPr/>
        </p:nvSpPr>
        <p:spPr>
          <a:xfrm>
            <a:off x="436971" y="-6195"/>
            <a:ext cx="6572250" cy="6647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61A1"/>
              </a:buClr>
              <a:buSzPts val="4000"/>
              <a:buFont typeface="Roboto"/>
              <a:buNone/>
              <a:defRPr sz="3000" b="1" i="0" kern="1200" cap="none">
                <a:solidFill>
                  <a:srgbClr val="3461A1"/>
                </a:solidFill>
                <a:effectLst/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buSzPts val="3600"/>
            </a:pPr>
            <a:r>
              <a:rPr lang="en-US" sz="24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PEDOMAN BUDAYA KEMENKEU</a:t>
            </a:r>
            <a:endParaRPr lang="en-US" sz="2400" dirty="0"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BF0-4CA9-436F-87F0-8323D4B621FC}" type="slidenum">
              <a:rPr lang="en-ID" smtClean="0"/>
              <a:t>6</a:t>
            </a:fld>
            <a:endParaRPr lang="en-ID" sz="1050" dirty="0"/>
          </a:p>
        </p:txBody>
      </p:sp>
      <p:sp>
        <p:nvSpPr>
          <p:cNvPr id="104879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677" y="84614"/>
            <a:ext cx="1178528" cy="441916"/>
          </a:xfrm>
        </p:spPr>
        <p:txBody>
          <a:bodyPr/>
          <a:lstStyle/>
          <a:p>
            <a:r>
              <a:rPr lang="en-US" dirty="0" err="1"/>
              <a:t>Korelasi</a:t>
            </a:r>
            <a:endParaRPr lang="en-ID" dirty="0"/>
          </a:p>
        </p:txBody>
      </p:sp>
      <p:pic>
        <p:nvPicPr>
          <p:cNvPr id="2097181" name="Picture 4" descr="Diagram  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7" y="589308"/>
            <a:ext cx="7428086" cy="417829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Title 1"/>
          <p:cNvSpPr txBox="1"/>
          <p:nvPr/>
        </p:nvSpPr>
        <p:spPr>
          <a:xfrm>
            <a:off x="2897814" y="1586775"/>
            <a:ext cx="3326190" cy="1944216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1350" dirty="0"/>
          </a:p>
        </p:txBody>
      </p:sp>
      <p:sp>
        <p:nvSpPr>
          <p:cNvPr id="1048604" name="Rounded Rectangle 5"/>
          <p:cNvSpPr/>
          <p:nvPr/>
        </p:nvSpPr>
        <p:spPr>
          <a:xfrm>
            <a:off x="2715364" y="1392099"/>
            <a:ext cx="3844278" cy="195559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500" dirty="0"/>
              <a:t>kegiatan atau rangkaian kegiatan dalam  rangka</a:t>
            </a:r>
            <a:r>
              <a:rPr lang="id-ID" sz="1500" dirty="0">
                <a:solidFill>
                  <a:srgbClr val="FFFF00"/>
                </a:solidFill>
              </a:rPr>
              <a:t> pemenuhan kebutuhan pelayanan</a:t>
            </a:r>
            <a:r>
              <a:rPr lang="id-ID" sz="1500" dirty="0"/>
              <a:t> sesuai dengan </a:t>
            </a:r>
            <a:r>
              <a:rPr lang="id-ID" sz="1500" dirty="0">
                <a:solidFill>
                  <a:srgbClr val="FFFF00"/>
                </a:solidFill>
              </a:rPr>
              <a:t>peraturan perundang-undangan </a:t>
            </a:r>
            <a:r>
              <a:rPr lang="id-ID" sz="1500" dirty="0"/>
              <a:t>bagi setiap warga negara dan penduduk atas </a:t>
            </a:r>
            <a:r>
              <a:rPr lang="id-ID" sz="1500" dirty="0">
                <a:solidFill>
                  <a:srgbClr val="FFFF00"/>
                </a:solidFill>
              </a:rPr>
              <a:t>barang, jasa, dan/ atau pelayanan administrasi</a:t>
            </a:r>
            <a:r>
              <a:rPr lang="id-ID" sz="1500" dirty="0"/>
              <a:t> yang disediakan oleh </a:t>
            </a:r>
            <a:r>
              <a:rPr lang="id-ID" sz="1500" dirty="0">
                <a:solidFill>
                  <a:srgbClr val="FFFF00"/>
                </a:solidFill>
              </a:rPr>
              <a:t>penyelenggara pelayanan publik</a:t>
            </a:r>
          </a:p>
        </p:txBody>
      </p:sp>
      <p:pic>
        <p:nvPicPr>
          <p:cNvPr id="2097164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751" y="707124"/>
            <a:ext cx="1700134" cy="1400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6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957875"/>
            <a:ext cx="2307313" cy="1371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66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197" y="2852334"/>
            <a:ext cx="1893094" cy="1357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67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0958" y="618468"/>
            <a:ext cx="2105660" cy="1184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8605" name="Rectangle 13"/>
          <p:cNvSpPr/>
          <p:nvPr/>
        </p:nvSpPr>
        <p:spPr>
          <a:xfrm>
            <a:off x="1547665" y="4779027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/>
              <a:t>UU RI Nomor 25 Tahun 2009 Pasal 1 Ayat (1)</a:t>
            </a:r>
          </a:p>
        </p:txBody>
      </p:sp>
      <p:sp>
        <p:nvSpPr>
          <p:cNvPr id="1048606" name="Title 3"/>
          <p:cNvSpPr>
            <a:spLocks noGrp="1"/>
          </p:cNvSpPr>
          <p:nvPr>
            <p:ph type="title"/>
          </p:nvPr>
        </p:nvSpPr>
        <p:spPr>
          <a:xfrm>
            <a:off x="315874" y="124205"/>
            <a:ext cx="3798926" cy="442159"/>
          </a:xfrm>
        </p:spPr>
        <p:txBody>
          <a:bodyPr>
            <a:normAutofit fontScale="90000"/>
          </a:bodyPr>
          <a:lstStyle/>
          <a:p>
            <a:pPr algn="ctr"/>
            <a:r>
              <a:rPr lang="id-ID" sz="2700" dirty="0"/>
              <a:t>PELAYANAN PUBLIK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4" grpId="0" animBg="1"/>
      <p:bldP spid="1048605" grpId="0"/>
      <p:bldP spid="10486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BF0-4CA9-436F-87F0-8323D4B621FC}" type="slidenum">
              <a:rPr lang="en-ID" smtClean="0"/>
              <a:t>8</a:t>
            </a:fld>
            <a:endParaRPr lang="en-ID" sz="1050" dirty="0"/>
          </a:p>
        </p:txBody>
      </p:sp>
      <p:sp>
        <p:nvSpPr>
          <p:cNvPr id="1048617" name="Rectangle 5"/>
          <p:cNvSpPr/>
          <p:nvPr/>
        </p:nvSpPr>
        <p:spPr>
          <a:xfrm>
            <a:off x="297658" y="928645"/>
            <a:ext cx="3600986" cy="58862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3375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r>
              <a:rPr lang="en-US" sz="337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Prima</a:t>
            </a:r>
          </a:p>
        </p:txBody>
      </p:sp>
      <p:sp>
        <p:nvSpPr>
          <p:cNvPr id="1048618" name="TextBox 7"/>
          <p:cNvSpPr txBox="1"/>
          <p:nvPr/>
        </p:nvSpPr>
        <p:spPr>
          <a:xfrm>
            <a:off x="2261725" y="1470044"/>
            <a:ext cx="4660260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pelayanan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prima </a:t>
            </a:r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adalah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pelayanan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575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standar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pelayanan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575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memuaskan</a:t>
            </a:r>
            <a:r>
              <a:rPr lang="en-ID" sz="1575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575" dirty="0" err="1">
                <a:latin typeface="Arial" panose="020B0604020202020204" pitchFamily="34" charset="0"/>
                <a:ea typeface="Calibri" panose="020F0502020204030204" pitchFamily="34" charset="0"/>
              </a:rPr>
              <a:t>pelanggan</a:t>
            </a:r>
            <a:endParaRPr lang="en-ID" sz="2100" dirty="0"/>
          </a:p>
        </p:txBody>
      </p:sp>
      <p:sp>
        <p:nvSpPr>
          <p:cNvPr id="1048619" name="Rectangle 8"/>
          <p:cNvSpPr/>
          <p:nvPr/>
        </p:nvSpPr>
        <p:spPr>
          <a:xfrm>
            <a:off x="4308108" y="2259604"/>
            <a:ext cx="4009752" cy="58862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3375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Standar</a:t>
            </a:r>
            <a:r>
              <a:rPr lang="en-US" sz="337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75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Pelayanan</a:t>
            </a:r>
            <a:endParaRPr lang="en-US" sz="4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20" name="TextBox 10"/>
          <p:cNvSpPr txBox="1"/>
          <p:nvPr/>
        </p:nvSpPr>
        <p:spPr>
          <a:xfrm>
            <a:off x="5091280" y="2930501"/>
            <a:ext cx="3615690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tolok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ukur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dipergunakan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penyelenggaraan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pelyanan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acuan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penilaia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kualitas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pelayanan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kewajiban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janji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penyelenggara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kepada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masyarakat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rangka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pelayanan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berkualitas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cepat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mudah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terjangkau</a:t>
            </a:r>
            <a:r>
              <a:rPr lang="en-ID" sz="1350" dirty="0"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1350" dirty="0" err="1">
                <a:latin typeface="Arial" panose="020B0604020202020204" pitchFamily="34" charset="0"/>
                <a:ea typeface="Calibri" panose="020F0502020204030204" pitchFamily="34" charset="0"/>
              </a:rPr>
              <a:t>terukur</a:t>
            </a:r>
            <a:endParaRPr lang="en-ID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BE837E4-F89D-4CCC-9F73-B727BD772560}"/>
              </a:ext>
            </a:extLst>
          </p:cNvPr>
          <p:cNvSpPr txBox="1">
            <a:spLocks/>
          </p:cNvSpPr>
          <p:nvPr/>
        </p:nvSpPr>
        <p:spPr>
          <a:xfrm>
            <a:off x="600336" y="320141"/>
            <a:ext cx="7202488" cy="7874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PELAYANAN prima </a:t>
            </a:r>
            <a:r>
              <a:rPr lang="en-US" dirty="0" err="1"/>
              <a:t>sesuai</a:t>
            </a:r>
            <a:r>
              <a:rPr lang="en-US" dirty="0"/>
              <a:t> ICE _CSC 151/BC/2023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43FF23-0FBF-4F8C-B2F9-5DFE7CA35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600" y="2330636"/>
            <a:ext cx="6758154" cy="232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7" grpId="0"/>
      <p:bldP spid="1048618" grpId="0"/>
      <p:bldP spid="1048619" grpId="0"/>
      <p:bldP spid="10486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17EE17-E023-4B2F-8DD1-1706BEA050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3721A-2865-4BB4-8A6E-B2E27956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0BF0-4CA9-436F-87F0-8323D4B621FC}" type="slidenum">
              <a:rPr lang="en-ID" smtClean="0"/>
              <a:t>9</a:t>
            </a:fld>
            <a:endParaRPr lang="en-ID" sz="105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00F47-EB11-40BE-A5DA-BBCA5F3A93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Video Pelayanan Puskesmas Prambon">
            <a:hlinkClick r:id="" action="ppaction://media"/>
            <a:extLst>
              <a:ext uri="{FF2B5EF4-FFF2-40B4-BE49-F238E27FC236}">
                <a16:creationId xmlns:a16="http://schemas.microsoft.com/office/drawing/2014/main" id="{32FD2240-A676-4926-82BC-3990AA139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28" y="0"/>
            <a:ext cx="9100072" cy="453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575</TotalTime>
  <Words>1786</Words>
  <Application>Microsoft Office PowerPoint</Application>
  <PresentationFormat>On-screen Show (16:9)</PresentationFormat>
  <Paragraphs>345</Paragraphs>
  <Slides>41</Slides>
  <Notes>8</Notes>
  <HiddenSlides>1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67" baseType="lpstr">
      <vt:lpstr>Aharoni</vt:lpstr>
      <vt:lpstr>Amasis MT Pro Black</vt:lpstr>
      <vt:lpstr>Arial</vt:lpstr>
      <vt:lpstr>Arial Black</vt:lpstr>
      <vt:lpstr>Arial Narrow</vt:lpstr>
      <vt:lpstr>Baguet Script</vt:lpstr>
      <vt:lpstr>Bierstadt Display</vt:lpstr>
      <vt:lpstr>Calibri</vt:lpstr>
      <vt:lpstr>Carlito</vt:lpstr>
      <vt:lpstr>Comic Sans MS</vt:lpstr>
      <vt:lpstr>Courier New</vt:lpstr>
      <vt:lpstr>Gill Sans MT</vt:lpstr>
      <vt:lpstr>Montserrat ExtraBold</vt:lpstr>
      <vt:lpstr>Palatino Linotype</vt:lpstr>
      <vt:lpstr>Roboto</vt:lpstr>
      <vt:lpstr>Roboto Condensed</vt:lpstr>
      <vt:lpstr>Rockwell</vt:lpstr>
      <vt:lpstr>Segoe Print</vt:lpstr>
      <vt:lpstr>Symbol</vt:lpstr>
      <vt:lpstr>Times New Roman</vt:lpstr>
      <vt:lpstr>Trebuchet MS</vt:lpstr>
      <vt:lpstr>Twentieth Century</vt:lpstr>
      <vt:lpstr>Verdana</vt:lpstr>
      <vt:lpstr>Wingdings</vt:lpstr>
      <vt:lpstr>2_Custom Design</vt:lpstr>
      <vt:lpstr>Gallery</vt:lpstr>
      <vt:lpstr> SERVICE EXCELLENT</vt:lpstr>
      <vt:lpstr>Kata Mereka Tentang Pelayanan Publik…</vt:lpstr>
      <vt:lpstr>PowerPoint Presentation</vt:lpstr>
      <vt:lpstr>PowerPoint Presentation</vt:lpstr>
      <vt:lpstr>PowerPoint Presentation</vt:lpstr>
      <vt:lpstr>PowerPoint Presentation</vt:lpstr>
      <vt:lpstr>PELAYANAN PUBLIK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Excellent Culture Sebagai Skill</vt:lpstr>
      <vt:lpstr>Manfaat menerapkan budaya Pelayanan Prima</vt:lpstr>
      <vt:lpstr>Bagaimana kualitas pelayanan publik di Kemenkeu,  DJBC:BNN?</vt:lpstr>
      <vt:lpstr>bagaimana memberikan layanan prima?</vt:lpstr>
      <vt:lpstr>bagaimana memberikan layanan prima? </vt:lpstr>
      <vt:lpstr>PowerPoint Presentation</vt:lpstr>
      <vt:lpstr>PowerPoint Presentation</vt:lpstr>
      <vt:lpstr>HANDLING COMPLAINT WITH “LEARN”</vt:lpstr>
      <vt:lpstr>BAGAIMANA MELAYANI STAKE HOLDER?</vt:lpstr>
      <vt:lpstr>2. BERKOMUNIKASI DENGAN EFEKTIF</vt:lpstr>
      <vt:lpstr>Perilaku Komunikasi</vt:lpstr>
      <vt:lpstr>ELEMEN KOMUNIKASI YANG BAIK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SAATNYA PRAKTEK………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of Trainer  Indonesian Customs and Exice  Client Service Charter</dc:title>
  <dc:creator>Adina Winanda Putra</dc:creator>
  <cp:lastModifiedBy>Slamet Widodo SE MM</cp:lastModifiedBy>
  <cp:revision>69</cp:revision>
  <dcterms:created xsi:type="dcterms:W3CDTF">2024-07-22T02:44:17Z</dcterms:created>
  <dcterms:modified xsi:type="dcterms:W3CDTF">2024-07-22T23:46:09Z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2024-07-22T00:00:00Z</vt:filetime>
  </property>
  <property fmtid="{D5CDD505-2E9C-101B-9397-08002B2CF9AE}" pid="5" name="Producer">
    <vt:lpwstr>3-Heights(TM) PDF Security Shell 4.8.25.2 (http://www.pdf-tools.com)</vt:lpwstr>
  </property>
</Properties>
</file>