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1"/>
  </p:notesMasterIdLst>
  <p:sldIdLst>
    <p:sldId id="256" r:id="rId2"/>
    <p:sldId id="335" r:id="rId3"/>
    <p:sldId id="257" r:id="rId4"/>
    <p:sldId id="325" r:id="rId5"/>
    <p:sldId id="296" r:id="rId6"/>
    <p:sldId id="291" r:id="rId7"/>
    <p:sldId id="328" r:id="rId8"/>
    <p:sldId id="298" r:id="rId9"/>
    <p:sldId id="275" r:id="rId10"/>
    <p:sldId id="277" r:id="rId11"/>
    <p:sldId id="287" r:id="rId12"/>
    <p:sldId id="297" r:id="rId13"/>
    <p:sldId id="288" r:id="rId14"/>
    <p:sldId id="289" r:id="rId15"/>
    <p:sldId id="278" r:id="rId16"/>
    <p:sldId id="279" r:id="rId17"/>
    <p:sldId id="322" r:id="rId18"/>
    <p:sldId id="283" r:id="rId19"/>
    <p:sldId id="294" r:id="rId20"/>
    <p:sldId id="323" r:id="rId21"/>
    <p:sldId id="326" r:id="rId22"/>
    <p:sldId id="286" r:id="rId23"/>
    <p:sldId id="329" r:id="rId24"/>
    <p:sldId id="327" r:id="rId25"/>
    <p:sldId id="330" r:id="rId26"/>
    <p:sldId id="306" r:id="rId27"/>
    <p:sldId id="309" r:id="rId28"/>
    <p:sldId id="312" r:id="rId29"/>
    <p:sldId id="317" r:id="rId30"/>
    <p:sldId id="319" r:id="rId31"/>
    <p:sldId id="331" r:id="rId32"/>
    <p:sldId id="320" r:id="rId33"/>
    <p:sldId id="263" r:id="rId34"/>
    <p:sldId id="324" r:id="rId35"/>
    <p:sldId id="321" r:id="rId36"/>
    <p:sldId id="332" r:id="rId37"/>
    <p:sldId id="264" r:id="rId38"/>
    <p:sldId id="265" r:id="rId39"/>
    <p:sldId id="336" r:id="rId40"/>
  </p:sldIdLst>
  <p:sldSz cx="18288000" cy="10287000"/>
  <p:notesSz cx="6858000" cy="9144000"/>
  <p:embeddedFontLst>
    <p:embeddedFont>
      <p:font typeface="Agency FB" panose="020B0503020202020204" pitchFamily="34" charset="0"/>
      <p:regular r:id="rId42"/>
      <p:bold r:id="rId43"/>
    </p:embeddedFont>
    <p:embeddedFont>
      <p:font typeface="Arial Black" panose="020B0A04020102020204" pitchFamily="34" charset="0"/>
      <p:bold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nva Sans 1 Bold" panose="020B0604020202020204" charset="0"/>
      <p:regular r:id="rId49"/>
    </p:embeddedFont>
    <p:embeddedFont>
      <p:font typeface="DM Sans Italics" panose="020B0604020202020204" charset="0"/>
      <p:regular r:id="rId50"/>
    </p:embeddedFont>
    <p:embeddedFont>
      <p:font typeface="Garamond" panose="02020404030301010803" pitchFamily="18" charset="0"/>
      <p:regular r:id="rId51"/>
      <p:bold r:id="rId52"/>
      <p:italic r:id="rId53"/>
    </p:embeddedFont>
    <p:embeddedFont>
      <p:font typeface="Kristen ITC" panose="03050502040202030202" pitchFamily="66" charset="0"/>
      <p:regular r:id="rId54"/>
    </p:embeddedFont>
    <p:embeddedFont>
      <p:font typeface="League Spartan" panose="020B0604020202020204" charset="0"/>
      <p:regular r:id="rId55"/>
    </p:embeddedFont>
    <p:embeddedFont>
      <p:font typeface="Now Bold" panose="020B0604020202020204" charset="0"/>
      <p:regular r:id="rId56"/>
    </p:embeddedFont>
    <p:embeddedFont>
      <p:font typeface="PT Sans Bold" panose="020B0604020202020204" charset="0"/>
      <p:regular r:id="rId57"/>
    </p:embeddedFont>
    <p:embeddedFont>
      <p:font typeface="Sanchez" panose="020B0604020202020204" charset="0"/>
      <p:regular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2010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E02E76-C107-4CE5-8CD2-FBA07E52C2A7}" type="doc">
      <dgm:prSet loTypeId="urn:microsoft.com/office/officeart/2008/layout/VerticalCurvedList" loCatId="list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n-ID"/>
        </a:p>
      </dgm:t>
    </dgm:pt>
    <dgm:pt modelId="{17501753-05AC-4B2A-97D6-2D2A1EEC4415}">
      <dgm:prSet phldrT="[Text]"/>
      <dgm:spPr/>
      <dgm:t>
        <a:bodyPr/>
        <a:lstStyle/>
        <a:p>
          <a:pPr algn="l"/>
          <a:r>
            <a:rPr lang="en-ID" spc="10" dirty="0">
              <a:latin typeface="Arial"/>
              <a:cs typeface="Arial"/>
            </a:rPr>
            <a:t>1. </a:t>
          </a:r>
          <a:r>
            <a:rPr lang="en-ID" spc="10" dirty="0" err="1">
              <a:latin typeface="Arial"/>
              <a:cs typeface="Arial"/>
            </a:rPr>
            <a:t>Terwujudnya</a:t>
          </a:r>
          <a:r>
            <a:rPr lang="en-ID" spc="10" dirty="0">
              <a:latin typeface="Arial"/>
              <a:cs typeface="Arial"/>
            </a:rPr>
            <a:t> </a:t>
          </a:r>
          <a:r>
            <a:rPr lang="en-ID" spc="10" dirty="0" err="1">
              <a:latin typeface="Arial"/>
              <a:cs typeface="Arial"/>
            </a:rPr>
            <a:t>sikap</a:t>
          </a:r>
          <a:r>
            <a:rPr lang="en-ID" spc="10" dirty="0">
              <a:latin typeface="Arial"/>
              <a:cs typeface="Arial"/>
            </a:rPr>
            <a:t>, </a:t>
          </a:r>
          <a:r>
            <a:rPr lang="en-ID" spc="10" dirty="0" err="1">
              <a:latin typeface="Arial"/>
              <a:cs typeface="Arial"/>
            </a:rPr>
            <a:t>tingkah</a:t>
          </a:r>
          <a:r>
            <a:rPr lang="en-ID" spc="10" dirty="0">
              <a:latin typeface="Arial"/>
              <a:cs typeface="Arial"/>
            </a:rPr>
            <a:t> </a:t>
          </a:r>
          <a:r>
            <a:rPr lang="en-ID" spc="10" dirty="0" err="1">
              <a:latin typeface="Arial"/>
              <a:cs typeface="Arial"/>
            </a:rPr>
            <a:t>laku</a:t>
          </a:r>
          <a:r>
            <a:rPr lang="en-ID" spc="10" dirty="0">
              <a:latin typeface="Arial"/>
              <a:cs typeface="Arial"/>
            </a:rPr>
            <a:t>, dan </a:t>
          </a:r>
          <a:r>
            <a:rPr lang="en-ID" spc="10" dirty="0" err="1">
              <a:latin typeface="Arial"/>
              <a:cs typeface="Arial"/>
            </a:rPr>
            <a:t>perbuatan</a:t>
          </a:r>
          <a:r>
            <a:rPr lang="en-ID" spc="10" dirty="0">
              <a:latin typeface="Arial"/>
              <a:cs typeface="Arial"/>
            </a:rPr>
            <a:t> </a:t>
          </a:r>
          <a:r>
            <a:rPr lang="en-ID" spc="10" dirty="0" err="1">
              <a:latin typeface="Arial"/>
              <a:cs typeface="Arial"/>
            </a:rPr>
            <a:t>pegawai</a:t>
          </a:r>
          <a:r>
            <a:rPr lang="en-ID" spc="10" dirty="0">
              <a:latin typeface="Arial"/>
              <a:cs typeface="Arial"/>
            </a:rPr>
            <a:t> yang </a:t>
          </a:r>
          <a:r>
            <a:rPr lang="en-ID" spc="10" dirty="0" err="1">
              <a:latin typeface="Arial"/>
              <a:cs typeface="Arial"/>
            </a:rPr>
            <a:t>sesuai</a:t>
          </a:r>
          <a:r>
            <a:rPr lang="en-ID" spc="10" dirty="0">
              <a:latin typeface="Arial"/>
              <a:cs typeface="Arial"/>
            </a:rPr>
            <a:t> </a:t>
          </a:r>
          <a:r>
            <a:rPr lang="en-ID" spc="10" dirty="0" err="1">
              <a:latin typeface="Arial"/>
              <a:cs typeface="Arial"/>
            </a:rPr>
            <a:t>dengan</a:t>
          </a:r>
          <a:r>
            <a:rPr lang="en-ID" spc="10" dirty="0">
              <a:latin typeface="Arial"/>
              <a:cs typeface="Arial"/>
            </a:rPr>
            <a:t> </a:t>
          </a:r>
          <a:r>
            <a:rPr lang="en-ID" spc="10" dirty="0" err="1">
              <a:latin typeface="Arial"/>
              <a:cs typeface="Arial"/>
            </a:rPr>
            <a:t>kode</a:t>
          </a:r>
          <a:r>
            <a:rPr lang="en-ID" spc="10" dirty="0">
              <a:latin typeface="Arial"/>
              <a:cs typeface="Arial"/>
            </a:rPr>
            <a:t> </a:t>
          </a:r>
          <a:r>
            <a:rPr lang="en-ID" spc="10" dirty="0" err="1">
              <a:latin typeface="Arial"/>
              <a:cs typeface="Arial"/>
            </a:rPr>
            <a:t>etik</a:t>
          </a:r>
          <a:r>
            <a:rPr lang="en-ID" spc="10" dirty="0">
              <a:latin typeface="Arial"/>
              <a:cs typeface="Arial"/>
            </a:rPr>
            <a:t> di </a:t>
          </a:r>
          <a:r>
            <a:rPr lang="en-ID" spc="10" dirty="0" err="1">
              <a:latin typeface="Arial"/>
              <a:cs typeface="Arial"/>
            </a:rPr>
            <a:t>lingkungan</a:t>
          </a:r>
          <a:r>
            <a:rPr lang="en-ID" spc="10" dirty="0">
              <a:latin typeface="Arial"/>
              <a:cs typeface="Arial"/>
            </a:rPr>
            <a:t> Kementerian </a:t>
          </a:r>
          <a:r>
            <a:rPr lang="en-ID" spc="10" dirty="0" err="1">
              <a:latin typeface="Arial"/>
              <a:cs typeface="Arial"/>
            </a:rPr>
            <a:t>Keuangan</a:t>
          </a:r>
          <a:r>
            <a:rPr lang="en-ID" spc="10" dirty="0">
              <a:latin typeface="Arial"/>
              <a:cs typeface="Arial"/>
            </a:rPr>
            <a:t> </a:t>
          </a:r>
        </a:p>
        <a:p>
          <a:pPr algn="l"/>
          <a:r>
            <a:rPr lang="en-ID" spc="10" dirty="0">
              <a:latin typeface="Arial"/>
              <a:cs typeface="Arial"/>
            </a:rPr>
            <a:t>2. </a:t>
          </a:r>
          <a:r>
            <a:rPr lang="en-ID" spc="10" dirty="0" err="1">
              <a:latin typeface="Arial"/>
              <a:cs typeface="Arial"/>
            </a:rPr>
            <a:t>Menjadi</a:t>
          </a:r>
          <a:r>
            <a:rPr lang="en-ID" spc="10" dirty="0">
              <a:latin typeface="Arial"/>
              <a:cs typeface="Arial"/>
            </a:rPr>
            <a:t> </a:t>
          </a:r>
          <a:r>
            <a:rPr lang="en-ID" spc="10" dirty="0" err="1">
              <a:latin typeface="Arial"/>
              <a:cs typeface="Arial"/>
            </a:rPr>
            <a:t>pegawai</a:t>
          </a:r>
          <a:r>
            <a:rPr lang="en-ID" spc="10" dirty="0">
              <a:latin typeface="Arial"/>
              <a:cs typeface="Arial"/>
            </a:rPr>
            <a:t> yang </a:t>
          </a:r>
          <a:r>
            <a:rPr lang="en-ID" spc="10" dirty="0" err="1">
              <a:latin typeface="Arial"/>
              <a:cs typeface="Arial"/>
            </a:rPr>
            <a:t>bersih</a:t>
          </a:r>
          <a:r>
            <a:rPr lang="en-ID" spc="10" dirty="0">
              <a:latin typeface="Arial"/>
              <a:cs typeface="Arial"/>
            </a:rPr>
            <a:t> dan </a:t>
          </a:r>
          <a:r>
            <a:rPr lang="en-ID" spc="10" dirty="0" err="1">
              <a:latin typeface="Arial"/>
              <a:cs typeface="Arial"/>
            </a:rPr>
            <a:t>dapat</a:t>
          </a:r>
          <a:r>
            <a:rPr lang="en-ID" spc="10" dirty="0">
              <a:latin typeface="Arial"/>
              <a:cs typeface="Arial"/>
            </a:rPr>
            <a:t> </a:t>
          </a:r>
          <a:r>
            <a:rPr lang="en-ID" dirty="0" err="1">
              <a:latin typeface="Arial" panose="020B0604020202020204" pitchFamily="34" charset="0"/>
              <a:cs typeface="Arial" panose="020B0604020202020204" pitchFamily="34" charset="0"/>
            </a:rPr>
            <a:t>menjaga</a:t>
          </a:r>
          <a:r>
            <a:rPr lang="en-ID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dirty="0" err="1">
              <a:latin typeface="Arial" panose="020B0604020202020204" pitchFamily="34" charset="0"/>
              <a:cs typeface="Arial" panose="020B0604020202020204" pitchFamily="34" charset="0"/>
            </a:rPr>
            <a:t>martabat</a:t>
          </a:r>
          <a:r>
            <a:rPr lang="en-ID" dirty="0">
              <a:latin typeface="Arial" panose="020B0604020202020204" pitchFamily="34" charset="0"/>
              <a:cs typeface="Arial" panose="020B0604020202020204" pitchFamily="34" charset="0"/>
            </a:rPr>
            <a:t>/</a:t>
          </a:r>
          <a:r>
            <a:rPr lang="en-ID" dirty="0" err="1">
              <a:latin typeface="Arial" panose="020B0604020202020204" pitchFamily="34" charset="0"/>
              <a:cs typeface="Arial" panose="020B0604020202020204" pitchFamily="34" charset="0"/>
            </a:rPr>
            <a:t>kehormatan</a:t>
          </a:r>
          <a:r>
            <a:rPr lang="en-ID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dirty="0" err="1">
              <a:latin typeface="Arial" panose="020B0604020202020204" pitchFamily="34" charset="0"/>
              <a:cs typeface="Arial" panose="020B0604020202020204" pitchFamily="34" charset="0"/>
            </a:rPr>
            <a:t>pegawai</a:t>
          </a:r>
          <a:r>
            <a:rPr lang="en-ID" dirty="0">
              <a:latin typeface="Arial" panose="020B0604020202020204" pitchFamily="34" charset="0"/>
              <a:cs typeface="Arial" panose="020B0604020202020204" pitchFamily="34" charset="0"/>
            </a:rPr>
            <a:t> di </a:t>
          </a:r>
          <a:r>
            <a:rPr lang="en-ID" dirty="0" err="1">
              <a:latin typeface="Arial" panose="020B0604020202020204" pitchFamily="34" charset="0"/>
              <a:cs typeface="Arial" panose="020B0604020202020204" pitchFamily="34" charset="0"/>
            </a:rPr>
            <a:t>Lingkungan</a:t>
          </a:r>
          <a:r>
            <a:rPr lang="en-ID" dirty="0">
              <a:latin typeface="Arial" panose="020B0604020202020204" pitchFamily="34" charset="0"/>
              <a:cs typeface="Arial" panose="020B0604020202020204" pitchFamily="34" charset="0"/>
            </a:rPr>
            <a:t> Kementerian </a:t>
          </a:r>
          <a:r>
            <a:rPr lang="en-ID" dirty="0" err="1">
              <a:latin typeface="Arial" panose="020B0604020202020204" pitchFamily="34" charset="0"/>
              <a:cs typeface="Arial" panose="020B0604020202020204" pitchFamily="34" charset="0"/>
            </a:rPr>
            <a:t>Keuangan</a:t>
          </a:r>
          <a:endParaRPr lang="en-ID" dirty="0"/>
        </a:p>
      </dgm:t>
    </dgm:pt>
    <dgm:pt modelId="{494774DA-3835-459E-9CD6-5D56EF66C352}" type="parTrans" cxnId="{FEA6AEA6-8892-4D8F-A5E1-78C8EAE369FB}">
      <dgm:prSet/>
      <dgm:spPr/>
      <dgm:t>
        <a:bodyPr/>
        <a:lstStyle/>
        <a:p>
          <a:endParaRPr lang="en-ID"/>
        </a:p>
      </dgm:t>
    </dgm:pt>
    <dgm:pt modelId="{53D03E93-F5E5-4AE2-9EC9-69B506A8436B}" type="sibTrans" cxnId="{FEA6AEA6-8892-4D8F-A5E1-78C8EAE369FB}">
      <dgm:prSet/>
      <dgm:spPr/>
      <dgm:t>
        <a:bodyPr/>
        <a:lstStyle/>
        <a:p>
          <a:endParaRPr lang="en-ID"/>
        </a:p>
      </dgm:t>
    </dgm:pt>
    <dgm:pt modelId="{49C474F5-7805-410B-A1FD-3AAC4A03A99D}">
      <dgm:prSet phldrT="[Text]"/>
      <dgm:spPr/>
      <dgm:t>
        <a:bodyPr/>
        <a:lstStyle/>
        <a:p>
          <a:pPr algn="just"/>
          <a:r>
            <a:rPr lang="en-ID" dirty="0">
              <a:latin typeface="Arial" panose="020B0604020202020204" pitchFamily="34" charset="0"/>
              <a:cs typeface="Arial" panose="020B0604020202020204" pitchFamily="34" charset="0"/>
            </a:rPr>
            <a:t>Kode </a:t>
          </a:r>
          <a:r>
            <a:rPr lang="en-ID" dirty="0" err="1">
              <a:latin typeface="Arial" panose="020B0604020202020204" pitchFamily="34" charset="0"/>
              <a:cs typeface="Arial" panose="020B0604020202020204" pitchFamily="34" charset="0"/>
            </a:rPr>
            <a:t>Etik</a:t>
          </a:r>
          <a:r>
            <a:rPr lang="en-ID" dirty="0">
              <a:latin typeface="Arial" panose="020B0604020202020204" pitchFamily="34" charset="0"/>
              <a:cs typeface="Arial" panose="020B0604020202020204" pitchFamily="34" charset="0"/>
            </a:rPr>
            <a:t> dan Kode </a:t>
          </a:r>
          <a:r>
            <a:rPr lang="en-ID" dirty="0" err="1">
              <a:latin typeface="Arial" panose="020B0604020202020204" pitchFamily="34" charset="0"/>
              <a:cs typeface="Arial" panose="020B0604020202020204" pitchFamily="34" charset="0"/>
            </a:rPr>
            <a:t>Perilaku</a:t>
          </a:r>
          <a:r>
            <a:rPr lang="en-ID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dirty="0" err="1">
              <a:latin typeface="Arial" panose="020B0604020202020204" pitchFamily="34" charset="0"/>
              <a:cs typeface="Arial" panose="020B0604020202020204" pitchFamily="34" charset="0"/>
            </a:rPr>
            <a:t>adalah</a:t>
          </a:r>
          <a:r>
            <a:rPr lang="en-ID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dirty="0" err="1">
              <a:latin typeface="Arial" panose="020B0604020202020204" pitchFamily="34" charset="0"/>
              <a:cs typeface="Arial" panose="020B0604020202020204" pitchFamily="34" charset="0"/>
            </a:rPr>
            <a:t>pedoman</a:t>
          </a:r>
          <a:r>
            <a:rPr lang="en-ID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dirty="0" err="1">
              <a:latin typeface="Arial" panose="020B0604020202020204" pitchFamily="34" charset="0"/>
              <a:cs typeface="Arial" panose="020B0604020202020204" pitchFamily="34" charset="0"/>
            </a:rPr>
            <a:t>sikap</a:t>
          </a:r>
          <a:r>
            <a:rPr lang="en-ID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ID" dirty="0" err="1">
              <a:latin typeface="Arial" panose="020B0604020202020204" pitchFamily="34" charset="0"/>
              <a:cs typeface="Arial" panose="020B0604020202020204" pitchFamily="34" charset="0"/>
            </a:rPr>
            <a:t>tingkah</a:t>
          </a:r>
          <a:r>
            <a:rPr lang="en-ID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dirty="0" err="1">
              <a:latin typeface="Arial" panose="020B0604020202020204" pitchFamily="34" charset="0"/>
              <a:cs typeface="Arial" panose="020B0604020202020204" pitchFamily="34" charset="0"/>
            </a:rPr>
            <a:t>laku</a:t>
          </a:r>
          <a:r>
            <a:rPr lang="en-ID" dirty="0">
              <a:latin typeface="Arial" panose="020B0604020202020204" pitchFamily="34" charset="0"/>
              <a:cs typeface="Arial" panose="020B0604020202020204" pitchFamily="34" charset="0"/>
            </a:rPr>
            <a:t>, dan </a:t>
          </a:r>
          <a:r>
            <a:rPr lang="en-ID" dirty="0" err="1">
              <a:latin typeface="Arial" panose="020B0604020202020204" pitchFamily="34" charset="0"/>
              <a:cs typeface="Arial" panose="020B0604020202020204" pitchFamily="34" charset="0"/>
            </a:rPr>
            <a:t>perbuatan</a:t>
          </a:r>
          <a:r>
            <a:rPr lang="en-ID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dirty="0" err="1">
              <a:latin typeface="Arial" panose="020B0604020202020204" pitchFamily="34" charset="0"/>
              <a:cs typeface="Arial" panose="020B0604020202020204" pitchFamily="34" charset="0"/>
            </a:rPr>
            <a:t>pegawai</a:t>
          </a:r>
          <a:r>
            <a:rPr lang="en-ID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dirty="0" err="1">
              <a:latin typeface="Arial" panose="020B0604020202020204" pitchFamily="34" charset="0"/>
              <a:cs typeface="Arial" panose="020B0604020202020204" pitchFamily="34" charset="0"/>
            </a:rPr>
            <a:t>dalam</a:t>
          </a:r>
          <a:r>
            <a:rPr lang="en-ID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dirty="0" err="1">
              <a:latin typeface="Arial" panose="020B0604020202020204" pitchFamily="34" charset="0"/>
              <a:cs typeface="Arial" panose="020B0604020202020204" pitchFamily="34" charset="0"/>
            </a:rPr>
            <a:t>melaksanakan</a:t>
          </a:r>
          <a:r>
            <a:rPr lang="en-ID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dirty="0" err="1">
              <a:latin typeface="Arial" panose="020B0604020202020204" pitchFamily="34" charset="0"/>
              <a:cs typeface="Arial" panose="020B0604020202020204" pitchFamily="34" charset="0"/>
            </a:rPr>
            <a:t>tugas</a:t>
          </a:r>
          <a:r>
            <a:rPr lang="en-ID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dirty="0" err="1">
              <a:latin typeface="Arial" panose="020B0604020202020204" pitchFamily="34" charset="0"/>
              <a:cs typeface="Arial" panose="020B0604020202020204" pitchFamily="34" charset="0"/>
            </a:rPr>
            <a:t>pokok</a:t>
          </a:r>
          <a:r>
            <a:rPr lang="en-ID" dirty="0">
              <a:latin typeface="Arial" panose="020B0604020202020204" pitchFamily="34" charset="0"/>
              <a:cs typeface="Arial" panose="020B0604020202020204" pitchFamily="34" charset="0"/>
            </a:rPr>
            <a:t> dan </a:t>
          </a:r>
          <a:r>
            <a:rPr lang="en-ID" dirty="0" err="1">
              <a:latin typeface="Arial" panose="020B0604020202020204" pitchFamily="34" charset="0"/>
              <a:cs typeface="Arial" panose="020B0604020202020204" pitchFamily="34" charset="0"/>
            </a:rPr>
            <a:t>fungsi</a:t>
          </a:r>
          <a:r>
            <a:rPr lang="en-ID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dirty="0" err="1">
              <a:latin typeface="Arial" panose="020B0604020202020204" pitchFamily="34" charset="0"/>
              <a:cs typeface="Arial" panose="020B0604020202020204" pitchFamily="34" charset="0"/>
            </a:rPr>
            <a:t>serta</a:t>
          </a:r>
          <a:r>
            <a:rPr lang="en-ID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dirty="0" err="1">
              <a:latin typeface="Arial" panose="020B0604020202020204" pitchFamily="34" charset="0"/>
              <a:cs typeface="Arial" panose="020B0604020202020204" pitchFamily="34" charset="0"/>
            </a:rPr>
            <a:t>pergaulan</a:t>
          </a:r>
          <a:r>
            <a:rPr lang="en-ID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dirty="0" err="1">
              <a:latin typeface="Arial" panose="020B0604020202020204" pitchFamily="34" charset="0"/>
              <a:cs typeface="Arial" panose="020B0604020202020204" pitchFamily="34" charset="0"/>
            </a:rPr>
            <a:t>hidup</a:t>
          </a:r>
          <a:r>
            <a:rPr lang="en-ID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dirty="0" err="1">
              <a:latin typeface="Arial" panose="020B0604020202020204" pitchFamily="34" charset="0"/>
              <a:cs typeface="Arial" panose="020B0604020202020204" pitchFamily="34" charset="0"/>
            </a:rPr>
            <a:t>sehari-hari</a:t>
          </a:r>
          <a:endParaRPr lang="en-ID" dirty="0"/>
        </a:p>
      </dgm:t>
    </dgm:pt>
    <dgm:pt modelId="{A8BC6C94-EA6F-4602-ADD1-32D6CC80D5F0}" type="sibTrans" cxnId="{5CEECD2F-B6E1-4A76-B808-21231B136406}">
      <dgm:prSet/>
      <dgm:spPr/>
      <dgm:t>
        <a:bodyPr/>
        <a:lstStyle/>
        <a:p>
          <a:endParaRPr lang="en-ID"/>
        </a:p>
      </dgm:t>
    </dgm:pt>
    <dgm:pt modelId="{E56D3D0F-4AE9-4FBB-96A3-E9477FD589E9}" type="parTrans" cxnId="{5CEECD2F-B6E1-4A76-B808-21231B136406}">
      <dgm:prSet/>
      <dgm:spPr/>
      <dgm:t>
        <a:bodyPr/>
        <a:lstStyle/>
        <a:p>
          <a:endParaRPr lang="en-ID"/>
        </a:p>
      </dgm:t>
    </dgm:pt>
    <dgm:pt modelId="{C7DEECC6-C726-44B5-8E46-E779B9A4CE09}" type="pres">
      <dgm:prSet presAssocID="{8CE02E76-C107-4CE5-8CD2-FBA07E52C2A7}" presName="Name0" presStyleCnt="0">
        <dgm:presLayoutVars>
          <dgm:chMax val="7"/>
          <dgm:chPref val="7"/>
          <dgm:dir/>
        </dgm:presLayoutVars>
      </dgm:prSet>
      <dgm:spPr/>
    </dgm:pt>
    <dgm:pt modelId="{5273CFB5-AEBE-49A3-B880-AC072B0F6320}" type="pres">
      <dgm:prSet presAssocID="{8CE02E76-C107-4CE5-8CD2-FBA07E52C2A7}" presName="Name1" presStyleCnt="0"/>
      <dgm:spPr/>
    </dgm:pt>
    <dgm:pt modelId="{C9635DFB-EA05-496C-9945-7A821200BF6D}" type="pres">
      <dgm:prSet presAssocID="{8CE02E76-C107-4CE5-8CD2-FBA07E52C2A7}" presName="cycle" presStyleCnt="0"/>
      <dgm:spPr/>
    </dgm:pt>
    <dgm:pt modelId="{F1E237A9-9692-4B97-B0CB-73EBA5A16F1A}" type="pres">
      <dgm:prSet presAssocID="{8CE02E76-C107-4CE5-8CD2-FBA07E52C2A7}" presName="srcNode" presStyleLbl="node1" presStyleIdx="0" presStyleCnt="2"/>
      <dgm:spPr/>
    </dgm:pt>
    <dgm:pt modelId="{2BFED220-4BB2-42DD-A192-58A18C5AC294}" type="pres">
      <dgm:prSet presAssocID="{8CE02E76-C107-4CE5-8CD2-FBA07E52C2A7}" presName="conn" presStyleLbl="parChTrans1D2" presStyleIdx="0" presStyleCnt="1"/>
      <dgm:spPr/>
    </dgm:pt>
    <dgm:pt modelId="{4FF63DFE-6527-4B04-8C71-2D3285D3630F}" type="pres">
      <dgm:prSet presAssocID="{8CE02E76-C107-4CE5-8CD2-FBA07E52C2A7}" presName="extraNode" presStyleLbl="node1" presStyleIdx="0" presStyleCnt="2"/>
      <dgm:spPr/>
    </dgm:pt>
    <dgm:pt modelId="{D0EA50EB-5A06-4B78-BEA6-F517A94A5571}" type="pres">
      <dgm:prSet presAssocID="{8CE02E76-C107-4CE5-8CD2-FBA07E52C2A7}" presName="dstNode" presStyleLbl="node1" presStyleIdx="0" presStyleCnt="2"/>
      <dgm:spPr/>
    </dgm:pt>
    <dgm:pt modelId="{7CF1ADE3-8CE8-4DA6-9DA6-D30C5649ACD7}" type="pres">
      <dgm:prSet presAssocID="{49C474F5-7805-410B-A1FD-3AAC4A03A99D}" presName="text_1" presStyleLbl="node1" presStyleIdx="0" presStyleCnt="2">
        <dgm:presLayoutVars>
          <dgm:bulletEnabled val="1"/>
        </dgm:presLayoutVars>
      </dgm:prSet>
      <dgm:spPr/>
    </dgm:pt>
    <dgm:pt modelId="{3EA69F1B-C4A3-4FA1-9AEC-DA8DEEB04D04}" type="pres">
      <dgm:prSet presAssocID="{49C474F5-7805-410B-A1FD-3AAC4A03A99D}" presName="accent_1" presStyleCnt="0"/>
      <dgm:spPr/>
    </dgm:pt>
    <dgm:pt modelId="{54810018-820D-4A96-A86F-B8FC80518EC7}" type="pres">
      <dgm:prSet presAssocID="{49C474F5-7805-410B-A1FD-3AAC4A03A99D}" presName="accentRepeatNode" presStyleLbl="solidFgAcc1" presStyleIdx="0" presStyleCnt="2"/>
      <dgm:spPr/>
    </dgm:pt>
    <dgm:pt modelId="{B3CB2B74-B2E8-4E74-94E2-FE4331C38620}" type="pres">
      <dgm:prSet presAssocID="{17501753-05AC-4B2A-97D6-2D2A1EEC4415}" presName="text_2" presStyleLbl="node1" presStyleIdx="1" presStyleCnt="2">
        <dgm:presLayoutVars>
          <dgm:bulletEnabled val="1"/>
        </dgm:presLayoutVars>
      </dgm:prSet>
      <dgm:spPr/>
    </dgm:pt>
    <dgm:pt modelId="{EFFAEC0A-E2E3-403E-A78D-718D3A5C70FF}" type="pres">
      <dgm:prSet presAssocID="{17501753-05AC-4B2A-97D6-2D2A1EEC4415}" presName="accent_2" presStyleCnt="0"/>
      <dgm:spPr/>
    </dgm:pt>
    <dgm:pt modelId="{D015E0BA-571A-4EEF-BA8C-6834CD601727}" type="pres">
      <dgm:prSet presAssocID="{17501753-05AC-4B2A-97D6-2D2A1EEC4415}" presName="accentRepeatNode" presStyleLbl="solidFgAcc1" presStyleIdx="1" presStyleCnt="2"/>
      <dgm:spPr/>
    </dgm:pt>
  </dgm:ptLst>
  <dgm:cxnLst>
    <dgm:cxn modelId="{B7CC3F1C-907E-413A-984C-925838104119}" type="presOf" srcId="{17501753-05AC-4B2A-97D6-2D2A1EEC4415}" destId="{B3CB2B74-B2E8-4E74-94E2-FE4331C38620}" srcOrd="0" destOrd="0" presId="urn:microsoft.com/office/officeart/2008/layout/VerticalCurvedList"/>
    <dgm:cxn modelId="{B824C329-E5C9-4278-93A6-CC86DE0F9B8E}" type="presOf" srcId="{49C474F5-7805-410B-A1FD-3AAC4A03A99D}" destId="{7CF1ADE3-8CE8-4DA6-9DA6-D30C5649ACD7}" srcOrd="0" destOrd="0" presId="urn:microsoft.com/office/officeart/2008/layout/VerticalCurvedList"/>
    <dgm:cxn modelId="{5CEECD2F-B6E1-4A76-B808-21231B136406}" srcId="{8CE02E76-C107-4CE5-8CD2-FBA07E52C2A7}" destId="{49C474F5-7805-410B-A1FD-3AAC4A03A99D}" srcOrd="0" destOrd="0" parTransId="{E56D3D0F-4AE9-4FBB-96A3-E9477FD589E9}" sibTransId="{A8BC6C94-EA6F-4602-ADD1-32D6CC80D5F0}"/>
    <dgm:cxn modelId="{FEA6AEA6-8892-4D8F-A5E1-78C8EAE369FB}" srcId="{8CE02E76-C107-4CE5-8CD2-FBA07E52C2A7}" destId="{17501753-05AC-4B2A-97D6-2D2A1EEC4415}" srcOrd="1" destOrd="0" parTransId="{494774DA-3835-459E-9CD6-5D56EF66C352}" sibTransId="{53D03E93-F5E5-4AE2-9EC9-69B506A8436B}"/>
    <dgm:cxn modelId="{3D3568AE-F479-4706-AA7D-F075FBFEABEC}" type="presOf" srcId="{A8BC6C94-EA6F-4602-ADD1-32D6CC80D5F0}" destId="{2BFED220-4BB2-42DD-A192-58A18C5AC294}" srcOrd="0" destOrd="0" presId="urn:microsoft.com/office/officeart/2008/layout/VerticalCurvedList"/>
    <dgm:cxn modelId="{220565FF-F88E-4D09-8DF6-B3CFE53B09ED}" type="presOf" srcId="{8CE02E76-C107-4CE5-8CD2-FBA07E52C2A7}" destId="{C7DEECC6-C726-44B5-8E46-E779B9A4CE09}" srcOrd="0" destOrd="0" presId="urn:microsoft.com/office/officeart/2008/layout/VerticalCurvedList"/>
    <dgm:cxn modelId="{8F348889-D927-409B-B9EA-812CD5265506}" type="presParOf" srcId="{C7DEECC6-C726-44B5-8E46-E779B9A4CE09}" destId="{5273CFB5-AEBE-49A3-B880-AC072B0F6320}" srcOrd="0" destOrd="0" presId="urn:microsoft.com/office/officeart/2008/layout/VerticalCurvedList"/>
    <dgm:cxn modelId="{9800C72C-219E-4C65-A167-3CCC5A705A9D}" type="presParOf" srcId="{5273CFB5-AEBE-49A3-B880-AC072B0F6320}" destId="{C9635DFB-EA05-496C-9945-7A821200BF6D}" srcOrd="0" destOrd="0" presId="urn:microsoft.com/office/officeart/2008/layout/VerticalCurvedList"/>
    <dgm:cxn modelId="{5DA802F4-B5EC-49DC-9D4F-276B5CBEB431}" type="presParOf" srcId="{C9635DFB-EA05-496C-9945-7A821200BF6D}" destId="{F1E237A9-9692-4B97-B0CB-73EBA5A16F1A}" srcOrd="0" destOrd="0" presId="urn:microsoft.com/office/officeart/2008/layout/VerticalCurvedList"/>
    <dgm:cxn modelId="{A5C546F9-E9EF-42DA-A8F6-B263B04F4CA6}" type="presParOf" srcId="{C9635DFB-EA05-496C-9945-7A821200BF6D}" destId="{2BFED220-4BB2-42DD-A192-58A18C5AC294}" srcOrd="1" destOrd="0" presId="urn:microsoft.com/office/officeart/2008/layout/VerticalCurvedList"/>
    <dgm:cxn modelId="{C91368FF-A5AE-4F10-99AA-7D1B0EFA48B3}" type="presParOf" srcId="{C9635DFB-EA05-496C-9945-7A821200BF6D}" destId="{4FF63DFE-6527-4B04-8C71-2D3285D3630F}" srcOrd="2" destOrd="0" presId="urn:microsoft.com/office/officeart/2008/layout/VerticalCurvedList"/>
    <dgm:cxn modelId="{938EE771-AEDF-4B69-B8E2-DBA759A8ECFE}" type="presParOf" srcId="{C9635DFB-EA05-496C-9945-7A821200BF6D}" destId="{D0EA50EB-5A06-4B78-BEA6-F517A94A5571}" srcOrd="3" destOrd="0" presId="urn:microsoft.com/office/officeart/2008/layout/VerticalCurvedList"/>
    <dgm:cxn modelId="{F9CE0FC3-086B-41E5-A606-860068F719BC}" type="presParOf" srcId="{5273CFB5-AEBE-49A3-B880-AC072B0F6320}" destId="{7CF1ADE3-8CE8-4DA6-9DA6-D30C5649ACD7}" srcOrd="1" destOrd="0" presId="urn:microsoft.com/office/officeart/2008/layout/VerticalCurvedList"/>
    <dgm:cxn modelId="{7FBA9566-5EEA-4380-A784-A117BC17C886}" type="presParOf" srcId="{5273CFB5-AEBE-49A3-B880-AC072B0F6320}" destId="{3EA69F1B-C4A3-4FA1-9AEC-DA8DEEB04D04}" srcOrd="2" destOrd="0" presId="urn:microsoft.com/office/officeart/2008/layout/VerticalCurvedList"/>
    <dgm:cxn modelId="{C8692358-EBB0-4FF6-A864-6828EEAEFA56}" type="presParOf" srcId="{3EA69F1B-C4A3-4FA1-9AEC-DA8DEEB04D04}" destId="{54810018-820D-4A96-A86F-B8FC80518EC7}" srcOrd="0" destOrd="0" presId="urn:microsoft.com/office/officeart/2008/layout/VerticalCurvedList"/>
    <dgm:cxn modelId="{9D2B0FC5-9EDD-484F-B959-2EE8FC7B4211}" type="presParOf" srcId="{5273CFB5-AEBE-49A3-B880-AC072B0F6320}" destId="{B3CB2B74-B2E8-4E74-94E2-FE4331C38620}" srcOrd="3" destOrd="0" presId="urn:microsoft.com/office/officeart/2008/layout/VerticalCurvedList"/>
    <dgm:cxn modelId="{91837CF8-3CE6-4AAA-B594-B24839D1BFD0}" type="presParOf" srcId="{5273CFB5-AEBE-49A3-B880-AC072B0F6320}" destId="{EFFAEC0A-E2E3-403E-A78D-718D3A5C70FF}" srcOrd="4" destOrd="0" presId="urn:microsoft.com/office/officeart/2008/layout/VerticalCurvedList"/>
    <dgm:cxn modelId="{08879428-752F-48E5-9882-AC4A148E771A}" type="presParOf" srcId="{EFFAEC0A-E2E3-403E-A78D-718D3A5C70FF}" destId="{D015E0BA-571A-4EEF-BA8C-6834CD60172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E02E76-C107-4CE5-8CD2-FBA07E52C2A7}" type="doc">
      <dgm:prSet loTypeId="urn:microsoft.com/office/officeart/2008/layout/VerticalCurvedList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ID"/>
        </a:p>
      </dgm:t>
    </dgm:pt>
    <dgm:pt modelId="{17501753-05AC-4B2A-97D6-2D2A1EEC4415}">
      <dgm:prSet phldrT="[Text]" custT="1"/>
      <dgm:spPr/>
      <dgm:t>
        <a:bodyPr/>
        <a:lstStyle/>
        <a:p>
          <a:pPr algn="l"/>
          <a:r>
            <a:rPr lang="en-ID" sz="2000" spc="1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1</a:t>
          </a:r>
          <a:r>
            <a:rPr lang="en-ID" sz="1600" spc="1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.  </a:t>
          </a:r>
          <a:r>
            <a:rPr lang="en-ID" sz="1600" spc="10" dirty="0" err="1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Perencanaan</a:t>
          </a:r>
          <a:r>
            <a:rPr lang="en-ID" sz="1600" spc="1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 (</a:t>
          </a:r>
          <a:r>
            <a:rPr lang="en-ID" sz="1600" spc="10" dirty="0" err="1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Menentukan</a:t>
          </a:r>
          <a:r>
            <a:rPr lang="en-ID" sz="1600" spc="1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 </a:t>
          </a:r>
          <a:r>
            <a:rPr lang="en-ID" sz="1600" spc="10" dirty="0" err="1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Objek</a:t>
          </a:r>
          <a:r>
            <a:rPr lang="en-ID" sz="1600" spc="1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 dan </a:t>
          </a:r>
          <a:r>
            <a:rPr lang="en-ID" sz="1600" spc="10" dirty="0" err="1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Metode</a:t>
          </a:r>
          <a:r>
            <a:rPr lang="en-ID" sz="1600" spc="1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 </a:t>
          </a:r>
          <a:r>
            <a:rPr lang="en-ID" sz="1600" spc="10" dirty="0" err="1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Pemantauan</a:t>
          </a:r>
          <a:r>
            <a:rPr lang="en-ID" sz="1600" spc="1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)</a:t>
          </a:r>
          <a:endParaRPr lang="en-ID" sz="1600" dirty="0">
            <a:solidFill>
              <a:schemeClr val="tx2">
                <a:lumMod val="75000"/>
              </a:schemeClr>
            </a:solidFill>
            <a:latin typeface="Arial"/>
            <a:cs typeface="Arial"/>
          </a:endParaRPr>
        </a:p>
        <a:p>
          <a:pPr algn="l"/>
          <a:r>
            <a:rPr lang="en-ID" sz="1600" spc="6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2.  </a:t>
          </a:r>
          <a:r>
            <a:rPr lang="en-ID" sz="1600" spc="6" dirty="0" err="1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Melaksanakan</a:t>
          </a:r>
          <a:r>
            <a:rPr lang="en-ID" sz="1600" spc="6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 </a:t>
          </a:r>
          <a:r>
            <a:rPr lang="en-ID" sz="1600" spc="6" dirty="0" err="1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Pemantauan</a:t>
          </a:r>
          <a:endParaRPr lang="en-ID" sz="1600" spc="6" dirty="0">
            <a:solidFill>
              <a:schemeClr val="tx2">
                <a:lumMod val="75000"/>
              </a:schemeClr>
            </a:solidFill>
            <a:latin typeface="Arial"/>
            <a:cs typeface="Arial"/>
          </a:endParaRPr>
        </a:p>
        <a:p>
          <a:pPr algn="l"/>
          <a:r>
            <a:rPr lang="fi-FI" sz="1600" spc="-6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3.  Menilai Temuan dan Validasi Atasan Langsung</a:t>
          </a:r>
          <a:endParaRPr lang="fi-FI" sz="1600" dirty="0">
            <a:solidFill>
              <a:schemeClr val="tx2">
                <a:lumMod val="75000"/>
              </a:schemeClr>
            </a:solidFill>
            <a:latin typeface="Arial"/>
            <a:cs typeface="Arial"/>
          </a:endParaRPr>
        </a:p>
        <a:p>
          <a:pPr algn="l"/>
          <a:r>
            <a:rPr lang="en-ID" sz="1600" spc="5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4.  </a:t>
          </a:r>
          <a:r>
            <a:rPr lang="en-ID" sz="1600" spc="5" dirty="0" err="1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Melaporkan</a:t>
          </a:r>
          <a:r>
            <a:rPr lang="en-ID" sz="1600" spc="5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 Hasil </a:t>
          </a:r>
          <a:r>
            <a:rPr lang="en-ID" sz="1600" spc="5" dirty="0" err="1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Pemantauan</a:t>
          </a:r>
          <a:endParaRPr lang="en-ID" sz="1600" spc="0" dirty="0">
            <a:solidFill>
              <a:schemeClr val="tx2">
                <a:lumMod val="75000"/>
              </a:schemeClr>
            </a:solidFill>
            <a:latin typeface="Arial"/>
            <a:cs typeface="Arial"/>
          </a:endParaRPr>
        </a:p>
      </dgm:t>
    </dgm:pt>
    <dgm:pt modelId="{494774DA-3835-459E-9CD6-5D56EF66C352}" type="parTrans" cxnId="{FEA6AEA6-8892-4D8F-A5E1-78C8EAE369FB}">
      <dgm:prSet/>
      <dgm:spPr/>
      <dgm:t>
        <a:bodyPr/>
        <a:lstStyle/>
        <a:p>
          <a:endParaRPr lang="en-ID"/>
        </a:p>
      </dgm:t>
    </dgm:pt>
    <dgm:pt modelId="{53D03E93-F5E5-4AE2-9EC9-69B506A8436B}" type="sibTrans" cxnId="{FEA6AEA6-8892-4D8F-A5E1-78C8EAE369FB}">
      <dgm:prSet/>
      <dgm:spPr/>
      <dgm:t>
        <a:bodyPr/>
        <a:lstStyle/>
        <a:p>
          <a:endParaRPr lang="en-ID"/>
        </a:p>
      </dgm:t>
    </dgm:pt>
    <dgm:pt modelId="{49C474F5-7805-410B-A1FD-3AAC4A03A99D}">
      <dgm:prSet phldrT="[Text]" custT="1"/>
      <dgm:spPr/>
      <dgm:t>
        <a:bodyPr/>
        <a:lstStyle/>
        <a:p>
          <a:pPr algn="just"/>
          <a:r>
            <a:rPr lang="en-ID" sz="1800" dirty="0" err="1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Dilakukan</a:t>
          </a:r>
          <a:r>
            <a:rPr lang="en-ID" sz="18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2 (</a:t>
          </a:r>
          <a:r>
            <a:rPr lang="en-ID" sz="1800" dirty="0" err="1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dua</a:t>
          </a:r>
          <a:r>
            <a:rPr lang="en-ID" sz="18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 kali </a:t>
          </a:r>
          <a:r>
            <a:rPr lang="en-ID" sz="1800" dirty="0" err="1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dalam</a:t>
          </a:r>
          <a:r>
            <a:rPr lang="en-ID" sz="18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1800" dirty="0" err="1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setahun</a:t>
          </a:r>
          <a:r>
            <a:rPr lang="en-ID" sz="18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/ </a:t>
          </a:r>
          <a:r>
            <a:rPr lang="en-ID" sz="1800" dirty="0" err="1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tiap</a:t>
          </a:r>
          <a:r>
            <a:rPr lang="en-ID" sz="18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semester</a:t>
          </a:r>
        </a:p>
      </dgm:t>
    </dgm:pt>
    <dgm:pt modelId="{A8BC6C94-EA6F-4602-ADD1-32D6CC80D5F0}" type="sibTrans" cxnId="{5CEECD2F-B6E1-4A76-B808-21231B136406}">
      <dgm:prSet/>
      <dgm:spPr/>
      <dgm:t>
        <a:bodyPr/>
        <a:lstStyle/>
        <a:p>
          <a:endParaRPr lang="en-ID"/>
        </a:p>
      </dgm:t>
    </dgm:pt>
    <dgm:pt modelId="{E56D3D0F-4AE9-4FBB-96A3-E9477FD589E9}" type="parTrans" cxnId="{5CEECD2F-B6E1-4A76-B808-21231B136406}">
      <dgm:prSet/>
      <dgm:spPr/>
      <dgm:t>
        <a:bodyPr/>
        <a:lstStyle/>
        <a:p>
          <a:endParaRPr lang="en-ID"/>
        </a:p>
      </dgm:t>
    </dgm:pt>
    <dgm:pt modelId="{C7DEECC6-C726-44B5-8E46-E779B9A4CE09}" type="pres">
      <dgm:prSet presAssocID="{8CE02E76-C107-4CE5-8CD2-FBA07E52C2A7}" presName="Name0" presStyleCnt="0">
        <dgm:presLayoutVars>
          <dgm:chMax val="7"/>
          <dgm:chPref val="7"/>
          <dgm:dir val="rev"/>
        </dgm:presLayoutVars>
      </dgm:prSet>
      <dgm:spPr/>
    </dgm:pt>
    <dgm:pt modelId="{5273CFB5-AEBE-49A3-B880-AC072B0F6320}" type="pres">
      <dgm:prSet presAssocID="{8CE02E76-C107-4CE5-8CD2-FBA07E52C2A7}" presName="Name1" presStyleCnt="0"/>
      <dgm:spPr/>
    </dgm:pt>
    <dgm:pt modelId="{C9635DFB-EA05-496C-9945-7A821200BF6D}" type="pres">
      <dgm:prSet presAssocID="{8CE02E76-C107-4CE5-8CD2-FBA07E52C2A7}" presName="cycle" presStyleCnt="0"/>
      <dgm:spPr/>
    </dgm:pt>
    <dgm:pt modelId="{F1E237A9-9692-4B97-B0CB-73EBA5A16F1A}" type="pres">
      <dgm:prSet presAssocID="{8CE02E76-C107-4CE5-8CD2-FBA07E52C2A7}" presName="srcNode" presStyleLbl="node1" presStyleIdx="0" presStyleCnt="2"/>
      <dgm:spPr/>
    </dgm:pt>
    <dgm:pt modelId="{2BFED220-4BB2-42DD-A192-58A18C5AC294}" type="pres">
      <dgm:prSet presAssocID="{8CE02E76-C107-4CE5-8CD2-FBA07E52C2A7}" presName="conn" presStyleLbl="parChTrans1D2" presStyleIdx="0" presStyleCnt="1"/>
      <dgm:spPr/>
    </dgm:pt>
    <dgm:pt modelId="{4FF63DFE-6527-4B04-8C71-2D3285D3630F}" type="pres">
      <dgm:prSet presAssocID="{8CE02E76-C107-4CE5-8CD2-FBA07E52C2A7}" presName="extraNode" presStyleLbl="node1" presStyleIdx="0" presStyleCnt="2"/>
      <dgm:spPr/>
    </dgm:pt>
    <dgm:pt modelId="{D0EA50EB-5A06-4B78-BEA6-F517A94A5571}" type="pres">
      <dgm:prSet presAssocID="{8CE02E76-C107-4CE5-8CD2-FBA07E52C2A7}" presName="dstNode" presStyleLbl="node1" presStyleIdx="0" presStyleCnt="2"/>
      <dgm:spPr/>
    </dgm:pt>
    <dgm:pt modelId="{7CF1ADE3-8CE8-4DA6-9DA6-D30C5649ACD7}" type="pres">
      <dgm:prSet presAssocID="{49C474F5-7805-410B-A1FD-3AAC4A03A99D}" presName="text_1" presStyleLbl="node1" presStyleIdx="0" presStyleCnt="2">
        <dgm:presLayoutVars>
          <dgm:bulletEnabled val="1"/>
        </dgm:presLayoutVars>
      </dgm:prSet>
      <dgm:spPr/>
    </dgm:pt>
    <dgm:pt modelId="{3EA69F1B-C4A3-4FA1-9AEC-DA8DEEB04D04}" type="pres">
      <dgm:prSet presAssocID="{49C474F5-7805-410B-A1FD-3AAC4A03A99D}" presName="accent_1" presStyleCnt="0"/>
      <dgm:spPr/>
    </dgm:pt>
    <dgm:pt modelId="{54810018-820D-4A96-A86F-B8FC80518EC7}" type="pres">
      <dgm:prSet presAssocID="{49C474F5-7805-410B-A1FD-3AAC4A03A99D}" presName="accentRepeatNode" presStyleLbl="solidFgAcc1" presStyleIdx="0" presStyleCnt="2" custScaleX="102954" custScaleY="110076"/>
      <dgm:spPr/>
    </dgm:pt>
    <dgm:pt modelId="{B3CB2B74-B2E8-4E74-94E2-FE4331C38620}" type="pres">
      <dgm:prSet presAssocID="{17501753-05AC-4B2A-97D6-2D2A1EEC4415}" presName="text_2" presStyleLbl="node1" presStyleIdx="1" presStyleCnt="2" custScaleY="140455" custLinFactNeighborX="-262" custLinFactNeighborY="15345">
        <dgm:presLayoutVars>
          <dgm:bulletEnabled val="1"/>
        </dgm:presLayoutVars>
      </dgm:prSet>
      <dgm:spPr/>
    </dgm:pt>
    <dgm:pt modelId="{EFFAEC0A-E2E3-403E-A78D-718D3A5C70FF}" type="pres">
      <dgm:prSet presAssocID="{17501753-05AC-4B2A-97D6-2D2A1EEC4415}" presName="accent_2" presStyleCnt="0"/>
      <dgm:spPr/>
    </dgm:pt>
    <dgm:pt modelId="{D015E0BA-571A-4EEF-BA8C-6834CD601727}" type="pres">
      <dgm:prSet presAssocID="{17501753-05AC-4B2A-97D6-2D2A1EEC4415}" presName="accentRepeatNode" presStyleLbl="solidFgAcc1" presStyleIdx="1" presStyleCnt="2" custScaleX="102954" custScaleY="107000" custLinFactNeighborX="62" custLinFactNeighborY="12172"/>
      <dgm:spPr/>
    </dgm:pt>
  </dgm:ptLst>
  <dgm:cxnLst>
    <dgm:cxn modelId="{B7CC3F1C-907E-413A-984C-925838104119}" type="presOf" srcId="{17501753-05AC-4B2A-97D6-2D2A1EEC4415}" destId="{B3CB2B74-B2E8-4E74-94E2-FE4331C38620}" srcOrd="0" destOrd="0" presId="urn:microsoft.com/office/officeart/2008/layout/VerticalCurvedList"/>
    <dgm:cxn modelId="{B824C329-E5C9-4278-93A6-CC86DE0F9B8E}" type="presOf" srcId="{49C474F5-7805-410B-A1FD-3AAC4A03A99D}" destId="{7CF1ADE3-8CE8-4DA6-9DA6-D30C5649ACD7}" srcOrd="0" destOrd="0" presId="urn:microsoft.com/office/officeart/2008/layout/VerticalCurvedList"/>
    <dgm:cxn modelId="{5CEECD2F-B6E1-4A76-B808-21231B136406}" srcId="{8CE02E76-C107-4CE5-8CD2-FBA07E52C2A7}" destId="{49C474F5-7805-410B-A1FD-3AAC4A03A99D}" srcOrd="0" destOrd="0" parTransId="{E56D3D0F-4AE9-4FBB-96A3-E9477FD589E9}" sibTransId="{A8BC6C94-EA6F-4602-ADD1-32D6CC80D5F0}"/>
    <dgm:cxn modelId="{FEA6AEA6-8892-4D8F-A5E1-78C8EAE369FB}" srcId="{8CE02E76-C107-4CE5-8CD2-FBA07E52C2A7}" destId="{17501753-05AC-4B2A-97D6-2D2A1EEC4415}" srcOrd="1" destOrd="0" parTransId="{494774DA-3835-459E-9CD6-5D56EF66C352}" sibTransId="{53D03E93-F5E5-4AE2-9EC9-69B506A8436B}"/>
    <dgm:cxn modelId="{3D3568AE-F479-4706-AA7D-F075FBFEABEC}" type="presOf" srcId="{A8BC6C94-EA6F-4602-ADD1-32D6CC80D5F0}" destId="{2BFED220-4BB2-42DD-A192-58A18C5AC294}" srcOrd="0" destOrd="0" presId="urn:microsoft.com/office/officeart/2008/layout/VerticalCurvedList"/>
    <dgm:cxn modelId="{220565FF-F88E-4D09-8DF6-B3CFE53B09ED}" type="presOf" srcId="{8CE02E76-C107-4CE5-8CD2-FBA07E52C2A7}" destId="{C7DEECC6-C726-44B5-8E46-E779B9A4CE09}" srcOrd="0" destOrd="0" presId="urn:microsoft.com/office/officeart/2008/layout/VerticalCurvedList"/>
    <dgm:cxn modelId="{8F348889-D927-409B-B9EA-812CD5265506}" type="presParOf" srcId="{C7DEECC6-C726-44B5-8E46-E779B9A4CE09}" destId="{5273CFB5-AEBE-49A3-B880-AC072B0F6320}" srcOrd="0" destOrd="0" presId="urn:microsoft.com/office/officeart/2008/layout/VerticalCurvedList"/>
    <dgm:cxn modelId="{9800C72C-219E-4C65-A167-3CCC5A705A9D}" type="presParOf" srcId="{5273CFB5-AEBE-49A3-B880-AC072B0F6320}" destId="{C9635DFB-EA05-496C-9945-7A821200BF6D}" srcOrd="0" destOrd="0" presId="urn:microsoft.com/office/officeart/2008/layout/VerticalCurvedList"/>
    <dgm:cxn modelId="{5DA802F4-B5EC-49DC-9D4F-276B5CBEB431}" type="presParOf" srcId="{C9635DFB-EA05-496C-9945-7A821200BF6D}" destId="{F1E237A9-9692-4B97-B0CB-73EBA5A16F1A}" srcOrd="0" destOrd="0" presId="urn:microsoft.com/office/officeart/2008/layout/VerticalCurvedList"/>
    <dgm:cxn modelId="{A5C546F9-E9EF-42DA-A8F6-B263B04F4CA6}" type="presParOf" srcId="{C9635DFB-EA05-496C-9945-7A821200BF6D}" destId="{2BFED220-4BB2-42DD-A192-58A18C5AC294}" srcOrd="1" destOrd="0" presId="urn:microsoft.com/office/officeart/2008/layout/VerticalCurvedList"/>
    <dgm:cxn modelId="{C91368FF-A5AE-4F10-99AA-7D1B0EFA48B3}" type="presParOf" srcId="{C9635DFB-EA05-496C-9945-7A821200BF6D}" destId="{4FF63DFE-6527-4B04-8C71-2D3285D3630F}" srcOrd="2" destOrd="0" presId="urn:microsoft.com/office/officeart/2008/layout/VerticalCurvedList"/>
    <dgm:cxn modelId="{938EE771-AEDF-4B69-B8E2-DBA759A8ECFE}" type="presParOf" srcId="{C9635DFB-EA05-496C-9945-7A821200BF6D}" destId="{D0EA50EB-5A06-4B78-BEA6-F517A94A5571}" srcOrd="3" destOrd="0" presId="urn:microsoft.com/office/officeart/2008/layout/VerticalCurvedList"/>
    <dgm:cxn modelId="{F9CE0FC3-086B-41E5-A606-860068F719BC}" type="presParOf" srcId="{5273CFB5-AEBE-49A3-B880-AC072B0F6320}" destId="{7CF1ADE3-8CE8-4DA6-9DA6-D30C5649ACD7}" srcOrd="1" destOrd="0" presId="urn:microsoft.com/office/officeart/2008/layout/VerticalCurvedList"/>
    <dgm:cxn modelId="{7FBA9566-5EEA-4380-A784-A117BC17C886}" type="presParOf" srcId="{5273CFB5-AEBE-49A3-B880-AC072B0F6320}" destId="{3EA69F1B-C4A3-4FA1-9AEC-DA8DEEB04D04}" srcOrd="2" destOrd="0" presId="urn:microsoft.com/office/officeart/2008/layout/VerticalCurvedList"/>
    <dgm:cxn modelId="{C8692358-EBB0-4FF6-A864-6828EEAEFA56}" type="presParOf" srcId="{3EA69F1B-C4A3-4FA1-9AEC-DA8DEEB04D04}" destId="{54810018-820D-4A96-A86F-B8FC80518EC7}" srcOrd="0" destOrd="0" presId="urn:microsoft.com/office/officeart/2008/layout/VerticalCurvedList"/>
    <dgm:cxn modelId="{9D2B0FC5-9EDD-484F-B959-2EE8FC7B4211}" type="presParOf" srcId="{5273CFB5-AEBE-49A3-B880-AC072B0F6320}" destId="{B3CB2B74-B2E8-4E74-94E2-FE4331C38620}" srcOrd="3" destOrd="0" presId="urn:microsoft.com/office/officeart/2008/layout/VerticalCurvedList"/>
    <dgm:cxn modelId="{91837CF8-3CE6-4AAA-B594-B24839D1BFD0}" type="presParOf" srcId="{5273CFB5-AEBE-49A3-B880-AC072B0F6320}" destId="{EFFAEC0A-E2E3-403E-A78D-718D3A5C70FF}" srcOrd="4" destOrd="0" presId="urn:microsoft.com/office/officeart/2008/layout/VerticalCurvedList"/>
    <dgm:cxn modelId="{08879428-752F-48E5-9882-AC4A148E771A}" type="presParOf" srcId="{EFFAEC0A-E2E3-403E-A78D-718D3A5C70FF}" destId="{D015E0BA-571A-4EEF-BA8C-6834CD60172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FED220-4BB2-42DD-A192-58A18C5AC294}">
      <dsp:nvSpPr>
        <dsp:cNvPr id="0" name=""/>
        <dsp:cNvSpPr/>
      </dsp:nvSpPr>
      <dsp:spPr>
        <a:xfrm>
          <a:off x="-8050415" y="-1239933"/>
          <a:ext cx="9657386" cy="9657386"/>
        </a:xfrm>
        <a:prstGeom prst="blockArc">
          <a:avLst>
            <a:gd name="adj1" fmla="val 18900000"/>
            <a:gd name="adj2" fmla="val 2700000"/>
            <a:gd name="adj3" fmla="val 224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F1ADE3-8CE8-4DA6-9DA6-D30C5649ACD7}">
      <dsp:nvSpPr>
        <dsp:cNvPr id="0" name=""/>
        <dsp:cNvSpPr/>
      </dsp:nvSpPr>
      <dsp:spPr>
        <a:xfrm>
          <a:off x="1319407" y="1025380"/>
          <a:ext cx="12204034" cy="205047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27564" tIns="66040" rIns="66040" bIns="66040" numCol="1" spcCol="1270" anchor="ctr" anchorCtr="0">
          <a:noAutofit/>
        </a:bodyPr>
        <a:lstStyle/>
        <a:p>
          <a:pPr marL="0" lvl="0" indent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600" kern="1200" dirty="0">
              <a:latin typeface="Arial" panose="020B0604020202020204" pitchFamily="34" charset="0"/>
              <a:cs typeface="Arial" panose="020B0604020202020204" pitchFamily="34" charset="0"/>
            </a:rPr>
            <a:t>Kode </a:t>
          </a:r>
          <a:r>
            <a:rPr lang="en-ID" sz="2600" kern="1200" dirty="0" err="1">
              <a:latin typeface="Arial" panose="020B0604020202020204" pitchFamily="34" charset="0"/>
              <a:cs typeface="Arial" panose="020B0604020202020204" pitchFamily="34" charset="0"/>
            </a:rPr>
            <a:t>Etik</a:t>
          </a:r>
          <a:r>
            <a:rPr lang="en-ID" sz="2600" kern="1200" dirty="0">
              <a:latin typeface="Arial" panose="020B0604020202020204" pitchFamily="34" charset="0"/>
              <a:cs typeface="Arial" panose="020B0604020202020204" pitchFamily="34" charset="0"/>
            </a:rPr>
            <a:t> dan Kode </a:t>
          </a:r>
          <a:r>
            <a:rPr lang="en-ID" sz="2600" kern="1200" dirty="0" err="1">
              <a:latin typeface="Arial" panose="020B0604020202020204" pitchFamily="34" charset="0"/>
              <a:cs typeface="Arial" panose="020B0604020202020204" pitchFamily="34" charset="0"/>
            </a:rPr>
            <a:t>Perilaku</a:t>
          </a:r>
          <a:r>
            <a:rPr lang="en-ID" sz="2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2600" kern="1200" dirty="0" err="1">
              <a:latin typeface="Arial" panose="020B0604020202020204" pitchFamily="34" charset="0"/>
              <a:cs typeface="Arial" panose="020B0604020202020204" pitchFamily="34" charset="0"/>
            </a:rPr>
            <a:t>adalah</a:t>
          </a:r>
          <a:r>
            <a:rPr lang="en-ID" sz="2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2600" kern="1200" dirty="0" err="1">
              <a:latin typeface="Arial" panose="020B0604020202020204" pitchFamily="34" charset="0"/>
              <a:cs typeface="Arial" panose="020B0604020202020204" pitchFamily="34" charset="0"/>
            </a:rPr>
            <a:t>pedoman</a:t>
          </a:r>
          <a:r>
            <a:rPr lang="en-ID" sz="2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2600" kern="1200" dirty="0" err="1">
              <a:latin typeface="Arial" panose="020B0604020202020204" pitchFamily="34" charset="0"/>
              <a:cs typeface="Arial" panose="020B0604020202020204" pitchFamily="34" charset="0"/>
            </a:rPr>
            <a:t>sikap</a:t>
          </a:r>
          <a:r>
            <a:rPr lang="en-ID" sz="26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ID" sz="2600" kern="1200" dirty="0" err="1">
              <a:latin typeface="Arial" panose="020B0604020202020204" pitchFamily="34" charset="0"/>
              <a:cs typeface="Arial" panose="020B0604020202020204" pitchFamily="34" charset="0"/>
            </a:rPr>
            <a:t>tingkah</a:t>
          </a:r>
          <a:r>
            <a:rPr lang="en-ID" sz="2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2600" kern="1200" dirty="0" err="1">
              <a:latin typeface="Arial" panose="020B0604020202020204" pitchFamily="34" charset="0"/>
              <a:cs typeface="Arial" panose="020B0604020202020204" pitchFamily="34" charset="0"/>
            </a:rPr>
            <a:t>laku</a:t>
          </a:r>
          <a:r>
            <a:rPr lang="en-ID" sz="2600" kern="1200" dirty="0">
              <a:latin typeface="Arial" panose="020B0604020202020204" pitchFamily="34" charset="0"/>
              <a:cs typeface="Arial" panose="020B0604020202020204" pitchFamily="34" charset="0"/>
            </a:rPr>
            <a:t>, dan </a:t>
          </a:r>
          <a:r>
            <a:rPr lang="en-ID" sz="2600" kern="1200" dirty="0" err="1">
              <a:latin typeface="Arial" panose="020B0604020202020204" pitchFamily="34" charset="0"/>
              <a:cs typeface="Arial" panose="020B0604020202020204" pitchFamily="34" charset="0"/>
            </a:rPr>
            <a:t>perbuatan</a:t>
          </a:r>
          <a:r>
            <a:rPr lang="en-ID" sz="2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2600" kern="1200" dirty="0" err="1">
              <a:latin typeface="Arial" panose="020B0604020202020204" pitchFamily="34" charset="0"/>
              <a:cs typeface="Arial" panose="020B0604020202020204" pitchFamily="34" charset="0"/>
            </a:rPr>
            <a:t>pegawai</a:t>
          </a:r>
          <a:r>
            <a:rPr lang="en-ID" sz="2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2600" kern="1200" dirty="0" err="1">
              <a:latin typeface="Arial" panose="020B0604020202020204" pitchFamily="34" charset="0"/>
              <a:cs typeface="Arial" panose="020B0604020202020204" pitchFamily="34" charset="0"/>
            </a:rPr>
            <a:t>dalam</a:t>
          </a:r>
          <a:r>
            <a:rPr lang="en-ID" sz="2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2600" kern="1200" dirty="0" err="1">
              <a:latin typeface="Arial" panose="020B0604020202020204" pitchFamily="34" charset="0"/>
              <a:cs typeface="Arial" panose="020B0604020202020204" pitchFamily="34" charset="0"/>
            </a:rPr>
            <a:t>melaksanakan</a:t>
          </a:r>
          <a:r>
            <a:rPr lang="en-ID" sz="2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2600" kern="1200" dirty="0" err="1">
              <a:latin typeface="Arial" panose="020B0604020202020204" pitchFamily="34" charset="0"/>
              <a:cs typeface="Arial" panose="020B0604020202020204" pitchFamily="34" charset="0"/>
            </a:rPr>
            <a:t>tugas</a:t>
          </a:r>
          <a:r>
            <a:rPr lang="en-ID" sz="2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2600" kern="1200" dirty="0" err="1">
              <a:latin typeface="Arial" panose="020B0604020202020204" pitchFamily="34" charset="0"/>
              <a:cs typeface="Arial" panose="020B0604020202020204" pitchFamily="34" charset="0"/>
            </a:rPr>
            <a:t>pokok</a:t>
          </a:r>
          <a:r>
            <a:rPr lang="en-ID" sz="2600" kern="1200" dirty="0">
              <a:latin typeface="Arial" panose="020B0604020202020204" pitchFamily="34" charset="0"/>
              <a:cs typeface="Arial" panose="020B0604020202020204" pitchFamily="34" charset="0"/>
            </a:rPr>
            <a:t> dan </a:t>
          </a:r>
          <a:r>
            <a:rPr lang="en-ID" sz="2600" kern="1200" dirty="0" err="1">
              <a:latin typeface="Arial" panose="020B0604020202020204" pitchFamily="34" charset="0"/>
              <a:cs typeface="Arial" panose="020B0604020202020204" pitchFamily="34" charset="0"/>
            </a:rPr>
            <a:t>fungsi</a:t>
          </a:r>
          <a:r>
            <a:rPr lang="en-ID" sz="2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2600" kern="1200" dirty="0" err="1">
              <a:latin typeface="Arial" panose="020B0604020202020204" pitchFamily="34" charset="0"/>
              <a:cs typeface="Arial" panose="020B0604020202020204" pitchFamily="34" charset="0"/>
            </a:rPr>
            <a:t>serta</a:t>
          </a:r>
          <a:r>
            <a:rPr lang="en-ID" sz="2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2600" kern="1200" dirty="0" err="1">
              <a:latin typeface="Arial" panose="020B0604020202020204" pitchFamily="34" charset="0"/>
              <a:cs typeface="Arial" panose="020B0604020202020204" pitchFamily="34" charset="0"/>
            </a:rPr>
            <a:t>pergaulan</a:t>
          </a:r>
          <a:r>
            <a:rPr lang="en-ID" sz="2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2600" kern="1200" dirty="0" err="1">
              <a:latin typeface="Arial" panose="020B0604020202020204" pitchFamily="34" charset="0"/>
              <a:cs typeface="Arial" panose="020B0604020202020204" pitchFamily="34" charset="0"/>
            </a:rPr>
            <a:t>hidup</a:t>
          </a:r>
          <a:r>
            <a:rPr lang="en-ID" sz="2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2600" kern="1200" dirty="0" err="1">
              <a:latin typeface="Arial" panose="020B0604020202020204" pitchFamily="34" charset="0"/>
              <a:cs typeface="Arial" panose="020B0604020202020204" pitchFamily="34" charset="0"/>
            </a:rPr>
            <a:t>sehari-hari</a:t>
          </a:r>
          <a:endParaRPr lang="en-ID" sz="2600" kern="1200" dirty="0"/>
        </a:p>
      </dsp:txBody>
      <dsp:txXfrm>
        <a:off x="1319407" y="1025380"/>
        <a:ext cx="12204034" cy="2050473"/>
      </dsp:txXfrm>
    </dsp:sp>
    <dsp:sp modelId="{54810018-820D-4A96-A86F-B8FC80518EC7}">
      <dsp:nvSpPr>
        <dsp:cNvPr id="0" name=""/>
        <dsp:cNvSpPr/>
      </dsp:nvSpPr>
      <dsp:spPr>
        <a:xfrm>
          <a:off x="37861" y="769071"/>
          <a:ext cx="2563092" cy="256309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CB2B74-B2E8-4E74-94E2-FE4331C38620}">
      <dsp:nvSpPr>
        <dsp:cNvPr id="0" name=""/>
        <dsp:cNvSpPr/>
      </dsp:nvSpPr>
      <dsp:spPr>
        <a:xfrm>
          <a:off x="1319407" y="4101665"/>
          <a:ext cx="12204034" cy="2050473"/>
        </a:xfrm>
        <a:prstGeom prst="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2756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600" kern="1200" spc="10" dirty="0">
              <a:latin typeface="Arial"/>
              <a:cs typeface="Arial"/>
            </a:rPr>
            <a:t>1. </a:t>
          </a:r>
          <a:r>
            <a:rPr lang="en-ID" sz="2600" kern="1200" spc="10" dirty="0" err="1">
              <a:latin typeface="Arial"/>
              <a:cs typeface="Arial"/>
            </a:rPr>
            <a:t>Terwujudnya</a:t>
          </a:r>
          <a:r>
            <a:rPr lang="en-ID" sz="2600" kern="1200" spc="10" dirty="0">
              <a:latin typeface="Arial"/>
              <a:cs typeface="Arial"/>
            </a:rPr>
            <a:t> </a:t>
          </a:r>
          <a:r>
            <a:rPr lang="en-ID" sz="2600" kern="1200" spc="10" dirty="0" err="1">
              <a:latin typeface="Arial"/>
              <a:cs typeface="Arial"/>
            </a:rPr>
            <a:t>sikap</a:t>
          </a:r>
          <a:r>
            <a:rPr lang="en-ID" sz="2600" kern="1200" spc="10" dirty="0">
              <a:latin typeface="Arial"/>
              <a:cs typeface="Arial"/>
            </a:rPr>
            <a:t>, </a:t>
          </a:r>
          <a:r>
            <a:rPr lang="en-ID" sz="2600" kern="1200" spc="10" dirty="0" err="1">
              <a:latin typeface="Arial"/>
              <a:cs typeface="Arial"/>
            </a:rPr>
            <a:t>tingkah</a:t>
          </a:r>
          <a:r>
            <a:rPr lang="en-ID" sz="2600" kern="1200" spc="10" dirty="0">
              <a:latin typeface="Arial"/>
              <a:cs typeface="Arial"/>
            </a:rPr>
            <a:t> </a:t>
          </a:r>
          <a:r>
            <a:rPr lang="en-ID" sz="2600" kern="1200" spc="10" dirty="0" err="1">
              <a:latin typeface="Arial"/>
              <a:cs typeface="Arial"/>
            </a:rPr>
            <a:t>laku</a:t>
          </a:r>
          <a:r>
            <a:rPr lang="en-ID" sz="2600" kern="1200" spc="10" dirty="0">
              <a:latin typeface="Arial"/>
              <a:cs typeface="Arial"/>
            </a:rPr>
            <a:t>, dan </a:t>
          </a:r>
          <a:r>
            <a:rPr lang="en-ID" sz="2600" kern="1200" spc="10" dirty="0" err="1">
              <a:latin typeface="Arial"/>
              <a:cs typeface="Arial"/>
            </a:rPr>
            <a:t>perbuatan</a:t>
          </a:r>
          <a:r>
            <a:rPr lang="en-ID" sz="2600" kern="1200" spc="10" dirty="0">
              <a:latin typeface="Arial"/>
              <a:cs typeface="Arial"/>
            </a:rPr>
            <a:t> </a:t>
          </a:r>
          <a:r>
            <a:rPr lang="en-ID" sz="2600" kern="1200" spc="10" dirty="0" err="1">
              <a:latin typeface="Arial"/>
              <a:cs typeface="Arial"/>
            </a:rPr>
            <a:t>pegawai</a:t>
          </a:r>
          <a:r>
            <a:rPr lang="en-ID" sz="2600" kern="1200" spc="10" dirty="0">
              <a:latin typeface="Arial"/>
              <a:cs typeface="Arial"/>
            </a:rPr>
            <a:t> yang </a:t>
          </a:r>
          <a:r>
            <a:rPr lang="en-ID" sz="2600" kern="1200" spc="10" dirty="0" err="1">
              <a:latin typeface="Arial"/>
              <a:cs typeface="Arial"/>
            </a:rPr>
            <a:t>sesuai</a:t>
          </a:r>
          <a:r>
            <a:rPr lang="en-ID" sz="2600" kern="1200" spc="10" dirty="0">
              <a:latin typeface="Arial"/>
              <a:cs typeface="Arial"/>
            </a:rPr>
            <a:t> </a:t>
          </a:r>
          <a:r>
            <a:rPr lang="en-ID" sz="2600" kern="1200" spc="10" dirty="0" err="1">
              <a:latin typeface="Arial"/>
              <a:cs typeface="Arial"/>
            </a:rPr>
            <a:t>dengan</a:t>
          </a:r>
          <a:r>
            <a:rPr lang="en-ID" sz="2600" kern="1200" spc="10" dirty="0">
              <a:latin typeface="Arial"/>
              <a:cs typeface="Arial"/>
            </a:rPr>
            <a:t> </a:t>
          </a:r>
          <a:r>
            <a:rPr lang="en-ID" sz="2600" kern="1200" spc="10" dirty="0" err="1">
              <a:latin typeface="Arial"/>
              <a:cs typeface="Arial"/>
            </a:rPr>
            <a:t>kode</a:t>
          </a:r>
          <a:r>
            <a:rPr lang="en-ID" sz="2600" kern="1200" spc="10" dirty="0">
              <a:latin typeface="Arial"/>
              <a:cs typeface="Arial"/>
            </a:rPr>
            <a:t> </a:t>
          </a:r>
          <a:r>
            <a:rPr lang="en-ID" sz="2600" kern="1200" spc="10" dirty="0" err="1">
              <a:latin typeface="Arial"/>
              <a:cs typeface="Arial"/>
            </a:rPr>
            <a:t>etik</a:t>
          </a:r>
          <a:r>
            <a:rPr lang="en-ID" sz="2600" kern="1200" spc="10" dirty="0">
              <a:latin typeface="Arial"/>
              <a:cs typeface="Arial"/>
            </a:rPr>
            <a:t> di </a:t>
          </a:r>
          <a:r>
            <a:rPr lang="en-ID" sz="2600" kern="1200" spc="10" dirty="0" err="1">
              <a:latin typeface="Arial"/>
              <a:cs typeface="Arial"/>
            </a:rPr>
            <a:t>lingkungan</a:t>
          </a:r>
          <a:r>
            <a:rPr lang="en-ID" sz="2600" kern="1200" spc="10" dirty="0">
              <a:latin typeface="Arial"/>
              <a:cs typeface="Arial"/>
            </a:rPr>
            <a:t> Kementerian </a:t>
          </a:r>
          <a:r>
            <a:rPr lang="en-ID" sz="2600" kern="1200" spc="10" dirty="0" err="1">
              <a:latin typeface="Arial"/>
              <a:cs typeface="Arial"/>
            </a:rPr>
            <a:t>Keuangan</a:t>
          </a:r>
          <a:r>
            <a:rPr lang="en-ID" sz="2600" kern="1200" spc="10" dirty="0">
              <a:latin typeface="Arial"/>
              <a:cs typeface="Arial"/>
            </a:rPr>
            <a:t> 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600" kern="1200" spc="10" dirty="0">
              <a:latin typeface="Arial"/>
              <a:cs typeface="Arial"/>
            </a:rPr>
            <a:t>2. </a:t>
          </a:r>
          <a:r>
            <a:rPr lang="en-ID" sz="2600" kern="1200" spc="10" dirty="0" err="1">
              <a:latin typeface="Arial"/>
              <a:cs typeface="Arial"/>
            </a:rPr>
            <a:t>Menjadi</a:t>
          </a:r>
          <a:r>
            <a:rPr lang="en-ID" sz="2600" kern="1200" spc="10" dirty="0">
              <a:latin typeface="Arial"/>
              <a:cs typeface="Arial"/>
            </a:rPr>
            <a:t> </a:t>
          </a:r>
          <a:r>
            <a:rPr lang="en-ID" sz="2600" kern="1200" spc="10" dirty="0" err="1">
              <a:latin typeface="Arial"/>
              <a:cs typeface="Arial"/>
            </a:rPr>
            <a:t>pegawai</a:t>
          </a:r>
          <a:r>
            <a:rPr lang="en-ID" sz="2600" kern="1200" spc="10" dirty="0">
              <a:latin typeface="Arial"/>
              <a:cs typeface="Arial"/>
            </a:rPr>
            <a:t> yang </a:t>
          </a:r>
          <a:r>
            <a:rPr lang="en-ID" sz="2600" kern="1200" spc="10" dirty="0" err="1">
              <a:latin typeface="Arial"/>
              <a:cs typeface="Arial"/>
            </a:rPr>
            <a:t>bersih</a:t>
          </a:r>
          <a:r>
            <a:rPr lang="en-ID" sz="2600" kern="1200" spc="10" dirty="0">
              <a:latin typeface="Arial"/>
              <a:cs typeface="Arial"/>
            </a:rPr>
            <a:t> dan </a:t>
          </a:r>
          <a:r>
            <a:rPr lang="en-ID" sz="2600" kern="1200" spc="10" dirty="0" err="1">
              <a:latin typeface="Arial"/>
              <a:cs typeface="Arial"/>
            </a:rPr>
            <a:t>dapat</a:t>
          </a:r>
          <a:r>
            <a:rPr lang="en-ID" sz="2600" kern="1200" spc="10" dirty="0">
              <a:latin typeface="Arial"/>
              <a:cs typeface="Arial"/>
            </a:rPr>
            <a:t> </a:t>
          </a:r>
          <a:r>
            <a:rPr lang="en-ID" sz="2600" kern="1200" dirty="0" err="1">
              <a:latin typeface="Arial" panose="020B0604020202020204" pitchFamily="34" charset="0"/>
              <a:cs typeface="Arial" panose="020B0604020202020204" pitchFamily="34" charset="0"/>
            </a:rPr>
            <a:t>menjaga</a:t>
          </a:r>
          <a:r>
            <a:rPr lang="en-ID" sz="2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2600" kern="1200" dirty="0" err="1">
              <a:latin typeface="Arial" panose="020B0604020202020204" pitchFamily="34" charset="0"/>
              <a:cs typeface="Arial" panose="020B0604020202020204" pitchFamily="34" charset="0"/>
            </a:rPr>
            <a:t>martabat</a:t>
          </a:r>
          <a:r>
            <a:rPr lang="en-ID" sz="2600" kern="1200" dirty="0">
              <a:latin typeface="Arial" panose="020B0604020202020204" pitchFamily="34" charset="0"/>
              <a:cs typeface="Arial" panose="020B0604020202020204" pitchFamily="34" charset="0"/>
            </a:rPr>
            <a:t>/</a:t>
          </a:r>
          <a:r>
            <a:rPr lang="en-ID" sz="2600" kern="1200" dirty="0" err="1">
              <a:latin typeface="Arial" panose="020B0604020202020204" pitchFamily="34" charset="0"/>
              <a:cs typeface="Arial" panose="020B0604020202020204" pitchFamily="34" charset="0"/>
            </a:rPr>
            <a:t>kehormatan</a:t>
          </a:r>
          <a:r>
            <a:rPr lang="en-ID" sz="2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2600" kern="1200" dirty="0" err="1">
              <a:latin typeface="Arial" panose="020B0604020202020204" pitchFamily="34" charset="0"/>
              <a:cs typeface="Arial" panose="020B0604020202020204" pitchFamily="34" charset="0"/>
            </a:rPr>
            <a:t>pegawai</a:t>
          </a:r>
          <a:r>
            <a:rPr lang="en-ID" sz="2600" kern="1200" dirty="0">
              <a:latin typeface="Arial" panose="020B0604020202020204" pitchFamily="34" charset="0"/>
              <a:cs typeface="Arial" panose="020B0604020202020204" pitchFamily="34" charset="0"/>
            </a:rPr>
            <a:t> di </a:t>
          </a:r>
          <a:r>
            <a:rPr lang="en-ID" sz="2600" kern="1200" dirty="0" err="1">
              <a:latin typeface="Arial" panose="020B0604020202020204" pitchFamily="34" charset="0"/>
              <a:cs typeface="Arial" panose="020B0604020202020204" pitchFamily="34" charset="0"/>
            </a:rPr>
            <a:t>Lingkungan</a:t>
          </a:r>
          <a:r>
            <a:rPr lang="en-ID" sz="2600" kern="1200" dirty="0">
              <a:latin typeface="Arial" panose="020B0604020202020204" pitchFamily="34" charset="0"/>
              <a:cs typeface="Arial" panose="020B0604020202020204" pitchFamily="34" charset="0"/>
            </a:rPr>
            <a:t> Kementerian </a:t>
          </a:r>
          <a:r>
            <a:rPr lang="en-ID" sz="2600" kern="1200" dirty="0" err="1">
              <a:latin typeface="Arial" panose="020B0604020202020204" pitchFamily="34" charset="0"/>
              <a:cs typeface="Arial" panose="020B0604020202020204" pitchFamily="34" charset="0"/>
            </a:rPr>
            <a:t>Keuangan</a:t>
          </a:r>
          <a:endParaRPr lang="en-ID" sz="2600" kern="1200" dirty="0"/>
        </a:p>
      </dsp:txBody>
      <dsp:txXfrm>
        <a:off x="1319407" y="4101665"/>
        <a:ext cx="12204034" cy="2050473"/>
      </dsp:txXfrm>
    </dsp:sp>
    <dsp:sp modelId="{D015E0BA-571A-4EEF-BA8C-6834CD601727}">
      <dsp:nvSpPr>
        <dsp:cNvPr id="0" name=""/>
        <dsp:cNvSpPr/>
      </dsp:nvSpPr>
      <dsp:spPr>
        <a:xfrm>
          <a:off x="37861" y="3845356"/>
          <a:ext cx="2563092" cy="256309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FED220-4BB2-42DD-A192-58A18C5AC294}">
      <dsp:nvSpPr>
        <dsp:cNvPr id="0" name=""/>
        <dsp:cNvSpPr/>
      </dsp:nvSpPr>
      <dsp:spPr>
        <a:xfrm>
          <a:off x="15064647" y="-1316671"/>
          <a:ext cx="10257012" cy="10257012"/>
        </a:xfrm>
        <a:prstGeom prst="blockArc">
          <a:avLst>
            <a:gd name="adj1" fmla="val 8100000"/>
            <a:gd name="adj2" fmla="val 13500000"/>
            <a:gd name="adj3" fmla="val 211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F1ADE3-8CE8-4DA6-9DA6-D30C5649ACD7}">
      <dsp:nvSpPr>
        <dsp:cNvPr id="0" name=""/>
        <dsp:cNvSpPr/>
      </dsp:nvSpPr>
      <dsp:spPr>
        <a:xfrm>
          <a:off x="20109" y="1089117"/>
          <a:ext cx="15349640" cy="217793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1728732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800" kern="1200" dirty="0" err="1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Dilakukan</a:t>
          </a:r>
          <a:r>
            <a:rPr lang="en-ID" sz="1800" kern="1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2 (</a:t>
          </a:r>
          <a:r>
            <a:rPr lang="en-ID" sz="1800" kern="1200" dirty="0" err="1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dua</a:t>
          </a:r>
          <a:r>
            <a:rPr lang="en-ID" sz="1800" kern="1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 kali </a:t>
          </a:r>
          <a:r>
            <a:rPr lang="en-ID" sz="1800" kern="1200" dirty="0" err="1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dalam</a:t>
          </a:r>
          <a:r>
            <a:rPr lang="en-ID" sz="1800" kern="1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1800" kern="1200" dirty="0" err="1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setahun</a:t>
          </a:r>
          <a:r>
            <a:rPr lang="en-ID" sz="1800" kern="1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/ </a:t>
          </a:r>
          <a:r>
            <a:rPr lang="en-ID" sz="1800" kern="1200" dirty="0" err="1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tiap</a:t>
          </a:r>
          <a:r>
            <a:rPr lang="en-ID" sz="1800" kern="1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semester</a:t>
          </a:r>
        </a:p>
      </dsp:txBody>
      <dsp:txXfrm>
        <a:off x="20109" y="1089117"/>
        <a:ext cx="15349640" cy="2177930"/>
      </dsp:txXfrm>
    </dsp:sp>
    <dsp:sp modelId="{54810018-820D-4A96-A86F-B8FC80518EC7}">
      <dsp:nvSpPr>
        <dsp:cNvPr id="0" name=""/>
        <dsp:cNvSpPr/>
      </dsp:nvSpPr>
      <dsp:spPr>
        <a:xfrm>
          <a:off x="13968333" y="679721"/>
          <a:ext cx="2802832" cy="29967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CB2B74-B2E8-4E74-94E2-FE4331C38620}">
      <dsp:nvSpPr>
        <dsp:cNvPr id="0" name=""/>
        <dsp:cNvSpPr/>
      </dsp:nvSpPr>
      <dsp:spPr>
        <a:xfrm>
          <a:off x="0" y="4250285"/>
          <a:ext cx="15349640" cy="3059011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1728732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kern="1200" spc="1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1</a:t>
          </a:r>
          <a:r>
            <a:rPr lang="en-ID" sz="1600" kern="1200" spc="1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.  </a:t>
          </a:r>
          <a:r>
            <a:rPr lang="en-ID" sz="1600" kern="1200" spc="10" dirty="0" err="1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Perencanaan</a:t>
          </a:r>
          <a:r>
            <a:rPr lang="en-ID" sz="1600" kern="1200" spc="1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 (</a:t>
          </a:r>
          <a:r>
            <a:rPr lang="en-ID" sz="1600" kern="1200" spc="10" dirty="0" err="1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Menentukan</a:t>
          </a:r>
          <a:r>
            <a:rPr lang="en-ID" sz="1600" kern="1200" spc="1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 </a:t>
          </a:r>
          <a:r>
            <a:rPr lang="en-ID" sz="1600" kern="1200" spc="10" dirty="0" err="1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Objek</a:t>
          </a:r>
          <a:r>
            <a:rPr lang="en-ID" sz="1600" kern="1200" spc="1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 dan </a:t>
          </a:r>
          <a:r>
            <a:rPr lang="en-ID" sz="1600" kern="1200" spc="10" dirty="0" err="1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Metode</a:t>
          </a:r>
          <a:r>
            <a:rPr lang="en-ID" sz="1600" kern="1200" spc="1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 </a:t>
          </a:r>
          <a:r>
            <a:rPr lang="en-ID" sz="1600" kern="1200" spc="10" dirty="0" err="1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Pemantauan</a:t>
          </a:r>
          <a:r>
            <a:rPr lang="en-ID" sz="1600" kern="1200" spc="1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)</a:t>
          </a:r>
          <a:endParaRPr lang="en-ID" sz="1600" kern="1200" dirty="0">
            <a:solidFill>
              <a:schemeClr val="tx2">
                <a:lumMod val="75000"/>
              </a:schemeClr>
            </a:solidFill>
            <a:latin typeface="Arial"/>
            <a:cs typeface="Arial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600" kern="1200" spc="6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2.  </a:t>
          </a:r>
          <a:r>
            <a:rPr lang="en-ID" sz="1600" kern="1200" spc="6" dirty="0" err="1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Melaksanakan</a:t>
          </a:r>
          <a:r>
            <a:rPr lang="en-ID" sz="1600" kern="1200" spc="6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 </a:t>
          </a:r>
          <a:r>
            <a:rPr lang="en-ID" sz="1600" kern="1200" spc="6" dirty="0" err="1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Pemantauan</a:t>
          </a:r>
          <a:endParaRPr lang="en-ID" sz="1600" kern="1200" spc="6" dirty="0">
            <a:solidFill>
              <a:schemeClr val="tx2">
                <a:lumMod val="75000"/>
              </a:schemeClr>
            </a:solidFill>
            <a:latin typeface="Arial"/>
            <a:cs typeface="Arial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 spc="-6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3.  Menilai Temuan dan Validasi Atasan Langsung</a:t>
          </a:r>
          <a:endParaRPr lang="fi-FI" sz="1600" kern="1200" dirty="0">
            <a:solidFill>
              <a:schemeClr val="tx2">
                <a:lumMod val="75000"/>
              </a:schemeClr>
            </a:solidFill>
            <a:latin typeface="Arial"/>
            <a:cs typeface="Arial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600" kern="1200" spc="5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4.  </a:t>
          </a:r>
          <a:r>
            <a:rPr lang="en-ID" sz="1600" kern="1200" spc="5" dirty="0" err="1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Melaporkan</a:t>
          </a:r>
          <a:r>
            <a:rPr lang="en-ID" sz="1600" kern="1200" spc="5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 Hasil </a:t>
          </a:r>
          <a:r>
            <a:rPr lang="en-ID" sz="1600" kern="1200" spc="5" dirty="0" err="1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Pemantauan</a:t>
          </a:r>
          <a:endParaRPr lang="en-ID" sz="1600" kern="1200" spc="0" dirty="0">
            <a:solidFill>
              <a:schemeClr val="tx2">
                <a:lumMod val="75000"/>
              </a:schemeClr>
            </a:solidFill>
            <a:latin typeface="Arial"/>
            <a:cs typeface="Arial"/>
          </a:endParaRPr>
        </a:p>
      </dsp:txBody>
      <dsp:txXfrm>
        <a:off x="0" y="4250285"/>
        <a:ext cx="15349640" cy="3059011"/>
      </dsp:txXfrm>
    </dsp:sp>
    <dsp:sp modelId="{D015E0BA-571A-4EEF-BA8C-6834CD601727}">
      <dsp:nvSpPr>
        <dsp:cNvPr id="0" name=""/>
        <dsp:cNvSpPr/>
      </dsp:nvSpPr>
      <dsp:spPr>
        <a:xfrm>
          <a:off x="13970021" y="4320468"/>
          <a:ext cx="2802832" cy="29129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06T04:57:26.68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0 139,'22'-2,"2"2,38-12,-14 4,640-76,-504 64,300 8,-308 16,-112-6,-24 0,-2 2,2 2,50 10,-72-10,-2 4,2-2,-2 2,0 0,0 2,16 8,-24-12,2 0,0 0,-2-2,2 2,0-2,0 0,18 0,-18 0,2-2,0 2,-2 2,2-2,16 8,-6 0,-2-2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06T04:57:28.51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1,'1228'0,"-1206"0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D653B-4FBF-4473-8B2F-3FE875C01945}" type="datetimeFigureOut">
              <a:rPr lang="en-ID" smtClean="0"/>
              <a:t>30/05/2024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11AB25-5FEF-4277-BDD8-79C75B6A1C8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60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3EDB0-ADBE-44AC-B41B-7B98026CCAE8}" type="slidenum">
              <a:rPr lang="en-ID" smtClean="0"/>
              <a:t>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9558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11AB25-5FEF-4277-BDD8-79C75B6A1C89}" type="slidenum">
              <a:rPr lang="en-ID" smtClean="0"/>
              <a:t>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22890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05a29527d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3" name="Google Shape;163;g205a29527d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5689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0"/>
            <a:ext cx="3239342" cy="10287000"/>
          </a:xfrm>
          <a:prstGeom prst="rect">
            <a:avLst/>
          </a:prstGeom>
          <a:gradFill>
            <a:gsLst>
              <a:gs pos="42000">
                <a:srgbClr val="F6F6F6">
                  <a:lumMod val="97000"/>
                </a:srgbClr>
              </a:gs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168000" y="51470"/>
            <a:ext cx="15120000" cy="1553060"/>
          </a:xfrm>
          <a:prstGeom prst="rect">
            <a:avLst/>
          </a:prstGeom>
        </p:spPr>
        <p:txBody>
          <a:bodyPr anchor="ctr"/>
          <a:lstStyle>
            <a:lvl1pPr algn="l"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pic>
        <p:nvPicPr>
          <p:cNvPr id="8" name="Picture 2" descr="D:\KBM-정애\014-Fullppt\PNG이미지\paper-bul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41" y="6664348"/>
            <a:ext cx="2174902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 userDrawn="1"/>
        </p:nvCxnSpPr>
        <p:spPr>
          <a:xfrm>
            <a:off x="1423492" y="9904348"/>
            <a:ext cx="16864508" cy="0"/>
          </a:xfrm>
          <a:prstGeom prst="straightConnector1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4569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" y="0"/>
            <a:ext cx="18217008" cy="172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0" y="51470"/>
            <a:ext cx="18288000" cy="1553060"/>
          </a:xfrm>
          <a:prstGeom prst="rect">
            <a:avLst/>
          </a:prstGeom>
        </p:spPr>
        <p:txBody>
          <a:bodyPr anchor="ctr"/>
          <a:lstStyle>
            <a:lvl1pPr algn="l">
              <a:defRPr sz="72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11" name="Picture 2" descr="D:\KBM-정애\014-Fullppt\PNG이미지\paper-bul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5362" y="211565"/>
            <a:ext cx="954480" cy="142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94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svg"/><Relationship Id="rId7" Type="http://schemas.openxmlformats.org/officeDocument/2006/relationships/image" Target="../media/image1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svg"/><Relationship Id="rId7" Type="http://schemas.openxmlformats.org/officeDocument/2006/relationships/image" Target="../media/image1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svg"/><Relationship Id="rId7" Type="http://schemas.openxmlformats.org/officeDocument/2006/relationships/image" Target="../media/image1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svg"/><Relationship Id="rId7" Type="http://schemas.openxmlformats.org/officeDocument/2006/relationships/image" Target="../media/image1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svg"/><Relationship Id="rId10" Type="http://schemas.openxmlformats.org/officeDocument/2006/relationships/image" Target="../media/image28.jpeg"/><Relationship Id="rId4" Type="http://schemas.openxmlformats.org/officeDocument/2006/relationships/image" Target="../media/image11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svg"/><Relationship Id="rId7" Type="http://schemas.openxmlformats.org/officeDocument/2006/relationships/image" Target="../media/image1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svg"/><Relationship Id="rId7" Type="http://schemas.openxmlformats.org/officeDocument/2006/relationships/image" Target="../media/image1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svg"/><Relationship Id="rId7" Type="http://schemas.openxmlformats.org/officeDocument/2006/relationships/image" Target="../media/image1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svg"/><Relationship Id="rId7" Type="http://schemas.openxmlformats.org/officeDocument/2006/relationships/image" Target="../media/image1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svg"/><Relationship Id="rId10" Type="http://schemas.openxmlformats.org/officeDocument/2006/relationships/image" Target="../media/image32.png"/><Relationship Id="rId4" Type="http://schemas.openxmlformats.org/officeDocument/2006/relationships/image" Target="../media/image11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svg"/><Relationship Id="rId7" Type="http://schemas.openxmlformats.org/officeDocument/2006/relationships/image" Target="../media/image1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svg"/><Relationship Id="rId7" Type="http://schemas.openxmlformats.org/officeDocument/2006/relationships/image" Target="../media/image1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forms.gle/YtqmZgMHrXn4tpsB9" TargetMode="Externa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svg"/><Relationship Id="rId7" Type="http://schemas.openxmlformats.org/officeDocument/2006/relationships/image" Target="../media/image1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svg"/><Relationship Id="rId7" Type="http://schemas.openxmlformats.org/officeDocument/2006/relationships/image" Target="../media/image1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35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svg"/><Relationship Id="rId7" Type="http://schemas.openxmlformats.org/officeDocument/2006/relationships/image" Target="../media/image1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8.jpg"/><Relationship Id="rId5" Type="http://schemas.openxmlformats.org/officeDocument/2006/relationships/image" Target="../media/image12.svg"/><Relationship Id="rId10" Type="http://schemas.openxmlformats.org/officeDocument/2006/relationships/image" Target="../media/image37.jpeg"/><Relationship Id="rId4" Type="http://schemas.openxmlformats.org/officeDocument/2006/relationships/image" Target="../media/image11.png"/><Relationship Id="rId9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svg"/><Relationship Id="rId7" Type="http://schemas.openxmlformats.org/officeDocument/2006/relationships/image" Target="../media/image1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svg"/><Relationship Id="rId7" Type="http://schemas.openxmlformats.org/officeDocument/2006/relationships/image" Target="../media/image1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5" Type="http://schemas.openxmlformats.org/officeDocument/2006/relationships/image" Target="../media/image54.png"/><Relationship Id="rId4" Type="http://schemas.openxmlformats.org/officeDocument/2006/relationships/customXml" Target="../ink/ink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svg"/><Relationship Id="rId7" Type="http://schemas.openxmlformats.org/officeDocument/2006/relationships/image" Target="../media/image1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svg"/><Relationship Id="rId7" Type="http://schemas.openxmlformats.org/officeDocument/2006/relationships/image" Target="../media/image1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sv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svg"/><Relationship Id="rId7" Type="http://schemas.openxmlformats.org/officeDocument/2006/relationships/image" Target="../media/image1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svg"/><Relationship Id="rId10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22.jpeg"/><Relationship Id="rId5" Type="http://schemas.openxmlformats.org/officeDocument/2006/relationships/image" Target="../media/image11.png"/><Relationship Id="rId10" Type="http://schemas.openxmlformats.org/officeDocument/2006/relationships/image" Target="../media/image21.jpeg"/><Relationship Id="rId4" Type="http://schemas.openxmlformats.org/officeDocument/2006/relationships/image" Target="../media/image10.sv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svg"/><Relationship Id="rId7" Type="http://schemas.openxmlformats.org/officeDocument/2006/relationships/image" Target="../media/image1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svg"/><Relationship Id="rId7" Type="http://schemas.openxmlformats.org/officeDocument/2006/relationships/image" Target="../media/image1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1392544" y="4154952"/>
            <a:ext cx="11958151" cy="1929323"/>
            <a:chOff x="0" y="0"/>
            <a:chExt cx="3149472" cy="5081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145DA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208957" y="-1011147"/>
            <a:ext cx="2647750" cy="2647750"/>
          </a:xfrm>
          <a:custGeom>
            <a:avLst/>
            <a:gdLst/>
            <a:ahLst/>
            <a:cxnLst/>
            <a:rect l="l" t="t" r="r" b="b"/>
            <a:pathLst>
              <a:path w="2647750" h="2647750">
                <a:moveTo>
                  <a:pt x="0" y="0"/>
                </a:moveTo>
                <a:lnTo>
                  <a:pt x="2647750" y="0"/>
                </a:lnTo>
                <a:lnTo>
                  <a:pt x="2647750" y="2647750"/>
                </a:lnTo>
                <a:lnTo>
                  <a:pt x="0" y="2647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95175" y="8630507"/>
            <a:ext cx="2647750" cy="2647750"/>
          </a:xfrm>
          <a:custGeom>
            <a:avLst/>
            <a:gdLst/>
            <a:ahLst/>
            <a:cxnLst/>
            <a:rect l="l" t="t" r="r" b="b"/>
            <a:pathLst>
              <a:path w="2647750" h="2647750">
                <a:moveTo>
                  <a:pt x="0" y="0"/>
                </a:moveTo>
                <a:lnTo>
                  <a:pt x="2647750" y="0"/>
                </a:lnTo>
                <a:lnTo>
                  <a:pt x="2647750" y="2647751"/>
                </a:lnTo>
                <a:lnTo>
                  <a:pt x="0" y="26477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367085" y="774362"/>
            <a:ext cx="1029444" cy="1248347"/>
          </a:xfrm>
          <a:custGeom>
            <a:avLst/>
            <a:gdLst/>
            <a:ahLst/>
            <a:cxnLst/>
            <a:rect l="l" t="t" r="r" b="b"/>
            <a:pathLst>
              <a:path w="1029444" h="1248347">
                <a:moveTo>
                  <a:pt x="0" y="0"/>
                </a:moveTo>
                <a:lnTo>
                  <a:pt x="1029444" y="0"/>
                </a:lnTo>
                <a:lnTo>
                  <a:pt x="1029444" y="1248347"/>
                </a:lnTo>
                <a:lnTo>
                  <a:pt x="0" y="12483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566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37535" y="753066"/>
            <a:ext cx="1472970" cy="1290939"/>
          </a:xfrm>
          <a:custGeom>
            <a:avLst/>
            <a:gdLst/>
            <a:ahLst/>
            <a:cxnLst/>
            <a:rect l="l" t="t" r="r" b="b"/>
            <a:pathLst>
              <a:path w="1472970" h="1290939">
                <a:moveTo>
                  <a:pt x="0" y="0"/>
                </a:moveTo>
                <a:lnTo>
                  <a:pt x="1472971" y="0"/>
                </a:lnTo>
                <a:lnTo>
                  <a:pt x="1472971" y="1290938"/>
                </a:lnTo>
                <a:lnTo>
                  <a:pt x="0" y="12909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573748" y="7036704"/>
            <a:ext cx="7913921" cy="46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27"/>
              </a:lnSpc>
              <a:spcBef>
                <a:spcPct val="0"/>
              </a:spcBef>
            </a:pPr>
            <a:r>
              <a:rPr lang="en-US" sz="3030" dirty="0">
                <a:solidFill>
                  <a:srgbClr val="FFC000"/>
                </a:solidFill>
                <a:latin typeface="DM Sans Italics"/>
              </a:rPr>
              <a:t>I </a:t>
            </a:r>
            <a:r>
              <a:rPr lang="en-US" sz="3030" dirty="0" err="1">
                <a:solidFill>
                  <a:srgbClr val="FFC000"/>
                </a:solidFill>
                <a:latin typeface="DM Sans Italics"/>
              </a:rPr>
              <a:t>Gede</a:t>
            </a:r>
            <a:r>
              <a:rPr lang="en-US" sz="3030" dirty="0">
                <a:solidFill>
                  <a:srgbClr val="FFC000"/>
                </a:solidFill>
                <a:latin typeface="DM Sans Italics"/>
              </a:rPr>
              <a:t> </a:t>
            </a:r>
            <a:r>
              <a:rPr lang="en-US" sz="3030" dirty="0" err="1">
                <a:solidFill>
                  <a:srgbClr val="FFC000"/>
                </a:solidFill>
                <a:latin typeface="DM Sans Italics"/>
              </a:rPr>
              <a:t>Ketut</a:t>
            </a:r>
            <a:r>
              <a:rPr lang="en-US" sz="3030" dirty="0">
                <a:solidFill>
                  <a:srgbClr val="FFC000"/>
                </a:solidFill>
                <a:latin typeface="DM Sans Italics"/>
              </a:rPr>
              <a:t> </a:t>
            </a:r>
            <a:r>
              <a:rPr lang="en-US" sz="3030" dirty="0" err="1">
                <a:solidFill>
                  <a:srgbClr val="FFC000"/>
                </a:solidFill>
                <a:latin typeface="DM Sans Italics"/>
              </a:rPr>
              <a:t>Catur</a:t>
            </a:r>
            <a:r>
              <a:rPr lang="en-US" sz="3030" dirty="0">
                <a:solidFill>
                  <a:srgbClr val="FFC000"/>
                </a:solidFill>
                <a:latin typeface="DM Sans Italics"/>
              </a:rPr>
              <a:t> </a:t>
            </a:r>
            <a:r>
              <a:rPr lang="en-US" sz="3030" dirty="0" err="1">
                <a:solidFill>
                  <a:srgbClr val="FFC000"/>
                </a:solidFill>
                <a:latin typeface="DM Sans Italics"/>
              </a:rPr>
              <a:t>Palguna</a:t>
            </a:r>
            <a:endParaRPr lang="en-US" sz="3030" dirty="0">
              <a:solidFill>
                <a:srgbClr val="FFC000"/>
              </a:solidFill>
              <a:latin typeface="DM Sans Itali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59398" y="3625154"/>
            <a:ext cx="10959085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89"/>
              </a:lnSpc>
            </a:pPr>
            <a:r>
              <a:rPr lang="en-US" sz="5907" dirty="0" err="1">
                <a:solidFill>
                  <a:srgbClr val="FFFBFB"/>
                </a:solidFill>
                <a:latin typeface="Now Bold"/>
              </a:rPr>
              <a:t>Membangun</a:t>
            </a:r>
            <a:r>
              <a:rPr lang="en-US" sz="5907" dirty="0">
                <a:solidFill>
                  <a:srgbClr val="FFFBFB"/>
                </a:solidFill>
                <a:latin typeface="Now Bold"/>
              </a:rPr>
              <a:t> </a:t>
            </a:r>
            <a:r>
              <a:rPr lang="en-US" sz="5907" dirty="0" err="1">
                <a:solidFill>
                  <a:srgbClr val="FFFBFB"/>
                </a:solidFill>
                <a:latin typeface="Now Bold"/>
              </a:rPr>
              <a:t>Integritas</a:t>
            </a:r>
            <a:r>
              <a:rPr lang="en-US" sz="5907" dirty="0">
                <a:solidFill>
                  <a:srgbClr val="FFFBFB"/>
                </a:solidFill>
                <a:latin typeface="Now Bold"/>
              </a:rPr>
              <a:t> &amp;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87973" y="4647101"/>
            <a:ext cx="9659937" cy="615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9"/>
              </a:lnSpc>
            </a:pPr>
            <a:r>
              <a:rPr lang="en-US" sz="4007" dirty="0" err="1">
                <a:solidFill>
                  <a:srgbClr val="FFC000"/>
                </a:solidFill>
                <a:latin typeface="Now Bold"/>
              </a:rPr>
              <a:t>Semangat</a:t>
            </a:r>
            <a:r>
              <a:rPr lang="en-US" sz="4007" dirty="0">
                <a:solidFill>
                  <a:srgbClr val="FFC000"/>
                </a:solidFill>
                <a:latin typeface="Now Bold"/>
              </a:rPr>
              <a:t> Anti </a:t>
            </a:r>
            <a:r>
              <a:rPr lang="en-US" sz="4007" dirty="0" err="1">
                <a:solidFill>
                  <a:srgbClr val="FFC000"/>
                </a:solidFill>
                <a:latin typeface="Now Bold"/>
              </a:rPr>
              <a:t>Korupsi</a:t>
            </a:r>
            <a:endParaRPr lang="en-US" sz="4007" dirty="0">
              <a:solidFill>
                <a:srgbClr val="FFC000"/>
              </a:solidFill>
              <a:latin typeface="Now Bold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6C0A630-114E-4738-98B4-D932AA5360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5" t="-7071" r="13424" b="7071"/>
          <a:stretch/>
        </p:blipFill>
        <p:spPr>
          <a:xfrm>
            <a:off x="10804490" y="-749888"/>
            <a:ext cx="9390472" cy="9380395"/>
          </a:xfrm>
          <a:prstGeom prst="pentagon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5400000" flipV="1">
            <a:off x="-4169664" y="5024457"/>
            <a:ext cx="7315200" cy="3547872"/>
          </a:xfrm>
          <a:custGeom>
            <a:avLst/>
            <a:gdLst/>
            <a:ahLst/>
            <a:cxnLst/>
            <a:rect l="l" t="t" r="r" b="b"/>
            <a:pathLst>
              <a:path w="7315200" h="3547872">
                <a:moveTo>
                  <a:pt x="0" y="3547872"/>
                </a:moveTo>
                <a:lnTo>
                  <a:pt x="7315200" y="3547872"/>
                </a:lnTo>
                <a:lnTo>
                  <a:pt x="7315200" y="0"/>
                </a:lnTo>
                <a:lnTo>
                  <a:pt x="0" y="0"/>
                </a:lnTo>
                <a:lnTo>
                  <a:pt x="0" y="3547872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13918860" y="1883664"/>
            <a:ext cx="7315200" cy="3547872"/>
          </a:xfrm>
          <a:custGeom>
            <a:avLst/>
            <a:gdLst/>
            <a:ahLst/>
            <a:cxnLst/>
            <a:rect l="l" t="t" r="r" b="b"/>
            <a:pathLst>
              <a:path w="7315200" h="3547872">
                <a:moveTo>
                  <a:pt x="0" y="0"/>
                </a:moveTo>
                <a:lnTo>
                  <a:pt x="7315200" y="0"/>
                </a:lnTo>
                <a:lnTo>
                  <a:pt x="7315200" y="3547872"/>
                </a:lnTo>
                <a:lnTo>
                  <a:pt x="0" y="35478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0"/>
            <a:ext cx="4018976" cy="4018976"/>
          </a:xfrm>
          <a:custGeom>
            <a:avLst/>
            <a:gdLst/>
            <a:ahLst/>
            <a:cxnLst/>
            <a:rect l="l" t="t" r="r" b="b"/>
            <a:pathLst>
              <a:path w="4018976" h="4018976">
                <a:moveTo>
                  <a:pt x="0" y="0"/>
                </a:moveTo>
                <a:lnTo>
                  <a:pt x="4018976" y="0"/>
                </a:lnTo>
                <a:lnTo>
                  <a:pt x="4018976" y="4018976"/>
                </a:lnTo>
                <a:lnTo>
                  <a:pt x="0" y="4018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14269024" y="6268024"/>
            <a:ext cx="4018976" cy="4018976"/>
          </a:xfrm>
          <a:custGeom>
            <a:avLst/>
            <a:gdLst/>
            <a:ahLst/>
            <a:cxnLst/>
            <a:rect l="l" t="t" r="r" b="b"/>
            <a:pathLst>
              <a:path w="4018976" h="4018976">
                <a:moveTo>
                  <a:pt x="4018976" y="4018976"/>
                </a:moveTo>
                <a:lnTo>
                  <a:pt x="0" y="4018976"/>
                </a:lnTo>
                <a:lnTo>
                  <a:pt x="0" y="0"/>
                </a:lnTo>
                <a:lnTo>
                  <a:pt x="4018976" y="0"/>
                </a:lnTo>
                <a:lnTo>
                  <a:pt x="4018976" y="401897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2971800" y="2851344"/>
            <a:ext cx="12830723" cy="1"/>
          </a:xfrm>
          <a:prstGeom prst="line">
            <a:avLst/>
          </a:prstGeom>
          <a:ln w="95250" cap="flat">
            <a:solidFill>
              <a:srgbClr val="334C8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630936" y="1038573"/>
            <a:ext cx="17026128" cy="9006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87"/>
              </a:lnSpc>
            </a:pPr>
            <a:r>
              <a:rPr lang="en-US" sz="3600" dirty="0">
                <a:solidFill>
                  <a:srgbClr val="334C8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PENGERTIAN KORUPSI</a:t>
            </a:r>
          </a:p>
        </p:txBody>
      </p:sp>
      <p:sp>
        <p:nvSpPr>
          <p:cNvPr id="13" name="Freeform 13"/>
          <p:cNvSpPr/>
          <p:nvPr/>
        </p:nvSpPr>
        <p:spPr>
          <a:xfrm rot="20767630">
            <a:off x="15892089" y="7899849"/>
            <a:ext cx="2729456" cy="2152670"/>
          </a:xfrm>
          <a:custGeom>
            <a:avLst/>
            <a:gdLst/>
            <a:ahLst/>
            <a:cxnLst/>
            <a:rect l="l" t="t" r="r" b="b"/>
            <a:pathLst>
              <a:path w="4520785" h="4520785">
                <a:moveTo>
                  <a:pt x="0" y="0"/>
                </a:moveTo>
                <a:lnTo>
                  <a:pt x="4520785" y="0"/>
                </a:lnTo>
                <a:lnTo>
                  <a:pt x="4520785" y="4520785"/>
                </a:lnTo>
                <a:lnTo>
                  <a:pt x="0" y="45207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767630">
            <a:off x="16840200" y="8327210"/>
            <a:ext cx="1124672" cy="2269272"/>
          </a:xfrm>
          <a:custGeom>
            <a:avLst/>
            <a:gdLst/>
            <a:ahLst/>
            <a:cxnLst/>
            <a:rect l="l" t="t" r="r" b="b"/>
            <a:pathLst>
              <a:path w="3040380" h="4572000">
                <a:moveTo>
                  <a:pt x="0" y="0"/>
                </a:moveTo>
                <a:lnTo>
                  <a:pt x="3040380" y="0"/>
                </a:lnTo>
                <a:lnTo>
                  <a:pt x="30403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81D47C6D-9F50-491F-9073-880FE5FA8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818" y="742824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Google Shape;112;p4">
            <a:extLst>
              <a:ext uri="{FF2B5EF4-FFF2-40B4-BE49-F238E27FC236}">
                <a16:creationId xmlns:a16="http://schemas.microsoft.com/office/drawing/2014/main" id="{7367F752-ACBE-6B88-45F2-078FCA5687AD}"/>
              </a:ext>
            </a:extLst>
          </p:cNvPr>
          <p:cNvSpPr txBox="1">
            <a:spLocks/>
          </p:cNvSpPr>
          <p:nvPr/>
        </p:nvSpPr>
        <p:spPr>
          <a:xfrm>
            <a:off x="5003746" y="5415539"/>
            <a:ext cx="11792497" cy="3524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 b="1" dirty="0" err="1">
                <a:solidFill>
                  <a:schemeClr val="tx2"/>
                </a:solidFill>
                <a:latin typeface="Sanchez" panose="020B0604020202020204" charset="0"/>
              </a:rPr>
              <a:t>Korupsi</a:t>
            </a:r>
            <a:r>
              <a:rPr lang="en-US" sz="2800" b="1" dirty="0">
                <a:solidFill>
                  <a:schemeClr val="tx2"/>
                </a:solidFill>
                <a:latin typeface="Sanchez" panose="020B0604020202020204" charset="0"/>
              </a:rPr>
              <a:t> (</a:t>
            </a:r>
            <a:r>
              <a:rPr lang="en-ID" sz="2800" b="1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UU 31 </a:t>
            </a:r>
            <a:r>
              <a:rPr lang="en-ID" sz="2800" b="1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Tahun</a:t>
            </a:r>
            <a:r>
              <a:rPr lang="en-ID" sz="2800" b="1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1999)</a:t>
            </a:r>
          </a:p>
          <a:p>
            <a:pPr marL="400050" lvl="1" indent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ID" sz="3200" i="1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setiap</a:t>
            </a:r>
            <a:r>
              <a:rPr lang="en-ID" sz="3200" i="1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orang;</a:t>
            </a:r>
          </a:p>
          <a:p>
            <a:pPr marL="400050" lvl="1" indent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ID" sz="3200" i="1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yang </a:t>
            </a:r>
            <a:r>
              <a:rPr lang="en-ID" sz="3200" i="1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sz="3200" i="1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i="1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sengaja</a:t>
            </a:r>
            <a:r>
              <a:rPr lang="en-ID" sz="3200" i="1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i="1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melawan</a:t>
            </a:r>
            <a:r>
              <a:rPr lang="en-ID" sz="3200" i="1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i="1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hukum</a:t>
            </a:r>
            <a:r>
              <a:rPr lang="en-ID" sz="3200" i="1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400050" lvl="1" indent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ID" sz="3200" i="1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3200" i="1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i="1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memperkaya</a:t>
            </a:r>
            <a:r>
              <a:rPr lang="en-ID" sz="3200" i="1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i="1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diri</a:t>
            </a:r>
            <a:r>
              <a:rPr lang="en-ID" sz="3200" i="1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i="1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sendiri</a:t>
            </a:r>
            <a:r>
              <a:rPr lang="en-ID" sz="3200" i="1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ID" sz="3200" i="1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atau</a:t>
            </a:r>
            <a:r>
              <a:rPr lang="en-ID" sz="3200" i="1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00050" lvl="1" indent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ID" sz="3200" i="1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orang lain </a:t>
            </a:r>
            <a:r>
              <a:rPr lang="en-ID" sz="3200" i="1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atau</a:t>
            </a:r>
            <a:r>
              <a:rPr lang="en-ID" sz="3200" i="1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i="1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korporasi</a:t>
            </a:r>
            <a:r>
              <a:rPr lang="en-ID" sz="3200" i="1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400050" lvl="1" indent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ID" sz="3200" i="1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yang </a:t>
            </a:r>
            <a:r>
              <a:rPr lang="en-ID" sz="3200" i="1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dapat</a:t>
            </a:r>
            <a:r>
              <a:rPr lang="en-ID" sz="3200" i="1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i="1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merugian</a:t>
            </a:r>
            <a:r>
              <a:rPr lang="en-ID" sz="3200" i="1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i="1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keuangan</a:t>
            </a:r>
            <a:r>
              <a:rPr lang="en-ID" sz="3200" i="1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negara; </a:t>
            </a:r>
            <a:r>
              <a:rPr lang="en-ID" sz="3200" i="1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atau</a:t>
            </a:r>
            <a:r>
              <a:rPr lang="en-ID" sz="3200" i="1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00050" lvl="1" indent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ID" sz="3200" i="1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perekonomian</a:t>
            </a:r>
            <a:r>
              <a:rPr lang="en-ID" sz="3200" i="1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negara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ID" sz="2800" dirty="0">
              <a:solidFill>
                <a:schemeClr val="tx2"/>
              </a:solidFill>
              <a:latin typeface="Sanchez" panose="020B060402020202020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15916F-5101-F239-8DCF-1B6AB0DB9D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90" y="3938630"/>
            <a:ext cx="3146386" cy="36040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EF91D0-C35A-FD62-E0C9-A18A1432565A}"/>
              </a:ext>
            </a:extLst>
          </p:cNvPr>
          <p:cNvSpPr txBox="1"/>
          <p:nvPr/>
        </p:nvSpPr>
        <p:spPr>
          <a:xfrm>
            <a:off x="1654076" y="7576612"/>
            <a:ext cx="2430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dirty="0"/>
              <a:t>https://dhaksinarga.id</a:t>
            </a:r>
          </a:p>
        </p:txBody>
      </p:sp>
      <p:sp>
        <p:nvSpPr>
          <p:cNvPr id="3" name="Google Shape;118;p5">
            <a:extLst>
              <a:ext uri="{FF2B5EF4-FFF2-40B4-BE49-F238E27FC236}">
                <a16:creationId xmlns:a16="http://schemas.microsoft.com/office/drawing/2014/main" id="{67A44BFD-AFAA-CC27-B4EC-570EFC0E15F9}"/>
              </a:ext>
            </a:extLst>
          </p:cNvPr>
          <p:cNvSpPr txBox="1">
            <a:spLocks noGrp="1"/>
          </p:cNvSpPr>
          <p:nvPr/>
        </p:nvSpPr>
        <p:spPr>
          <a:xfrm>
            <a:off x="4973928" y="3191102"/>
            <a:ext cx="8280507" cy="213325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buNone/>
            </a:pPr>
            <a:r>
              <a:rPr lang="en-US" sz="2800" b="1" i="1" kern="0" dirty="0">
                <a:solidFill>
                  <a:schemeClr val="tx2"/>
                </a:solidFill>
                <a:effectLst/>
                <a:latin typeface="Sanchez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id-ID" sz="2800" b="1" i="1" kern="0" dirty="0">
                <a:solidFill>
                  <a:schemeClr val="tx2"/>
                </a:solidFill>
                <a:effectLst/>
                <a:latin typeface="Sanchez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orruptio </a:t>
            </a:r>
            <a:r>
              <a:rPr lang="id-ID" sz="2800" b="1" kern="0" dirty="0">
                <a:solidFill>
                  <a:schemeClr val="tx2"/>
                </a:solidFill>
                <a:effectLst/>
                <a:latin typeface="Sanchez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atau </a:t>
            </a:r>
            <a:r>
              <a:rPr lang="id-ID" sz="2800" b="1" i="1" kern="0" dirty="0">
                <a:solidFill>
                  <a:schemeClr val="tx2"/>
                </a:solidFill>
                <a:effectLst/>
                <a:latin typeface="Sanchez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corruptus </a:t>
            </a:r>
            <a:r>
              <a:rPr lang="id-ID" sz="2800" b="1" kern="0" dirty="0">
                <a:solidFill>
                  <a:schemeClr val="tx2"/>
                </a:solidFill>
                <a:effectLst/>
                <a:latin typeface="Sanchez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2800" b="1" kern="0" dirty="0">
                <a:solidFill>
                  <a:schemeClr val="tx2"/>
                </a:solidFill>
                <a:latin typeface="Sanchez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Bahasa</a:t>
            </a:r>
            <a:r>
              <a:rPr lang="id-ID" sz="2800" b="1" kern="0" dirty="0">
                <a:solidFill>
                  <a:schemeClr val="tx2"/>
                </a:solidFill>
                <a:effectLst/>
                <a:latin typeface="Sanchez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 Latin) : </a:t>
            </a:r>
            <a:r>
              <a:rPr lang="en-US" sz="2800" kern="0" dirty="0" err="1">
                <a:solidFill>
                  <a:schemeClr val="tx2"/>
                </a:solidFill>
                <a:effectLst/>
                <a:latin typeface="Sanchez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Busuk</a:t>
            </a:r>
            <a:r>
              <a:rPr lang="en-US" sz="2800" kern="0" dirty="0">
                <a:solidFill>
                  <a:schemeClr val="tx2"/>
                </a:solidFill>
                <a:effectLst/>
                <a:latin typeface="Sanchez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kern="0" dirty="0" err="1">
                <a:solidFill>
                  <a:schemeClr val="tx2"/>
                </a:solidFill>
                <a:effectLst/>
                <a:latin typeface="Sanchez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rusak</a:t>
            </a:r>
            <a:r>
              <a:rPr lang="en-US" sz="2800" kern="0" dirty="0">
                <a:solidFill>
                  <a:schemeClr val="tx2"/>
                </a:solidFill>
                <a:effectLst/>
                <a:latin typeface="Sanchez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 dan </a:t>
            </a:r>
            <a:r>
              <a:rPr lang="en-US" sz="2800" kern="0" dirty="0" err="1">
                <a:solidFill>
                  <a:schemeClr val="tx2"/>
                </a:solidFill>
                <a:effectLst/>
                <a:latin typeface="Sanchez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menyogok</a:t>
            </a:r>
            <a:r>
              <a:rPr lang="en-US" sz="2800" kern="0" dirty="0">
                <a:solidFill>
                  <a:schemeClr val="tx2"/>
                </a:solidFill>
                <a:effectLst/>
                <a:latin typeface="Sanchez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7546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5400000" flipV="1">
            <a:off x="-4169664" y="5024457"/>
            <a:ext cx="7315200" cy="3547872"/>
          </a:xfrm>
          <a:custGeom>
            <a:avLst/>
            <a:gdLst/>
            <a:ahLst/>
            <a:cxnLst/>
            <a:rect l="l" t="t" r="r" b="b"/>
            <a:pathLst>
              <a:path w="7315200" h="3547872">
                <a:moveTo>
                  <a:pt x="0" y="3547872"/>
                </a:moveTo>
                <a:lnTo>
                  <a:pt x="7315200" y="3547872"/>
                </a:lnTo>
                <a:lnTo>
                  <a:pt x="7315200" y="0"/>
                </a:lnTo>
                <a:lnTo>
                  <a:pt x="0" y="0"/>
                </a:lnTo>
                <a:lnTo>
                  <a:pt x="0" y="3547872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13918860" y="1883664"/>
            <a:ext cx="7315200" cy="3547872"/>
          </a:xfrm>
          <a:custGeom>
            <a:avLst/>
            <a:gdLst/>
            <a:ahLst/>
            <a:cxnLst/>
            <a:rect l="l" t="t" r="r" b="b"/>
            <a:pathLst>
              <a:path w="7315200" h="3547872">
                <a:moveTo>
                  <a:pt x="0" y="0"/>
                </a:moveTo>
                <a:lnTo>
                  <a:pt x="7315200" y="0"/>
                </a:lnTo>
                <a:lnTo>
                  <a:pt x="7315200" y="3547872"/>
                </a:lnTo>
                <a:lnTo>
                  <a:pt x="0" y="35478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0"/>
            <a:ext cx="4018976" cy="4018976"/>
          </a:xfrm>
          <a:custGeom>
            <a:avLst/>
            <a:gdLst/>
            <a:ahLst/>
            <a:cxnLst/>
            <a:rect l="l" t="t" r="r" b="b"/>
            <a:pathLst>
              <a:path w="4018976" h="4018976">
                <a:moveTo>
                  <a:pt x="0" y="0"/>
                </a:moveTo>
                <a:lnTo>
                  <a:pt x="4018976" y="0"/>
                </a:lnTo>
                <a:lnTo>
                  <a:pt x="4018976" y="4018976"/>
                </a:lnTo>
                <a:lnTo>
                  <a:pt x="0" y="4018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14269024" y="6268024"/>
            <a:ext cx="4018976" cy="4018976"/>
          </a:xfrm>
          <a:custGeom>
            <a:avLst/>
            <a:gdLst/>
            <a:ahLst/>
            <a:cxnLst/>
            <a:rect l="l" t="t" r="r" b="b"/>
            <a:pathLst>
              <a:path w="4018976" h="4018976">
                <a:moveTo>
                  <a:pt x="4018976" y="4018976"/>
                </a:moveTo>
                <a:lnTo>
                  <a:pt x="0" y="4018976"/>
                </a:lnTo>
                <a:lnTo>
                  <a:pt x="0" y="0"/>
                </a:lnTo>
                <a:lnTo>
                  <a:pt x="4018976" y="0"/>
                </a:lnTo>
                <a:lnTo>
                  <a:pt x="4018976" y="401897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2971800" y="2851344"/>
            <a:ext cx="12830723" cy="1"/>
          </a:xfrm>
          <a:prstGeom prst="line">
            <a:avLst/>
          </a:prstGeom>
          <a:ln w="95250" cap="flat">
            <a:solidFill>
              <a:srgbClr val="334C8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1261872" y="1346737"/>
            <a:ext cx="17026128" cy="9006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87"/>
              </a:lnSpc>
            </a:pPr>
            <a:r>
              <a:rPr lang="en-US" sz="3600" dirty="0">
                <a:solidFill>
                  <a:srgbClr val="334C8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TEORI PENYEBAB KORUPSI</a:t>
            </a:r>
          </a:p>
        </p:txBody>
      </p:sp>
      <p:sp>
        <p:nvSpPr>
          <p:cNvPr id="13" name="Freeform 13"/>
          <p:cNvSpPr/>
          <p:nvPr/>
        </p:nvSpPr>
        <p:spPr>
          <a:xfrm rot="20767630">
            <a:off x="15892089" y="7899849"/>
            <a:ext cx="2729456" cy="2152670"/>
          </a:xfrm>
          <a:custGeom>
            <a:avLst/>
            <a:gdLst/>
            <a:ahLst/>
            <a:cxnLst/>
            <a:rect l="l" t="t" r="r" b="b"/>
            <a:pathLst>
              <a:path w="4520785" h="4520785">
                <a:moveTo>
                  <a:pt x="0" y="0"/>
                </a:moveTo>
                <a:lnTo>
                  <a:pt x="4520785" y="0"/>
                </a:lnTo>
                <a:lnTo>
                  <a:pt x="4520785" y="4520785"/>
                </a:lnTo>
                <a:lnTo>
                  <a:pt x="0" y="45207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767630">
            <a:off x="16840200" y="8327210"/>
            <a:ext cx="1124672" cy="2269272"/>
          </a:xfrm>
          <a:custGeom>
            <a:avLst/>
            <a:gdLst/>
            <a:ahLst/>
            <a:cxnLst/>
            <a:rect l="l" t="t" r="r" b="b"/>
            <a:pathLst>
              <a:path w="3040380" h="4572000">
                <a:moveTo>
                  <a:pt x="0" y="0"/>
                </a:moveTo>
                <a:lnTo>
                  <a:pt x="3040380" y="0"/>
                </a:lnTo>
                <a:lnTo>
                  <a:pt x="30403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81D47C6D-9F50-491F-9073-880FE5FA8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818" y="742824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Google Shape;112;p4">
            <a:extLst>
              <a:ext uri="{FF2B5EF4-FFF2-40B4-BE49-F238E27FC236}">
                <a16:creationId xmlns:a16="http://schemas.microsoft.com/office/drawing/2014/main" id="{7367F752-ACBE-6B88-45F2-078FCA5687AD}"/>
              </a:ext>
            </a:extLst>
          </p:cNvPr>
          <p:cNvSpPr txBox="1">
            <a:spLocks/>
          </p:cNvSpPr>
          <p:nvPr/>
        </p:nvSpPr>
        <p:spPr>
          <a:xfrm>
            <a:off x="7818356" y="4763416"/>
            <a:ext cx="8214391" cy="4423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ID" sz="2800" b="1" dirty="0" err="1">
                <a:solidFill>
                  <a:schemeClr val="tx2"/>
                </a:solidFill>
                <a:latin typeface="Sanchez" panose="020B0604020202020204" charset="0"/>
                <a:cs typeface="Times New Roman" panose="02020603050405020304" pitchFamily="18" charset="0"/>
              </a:rPr>
              <a:t>Faktor</a:t>
            </a:r>
            <a:r>
              <a:rPr lang="en-ID" sz="2800" b="1" dirty="0">
                <a:solidFill>
                  <a:schemeClr val="tx2"/>
                </a:solidFill>
                <a:latin typeface="Sanchez" panose="020B0604020202020204" charset="0"/>
                <a:cs typeface="Times New Roman" panose="02020603050405020304" pitchFamily="18" charset="0"/>
              </a:rPr>
              <a:t> dan </a:t>
            </a:r>
            <a:r>
              <a:rPr lang="en-ID" sz="2800" b="1" dirty="0" err="1">
                <a:solidFill>
                  <a:schemeClr val="tx2"/>
                </a:solidFill>
                <a:latin typeface="Sanchez" panose="020B0604020202020204" charset="0"/>
                <a:cs typeface="Times New Roman" panose="02020603050405020304" pitchFamily="18" charset="0"/>
              </a:rPr>
              <a:t>Penyebab</a:t>
            </a:r>
            <a:r>
              <a:rPr lang="en-ID" sz="2800" b="1" dirty="0">
                <a:solidFill>
                  <a:schemeClr val="tx2"/>
                </a:solidFill>
                <a:latin typeface="Sanchez" panose="020B0604020202020204" charset="0"/>
                <a:cs typeface="Times New Roman" panose="02020603050405020304" pitchFamily="18" charset="0"/>
              </a:rPr>
              <a:t> (</a:t>
            </a:r>
            <a:r>
              <a:rPr lang="en-ID" sz="2800" b="1" i="1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Fraud </a:t>
            </a:r>
            <a:r>
              <a:rPr lang="en-ID" sz="2800" b="1" i="1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Trianggle</a:t>
            </a:r>
            <a:r>
              <a:rPr lang="en-ID" sz="2800" b="1" i="1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b="1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ID" sz="2800" dirty="0">
                <a:solidFill>
                  <a:schemeClr val="tx2"/>
                </a:solidFill>
                <a:latin typeface="Sanchez" panose="020B0604020202020204" charset="0"/>
                <a:cs typeface="Times New Roman" panose="02020603050405020304" pitchFamily="18" charset="0"/>
              </a:rPr>
              <a:t> </a:t>
            </a:r>
            <a:r>
              <a:rPr lang="en-ID" sz="2800" b="0" i="1" dirty="0">
                <a:solidFill>
                  <a:schemeClr val="tx2"/>
                </a:solidFill>
                <a:effectLst/>
                <a:highlight>
                  <a:srgbClr val="FFFFFF"/>
                </a:highlight>
                <a:latin typeface="Sanchez" panose="020B0604020202020204" charset="0"/>
              </a:rPr>
              <a:t>Donald R. Cressey)</a:t>
            </a:r>
          </a:p>
          <a:p>
            <a:pPr marL="685800">
              <a:lnSpc>
                <a:spcPct val="107000"/>
              </a:lnSpc>
            </a:pPr>
            <a:r>
              <a:rPr lang="en-ID" sz="2800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Tekanan</a:t>
            </a:r>
            <a:r>
              <a:rPr lang="en-ID" sz="2800" kern="1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i="1" kern="1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(pressure)</a:t>
            </a:r>
          </a:p>
          <a:p>
            <a:pPr marL="685800">
              <a:lnSpc>
                <a:spcPct val="107000"/>
              </a:lnSpc>
            </a:pPr>
            <a:r>
              <a:rPr lang="en-ID" sz="2800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Kesempatan</a:t>
            </a:r>
            <a:r>
              <a:rPr lang="en-ID" sz="2800" kern="1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i="1" kern="1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(opportunity)</a:t>
            </a:r>
          </a:p>
          <a:p>
            <a:pPr marL="685800">
              <a:lnSpc>
                <a:spcPct val="107000"/>
              </a:lnSpc>
              <a:spcAft>
                <a:spcPts val="800"/>
              </a:spcAft>
            </a:pPr>
            <a:r>
              <a:rPr lang="en-ID" sz="2800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Pembenaran</a:t>
            </a:r>
            <a:r>
              <a:rPr lang="en-ID" sz="2800" kern="1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i="1" kern="1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ID" sz="2800" i="1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rationalitazion</a:t>
            </a:r>
            <a:r>
              <a:rPr lang="en-ID" sz="2800" i="1" kern="1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96B767-EB5D-00A3-6BA7-1166B49842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657601"/>
            <a:ext cx="5270228" cy="48752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02C7F6-7E3E-DE4C-1CD3-D7011001308B}"/>
              </a:ext>
            </a:extLst>
          </p:cNvPr>
          <p:cNvSpPr txBox="1"/>
          <p:nvPr/>
        </p:nvSpPr>
        <p:spPr>
          <a:xfrm>
            <a:off x="2409385" y="8259077"/>
            <a:ext cx="108179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dirty="0"/>
              <a:t>freepik.com/free-vector/fraud-triangle-theory</a:t>
            </a:r>
          </a:p>
        </p:txBody>
      </p:sp>
    </p:spTree>
    <p:extLst>
      <p:ext uri="{BB962C8B-B14F-4D97-AF65-F5344CB8AC3E}">
        <p14:creationId xmlns:p14="http://schemas.microsoft.com/office/powerpoint/2010/main" val="1085337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5400000" flipV="1">
            <a:off x="-4169664" y="5024457"/>
            <a:ext cx="7315200" cy="3547872"/>
          </a:xfrm>
          <a:custGeom>
            <a:avLst/>
            <a:gdLst/>
            <a:ahLst/>
            <a:cxnLst/>
            <a:rect l="l" t="t" r="r" b="b"/>
            <a:pathLst>
              <a:path w="7315200" h="3547872">
                <a:moveTo>
                  <a:pt x="0" y="3547872"/>
                </a:moveTo>
                <a:lnTo>
                  <a:pt x="7315200" y="3547872"/>
                </a:lnTo>
                <a:lnTo>
                  <a:pt x="7315200" y="0"/>
                </a:lnTo>
                <a:lnTo>
                  <a:pt x="0" y="0"/>
                </a:lnTo>
                <a:lnTo>
                  <a:pt x="0" y="3547872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13918860" y="1883664"/>
            <a:ext cx="7315200" cy="3547872"/>
          </a:xfrm>
          <a:custGeom>
            <a:avLst/>
            <a:gdLst/>
            <a:ahLst/>
            <a:cxnLst/>
            <a:rect l="l" t="t" r="r" b="b"/>
            <a:pathLst>
              <a:path w="7315200" h="3547872">
                <a:moveTo>
                  <a:pt x="0" y="0"/>
                </a:moveTo>
                <a:lnTo>
                  <a:pt x="7315200" y="0"/>
                </a:lnTo>
                <a:lnTo>
                  <a:pt x="7315200" y="3547872"/>
                </a:lnTo>
                <a:lnTo>
                  <a:pt x="0" y="35478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0"/>
            <a:ext cx="4018976" cy="4018976"/>
          </a:xfrm>
          <a:custGeom>
            <a:avLst/>
            <a:gdLst/>
            <a:ahLst/>
            <a:cxnLst/>
            <a:rect l="l" t="t" r="r" b="b"/>
            <a:pathLst>
              <a:path w="4018976" h="4018976">
                <a:moveTo>
                  <a:pt x="0" y="0"/>
                </a:moveTo>
                <a:lnTo>
                  <a:pt x="4018976" y="0"/>
                </a:lnTo>
                <a:lnTo>
                  <a:pt x="4018976" y="4018976"/>
                </a:lnTo>
                <a:lnTo>
                  <a:pt x="0" y="4018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14269024" y="6268024"/>
            <a:ext cx="4018976" cy="4018976"/>
          </a:xfrm>
          <a:custGeom>
            <a:avLst/>
            <a:gdLst/>
            <a:ahLst/>
            <a:cxnLst/>
            <a:rect l="l" t="t" r="r" b="b"/>
            <a:pathLst>
              <a:path w="4018976" h="4018976">
                <a:moveTo>
                  <a:pt x="4018976" y="4018976"/>
                </a:moveTo>
                <a:lnTo>
                  <a:pt x="0" y="4018976"/>
                </a:lnTo>
                <a:lnTo>
                  <a:pt x="0" y="0"/>
                </a:lnTo>
                <a:lnTo>
                  <a:pt x="4018976" y="0"/>
                </a:lnTo>
                <a:lnTo>
                  <a:pt x="4018976" y="401897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2971800" y="2851344"/>
            <a:ext cx="12830723" cy="1"/>
          </a:xfrm>
          <a:prstGeom prst="line">
            <a:avLst/>
          </a:prstGeom>
          <a:ln w="95250" cap="flat">
            <a:solidFill>
              <a:srgbClr val="334C8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1261872" y="1346737"/>
            <a:ext cx="17026128" cy="9006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87"/>
              </a:lnSpc>
            </a:pPr>
            <a:r>
              <a:rPr lang="en-US" sz="3600" dirty="0">
                <a:solidFill>
                  <a:srgbClr val="334C8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TEORI PENYEBAB KORUPSI</a:t>
            </a:r>
          </a:p>
        </p:txBody>
      </p:sp>
      <p:sp>
        <p:nvSpPr>
          <p:cNvPr id="13" name="Freeform 13"/>
          <p:cNvSpPr/>
          <p:nvPr/>
        </p:nvSpPr>
        <p:spPr>
          <a:xfrm rot="20767630">
            <a:off x="15892089" y="7899849"/>
            <a:ext cx="2729456" cy="2152670"/>
          </a:xfrm>
          <a:custGeom>
            <a:avLst/>
            <a:gdLst/>
            <a:ahLst/>
            <a:cxnLst/>
            <a:rect l="l" t="t" r="r" b="b"/>
            <a:pathLst>
              <a:path w="4520785" h="4520785">
                <a:moveTo>
                  <a:pt x="0" y="0"/>
                </a:moveTo>
                <a:lnTo>
                  <a:pt x="4520785" y="0"/>
                </a:lnTo>
                <a:lnTo>
                  <a:pt x="4520785" y="4520785"/>
                </a:lnTo>
                <a:lnTo>
                  <a:pt x="0" y="45207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767630">
            <a:off x="16840200" y="8327210"/>
            <a:ext cx="1124672" cy="2269272"/>
          </a:xfrm>
          <a:custGeom>
            <a:avLst/>
            <a:gdLst/>
            <a:ahLst/>
            <a:cxnLst/>
            <a:rect l="l" t="t" r="r" b="b"/>
            <a:pathLst>
              <a:path w="3040380" h="4572000">
                <a:moveTo>
                  <a:pt x="0" y="0"/>
                </a:moveTo>
                <a:lnTo>
                  <a:pt x="3040380" y="0"/>
                </a:lnTo>
                <a:lnTo>
                  <a:pt x="30403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81D47C6D-9F50-491F-9073-880FE5FA8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818" y="742824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AADA9599-5B1D-D0C0-8E88-F333BD91241E}"/>
              </a:ext>
            </a:extLst>
          </p:cNvPr>
          <p:cNvSpPr txBox="1"/>
          <p:nvPr/>
        </p:nvSpPr>
        <p:spPr>
          <a:xfrm>
            <a:off x="6480867" y="3363779"/>
            <a:ext cx="4176404" cy="79727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buNone/>
            </a:pPr>
            <a:r>
              <a:rPr lang="id-ID" sz="2000" b="1" i="1" dirty="0">
                <a:solidFill>
                  <a:schemeClr val="tx2"/>
                </a:solidFill>
                <a:latin typeface="Sanchez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Jack Bologna</a:t>
            </a:r>
            <a:endParaRPr lang="en-US" sz="2000" i="1" dirty="0">
              <a:solidFill>
                <a:schemeClr val="tx2"/>
              </a:solidFill>
              <a:latin typeface="Sanchez" panose="020B060402020202020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buNone/>
            </a:pPr>
            <a:r>
              <a:rPr lang="en-US" sz="2400" b="1" dirty="0">
                <a:solidFill>
                  <a:schemeClr val="tx2"/>
                </a:solidFill>
                <a:latin typeface="Sanchez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          “</a:t>
            </a:r>
            <a:r>
              <a:rPr lang="id-ID" sz="2400" b="1" dirty="0">
                <a:solidFill>
                  <a:schemeClr val="tx2"/>
                </a:solidFill>
                <a:latin typeface="Sanchez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GONE</a:t>
            </a:r>
            <a:r>
              <a:rPr lang="en-US" sz="2400" dirty="0">
                <a:solidFill>
                  <a:schemeClr val="tx2"/>
                </a:solidFill>
                <a:latin typeface="Sanchez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tx2"/>
                </a:solidFill>
                <a:latin typeface="Sanchez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THEORY”</a:t>
            </a:r>
          </a:p>
        </p:txBody>
      </p:sp>
      <p:sp>
        <p:nvSpPr>
          <p:cNvPr id="12" name="Google Shape;118;p5">
            <a:extLst>
              <a:ext uri="{FF2B5EF4-FFF2-40B4-BE49-F238E27FC236}">
                <a16:creationId xmlns:a16="http://schemas.microsoft.com/office/drawing/2014/main" id="{9D2D919A-9D30-099A-606F-107BD071D160}"/>
              </a:ext>
            </a:extLst>
          </p:cNvPr>
          <p:cNvSpPr txBox="1">
            <a:spLocks/>
          </p:cNvSpPr>
          <p:nvPr/>
        </p:nvSpPr>
        <p:spPr>
          <a:xfrm>
            <a:off x="10177738" y="4775011"/>
            <a:ext cx="4876800" cy="3809765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txBody>
          <a:bodyPr spcFirstLastPara="1" vert="horz" wrap="square" lIns="91425" tIns="45700" rIns="91425" bIns="45700" rtlCol="0" anchor="t" anchorCtr="0">
            <a:normAutofit fontScale="92500" lnSpcReduction="200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9750" indent="-360363">
              <a:lnSpc>
                <a:spcPct val="107000"/>
              </a:lnSpc>
              <a:buFont typeface="Courier New" panose="02070309020205020404" pitchFamily="49" charset="0"/>
              <a:buChar char="o"/>
              <a:tabLst>
                <a:tab pos="446088" algn="l"/>
              </a:tabLst>
            </a:pPr>
            <a:r>
              <a:rPr lang="id-ID" sz="3600" b="1" dirty="0">
                <a:solidFill>
                  <a:schemeClr val="tx2"/>
                </a:solidFill>
                <a:latin typeface="Sanchez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Greedy</a:t>
            </a:r>
            <a:r>
              <a:rPr lang="id-ID" sz="3600" dirty="0">
                <a:solidFill>
                  <a:schemeClr val="tx2"/>
                </a:solidFill>
                <a:latin typeface="Sanchez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 (Keserakahan), </a:t>
            </a:r>
            <a:endParaRPr lang="en-US" sz="3600" dirty="0">
              <a:solidFill>
                <a:schemeClr val="tx2"/>
              </a:solidFill>
              <a:latin typeface="Sanchez" panose="020B060402020202020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39750" indent="-360363">
              <a:lnSpc>
                <a:spcPct val="107000"/>
              </a:lnSpc>
              <a:buFont typeface="Courier New" panose="02070309020205020404" pitchFamily="49" charset="0"/>
              <a:buChar char="o"/>
              <a:tabLst>
                <a:tab pos="446088" algn="l"/>
              </a:tabLst>
            </a:pPr>
            <a:r>
              <a:rPr lang="id-ID" sz="3600" b="1" dirty="0">
                <a:solidFill>
                  <a:schemeClr val="tx2"/>
                </a:solidFill>
                <a:latin typeface="Sanchez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Opportunity</a:t>
            </a:r>
            <a:r>
              <a:rPr lang="id-ID" sz="3600" dirty="0">
                <a:solidFill>
                  <a:schemeClr val="tx2"/>
                </a:solidFill>
                <a:latin typeface="Sanchez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 (kesempatan), </a:t>
            </a:r>
            <a:endParaRPr lang="en-ID" sz="3600" dirty="0">
              <a:solidFill>
                <a:schemeClr val="tx2"/>
              </a:solidFill>
              <a:latin typeface="Sanchez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9750" indent="-360363">
              <a:lnSpc>
                <a:spcPct val="107000"/>
              </a:lnSpc>
              <a:buFont typeface="Courier New" panose="02070309020205020404" pitchFamily="49" charset="0"/>
              <a:buChar char="o"/>
              <a:tabLst>
                <a:tab pos="446088" algn="l"/>
              </a:tabLst>
            </a:pPr>
            <a:r>
              <a:rPr lang="id-ID" sz="3600" b="1" dirty="0">
                <a:solidFill>
                  <a:schemeClr val="tx2"/>
                </a:solidFill>
                <a:latin typeface="Sanchez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Need </a:t>
            </a:r>
            <a:r>
              <a:rPr lang="id-ID" sz="3600" dirty="0">
                <a:solidFill>
                  <a:schemeClr val="tx2"/>
                </a:solidFill>
                <a:latin typeface="Sanchez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(Kebutuhan) dan </a:t>
            </a:r>
            <a:endParaRPr lang="en-ID" sz="3600" dirty="0">
              <a:solidFill>
                <a:schemeClr val="tx2"/>
              </a:solidFill>
              <a:latin typeface="Sanchez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9750" indent="-360363">
              <a:lnSpc>
                <a:spcPct val="107000"/>
              </a:lnSpc>
              <a:buFont typeface="Courier New" panose="02070309020205020404" pitchFamily="49" charset="0"/>
              <a:buChar char="o"/>
              <a:tabLst>
                <a:tab pos="446088" algn="l"/>
              </a:tabLst>
            </a:pPr>
            <a:r>
              <a:rPr lang="id-ID" sz="3600" b="1" dirty="0">
                <a:solidFill>
                  <a:schemeClr val="tx2"/>
                </a:solidFill>
                <a:latin typeface="Sanchez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Exposure</a:t>
            </a:r>
            <a:r>
              <a:rPr lang="id-ID" sz="3600" dirty="0">
                <a:solidFill>
                  <a:schemeClr val="tx2"/>
                </a:solidFill>
                <a:latin typeface="Sanchez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 (pengungkapan). </a:t>
            </a:r>
            <a:endParaRPr lang="en-ID" sz="3600" dirty="0">
              <a:solidFill>
                <a:schemeClr val="tx2"/>
              </a:solidFill>
              <a:latin typeface="Sanchez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buFont typeface="Garamond" pitchFamily="18" charset="0"/>
              <a:buNone/>
            </a:pPr>
            <a:endParaRPr lang="en-ID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7B4B4-0FBF-A90E-3258-FE064B1DA9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448" y="5156901"/>
            <a:ext cx="3319235" cy="328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812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5400000" flipV="1">
            <a:off x="-4169664" y="5024457"/>
            <a:ext cx="7315200" cy="3547872"/>
          </a:xfrm>
          <a:custGeom>
            <a:avLst/>
            <a:gdLst/>
            <a:ahLst/>
            <a:cxnLst/>
            <a:rect l="l" t="t" r="r" b="b"/>
            <a:pathLst>
              <a:path w="7315200" h="3547872">
                <a:moveTo>
                  <a:pt x="0" y="3547872"/>
                </a:moveTo>
                <a:lnTo>
                  <a:pt x="7315200" y="3547872"/>
                </a:lnTo>
                <a:lnTo>
                  <a:pt x="7315200" y="0"/>
                </a:lnTo>
                <a:lnTo>
                  <a:pt x="0" y="0"/>
                </a:lnTo>
                <a:lnTo>
                  <a:pt x="0" y="3547872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13918860" y="1883664"/>
            <a:ext cx="7315200" cy="3547872"/>
          </a:xfrm>
          <a:custGeom>
            <a:avLst/>
            <a:gdLst/>
            <a:ahLst/>
            <a:cxnLst/>
            <a:rect l="l" t="t" r="r" b="b"/>
            <a:pathLst>
              <a:path w="7315200" h="3547872">
                <a:moveTo>
                  <a:pt x="0" y="0"/>
                </a:moveTo>
                <a:lnTo>
                  <a:pt x="7315200" y="0"/>
                </a:lnTo>
                <a:lnTo>
                  <a:pt x="7315200" y="3547872"/>
                </a:lnTo>
                <a:lnTo>
                  <a:pt x="0" y="35478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0"/>
            <a:ext cx="4018976" cy="4018976"/>
          </a:xfrm>
          <a:custGeom>
            <a:avLst/>
            <a:gdLst/>
            <a:ahLst/>
            <a:cxnLst/>
            <a:rect l="l" t="t" r="r" b="b"/>
            <a:pathLst>
              <a:path w="4018976" h="4018976">
                <a:moveTo>
                  <a:pt x="0" y="0"/>
                </a:moveTo>
                <a:lnTo>
                  <a:pt x="4018976" y="0"/>
                </a:lnTo>
                <a:lnTo>
                  <a:pt x="4018976" y="4018976"/>
                </a:lnTo>
                <a:lnTo>
                  <a:pt x="0" y="4018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14269024" y="6268024"/>
            <a:ext cx="4018976" cy="4018976"/>
          </a:xfrm>
          <a:custGeom>
            <a:avLst/>
            <a:gdLst/>
            <a:ahLst/>
            <a:cxnLst/>
            <a:rect l="l" t="t" r="r" b="b"/>
            <a:pathLst>
              <a:path w="4018976" h="4018976">
                <a:moveTo>
                  <a:pt x="4018976" y="4018976"/>
                </a:moveTo>
                <a:lnTo>
                  <a:pt x="0" y="4018976"/>
                </a:lnTo>
                <a:lnTo>
                  <a:pt x="0" y="0"/>
                </a:lnTo>
                <a:lnTo>
                  <a:pt x="4018976" y="0"/>
                </a:lnTo>
                <a:lnTo>
                  <a:pt x="4018976" y="401897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2971800" y="2851344"/>
            <a:ext cx="12830723" cy="1"/>
          </a:xfrm>
          <a:prstGeom prst="line">
            <a:avLst/>
          </a:prstGeom>
          <a:ln w="95250" cap="flat">
            <a:solidFill>
              <a:srgbClr val="334C8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1261872" y="1346737"/>
            <a:ext cx="17026128" cy="9006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87"/>
              </a:lnSpc>
            </a:pPr>
            <a:r>
              <a:rPr lang="en-US" sz="3600" dirty="0">
                <a:solidFill>
                  <a:srgbClr val="334C8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PENYEBAB KORUPSI</a:t>
            </a:r>
          </a:p>
        </p:txBody>
      </p:sp>
      <p:sp>
        <p:nvSpPr>
          <p:cNvPr id="13" name="Freeform 13"/>
          <p:cNvSpPr/>
          <p:nvPr/>
        </p:nvSpPr>
        <p:spPr>
          <a:xfrm rot="20767630">
            <a:off x="15892089" y="7899849"/>
            <a:ext cx="2729456" cy="2152670"/>
          </a:xfrm>
          <a:custGeom>
            <a:avLst/>
            <a:gdLst/>
            <a:ahLst/>
            <a:cxnLst/>
            <a:rect l="l" t="t" r="r" b="b"/>
            <a:pathLst>
              <a:path w="4520785" h="4520785">
                <a:moveTo>
                  <a:pt x="0" y="0"/>
                </a:moveTo>
                <a:lnTo>
                  <a:pt x="4520785" y="0"/>
                </a:lnTo>
                <a:lnTo>
                  <a:pt x="4520785" y="4520785"/>
                </a:lnTo>
                <a:lnTo>
                  <a:pt x="0" y="45207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767630">
            <a:off x="16840200" y="8327210"/>
            <a:ext cx="1124672" cy="2269272"/>
          </a:xfrm>
          <a:custGeom>
            <a:avLst/>
            <a:gdLst/>
            <a:ahLst/>
            <a:cxnLst/>
            <a:rect l="l" t="t" r="r" b="b"/>
            <a:pathLst>
              <a:path w="3040380" h="4572000">
                <a:moveTo>
                  <a:pt x="0" y="0"/>
                </a:moveTo>
                <a:lnTo>
                  <a:pt x="3040380" y="0"/>
                </a:lnTo>
                <a:lnTo>
                  <a:pt x="30403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81D47C6D-9F50-491F-9073-880FE5FA8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818" y="742824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493DED-A4E7-B0E9-D5C7-CFD0C0C7673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332" t="43332" r="15834" b="11482"/>
          <a:stretch/>
        </p:blipFill>
        <p:spPr>
          <a:xfrm>
            <a:off x="1576448" y="3381671"/>
            <a:ext cx="7810713" cy="53432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5C9177-D09F-0B03-C1D6-84A18AD688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776" y="3155201"/>
            <a:ext cx="7456702" cy="582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5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5400000" flipV="1">
            <a:off x="-4169664" y="5024457"/>
            <a:ext cx="7315200" cy="3547872"/>
          </a:xfrm>
          <a:custGeom>
            <a:avLst/>
            <a:gdLst/>
            <a:ahLst/>
            <a:cxnLst/>
            <a:rect l="l" t="t" r="r" b="b"/>
            <a:pathLst>
              <a:path w="7315200" h="3547872">
                <a:moveTo>
                  <a:pt x="0" y="3547872"/>
                </a:moveTo>
                <a:lnTo>
                  <a:pt x="7315200" y="3547872"/>
                </a:lnTo>
                <a:lnTo>
                  <a:pt x="7315200" y="0"/>
                </a:lnTo>
                <a:lnTo>
                  <a:pt x="0" y="0"/>
                </a:lnTo>
                <a:lnTo>
                  <a:pt x="0" y="3547872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13918860" y="1883664"/>
            <a:ext cx="7315200" cy="3547872"/>
          </a:xfrm>
          <a:custGeom>
            <a:avLst/>
            <a:gdLst/>
            <a:ahLst/>
            <a:cxnLst/>
            <a:rect l="l" t="t" r="r" b="b"/>
            <a:pathLst>
              <a:path w="7315200" h="3547872">
                <a:moveTo>
                  <a:pt x="0" y="0"/>
                </a:moveTo>
                <a:lnTo>
                  <a:pt x="7315200" y="0"/>
                </a:lnTo>
                <a:lnTo>
                  <a:pt x="7315200" y="3547872"/>
                </a:lnTo>
                <a:lnTo>
                  <a:pt x="0" y="35478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0"/>
            <a:ext cx="4018976" cy="4018976"/>
          </a:xfrm>
          <a:custGeom>
            <a:avLst/>
            <a:gdLst/>
            <a:ahLst/>
            <a:cxnLst/>
            <a:rect l="l" t="t" r="r" b="b"/>
            <a:pathLst>
              <a:path w="4018976" h="4018976">
                <a:moveTo>
                  <a:pt x="0" y="0"/>
                </a:moveTo>
                <a:lnTo>
                  <a:pt x="4018976" y="0"/>
                </a:lnTo>
                <a:lnTo>
                  <a:pt x="4018976" y="4018976"/>
                </a:lnTo>
                <a:lnTo>
                  <a:pt x="0" y="4018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14269024" y="6268024"/>
            <a:ext cx="4018976" cy="4018976"/>
          </a:xfrm>
          <a:custGeom>
            <a:avLst/>
            <a:gdLst/>
            <a:ahLst/>
            <a:cxnLst/>
            <a:rect l="l" t="t" r="r" b="b"/>
            <a:pathLst>
              <a:path w="4018976" h="4018976">
                <a:moveTo>
                  <a:pt x="4018976" y="4018976"/>
                </a:moveTo>
                <a:lnTo>
                  <a:pt x="0" y="4018976"/>
                </a:lnTo>
                <a:lnTo>
                  <a:pt x="0" y="0"/>
                </a:lnTo>
                <a:lnTo>
                  <a:pt x="4018976" y="0"/>
                </a:lnTo>
                <a:lnTo>
                  <a:pt x="4018976" y="401897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2987954" y="1967619"/>
            <a:ext cx="12830723" cy="1"/>
          </a:xfrm>
          <a:prstGeom prst="line">
            <a:avLst/>
          </a:prstGeom>
          <a:ln w="95250" cap="flat">
            <a:solidFill>
              <a:srgbClr val="334C8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1261872" y="399046"/>
            <a:ext cx="17026128" cy="9006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87"/>
              </a:lnSpc>
            </a:pPr>
            <a:r>
              <a:rPr lang="en-US" sz="3600" spc="-425" dirty="0">
                <a:solidFill>
                  <a:srgbClr val="334C8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2 .  </a:t>
            </a:r>
            <a:r>
              <a:rPr lang="en-US" sz="3600" dirty="0">
                <a:solidFill>
                  <a:srgbClr val="334C8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FAKTOR-FAKTOR PENYEBAB KORUPSI</a:t>
            </a:r>
          </a:p>
        </p:txBody>
      </p:sp>
      <p:sp>
        <p:nvSpPr>
          <p:cNvPr id="13" name="Freeform 13"/>
          <p:cNvSpPr/>
          <p:nvPr/>
        </p:nvSpPr>
        <p:spPr>
          <a:xfrm rot="20767630">
            <a:off x="15892089" y="7899849"/>
            <a:ext cx="2729456" cy="2152670"/>
          </a:xfrm>
          <a:custGeom>
            <a:avLst/>
            <a:gdLst/>
            <a:ahLst/>
            <a:cxnLst/>
            <a:rect l="l" t="t" r="r" b="b"/>
            <a:pathLst>
              <a:path w="4520785" h="4520785">
                <a:moveTo>
                  <a:pt x="0" y="0"/>
                </a:moveTo>
                <a:lnTo>
                  <a:pt x="4520785" y="0"/>
                </a:lnTo>
                <a:lnTo>
                  <a:pt x="4520785" y="4520785"/>
                </a:lnTo>
                <a:lnTo>
                  <a:pt x="0" y="45207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767630">
            <a:off x="16840200" y="8327210"/>
            <a:ext cx="1124672" cy="2269272"/>
          </a:xfrm>
          <a:custGeom>
            <a:avLst/>
            <a:gdLst/>
            <a:ahLst/>
            <a:cxnLst/>
            <a:rect l="l" t="t" r="r" b="b"/>
            <a:pathLst>
              <a:path w="3040380" h="4572000">
                <a:moveTo>
                  <a:pt x="0" y="0"/>
                </a:moveTo>
                <a:lnTo>
                  <a:pt x="3040380" y="0"/>
                </a:lnTo>
                <a:lnTo>
                  <a:pt x="30403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81D47C6D-9F50-491F-9073-880FE5FA8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818" y="742824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B1FE13-A559-3003-4786-1BF5B5327D7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070" t="21604" r="15214" b="5776"/>
          <a:stretch/>
        </p:blipFill>
        <p:spPr>
          <a:xfrm>
            <a:off x="1600200" y="2256447"/>
            <a:ext cx="15425928" cy="70929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97D8F3D-2E7C-9E79-E17A-024909C2DFD5}"/>
              </a:ext>
            </a:extLst>
          </p:cNvPr>
          <p:cNvSpPr txBox="1"/>
          <p:nvPr/>
        </p:nvSpPr>
        <p:spPr>
          <a:xfrm>
            <a:off x="2172600" y="9410700"/>
            <a:ext cx="427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chemeClr val="tx2"/>
                </a:solidFill>
              </a:rPr>
              <a:t>Sumber</a:t>
            </a:r>
            <a:r>
              <a:rPr lang="en-US" i="1" dirty="0">
                <a:solidFill>
                  <a:schemeClr val="tx2"/>
                </a:solidFill>
              </a:rPr>
              <a:t>: Modul 2 Anti </a:t>
            </a:r>
            <a:r>
              <a:rPr lang="en-US" i="1" dirty="0" err="1">
                <a:solidFill>
                  <a:schemeClr val="tx2"/>
                </a:solidFill>
              </a:rPr>
              <a:t>Korupsi</a:t>
            </a:r>
            <a:r>
              <a:rPr lang="en-US" i="1" dirty="0">
                <a:solidFill>
                  <a:schemeClr val="tx2"/>
                </a:solidFill>
              </a:rPr>
              <a:t> </a:t>
            </a:r>
            <a:endParaRPr lang="en-ID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97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5400000" flipV="1">
            <a:off x="-4169664" y="5024457"/>
            <a:ext cx="7315200" cy="3547872"/>
          </a:xfrm>
          <a:custGeom>
            <a:avLst/>
            <a:gdLst/>
            <a:ahLst/>
            <a:cxnLst/>
            <a:rect l="l" t="t" r="r" b="b"/>
            <a:pathLst>
              <a:path w="7315200" h="3547872">
                <a:moveTo>
                  <a:pt x="0" y="3547872"/>
                </a:moveTo>
                <a:lnTo>
                  <a:pt x="7315200" y="3547872"/>
                </a:lnTo>
                <a:lnTo>
                  <a:pt x="7315200" y="0"/>
                </a:lnTo>
                <a:lnTo>
                  <a:pt x="0" y="0"/>
                </a:lnTo>
                <a:lnTo>
                  <a:pt x="0" y="3547872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13918860" y="1883664"/>
            <a:ext cx="7315200" cy="3547872"/>
          </a:xfrm>
          <a:custGeom>
            <a:avLst/>
            <a:gdLst/>
            <a:ahLst/>
            <a:cxnLst/>
            <a:rect l="l" t="t" r="r" b="b"/>
            <a:pathLst>
              <a:path w="7315200" h="3547872">
                <a:moveTo>
                  <a:pt x="0" y="0"/>
                </a:moveTo>
                <a:lnTo>
                  <a:pt x="7315200" y="0"/>
                </a:lnTo>
                <a:lnTo>
                  <a:pt x="7315200" y="3547872"/>
                </a:lnTo>
                <a:lnTo>
                  <a:pt x="0" y="35478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0"/>
            <a:ext cx="4018976" cy="4018976"/>
          </a:xfrm>
          <a:custGeom>
            <a:avLst/>
            <a:gdLst/>
            <a:ahLst/>
            <a:cxnLst/>
            <a:rect l="l" t="t" r="r" b="b"/>
            <a:pathLst>
              <a:path w="4018976" h="4018976">
                <a:moveTo>
                  <a:pt x="0" y="0"/>
                </a:moveTo>
                <a:lnTo>
                  <a:pt x="4018976" y="0"/>
                </a:lnTo>
                <a:lnTo>
                  <a:pt x="4018976" y="4018976"/>
                </a:lnTo>
                <a:lnTo>
                  <a:pt x="0" y="4018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14269024" y="6268024"/>
            <a:ext cx="4018976" cy="4018976"/>
          </a:xfrm>
          <a:custGeom>
            <a:avLst/>
            <a:gdLst/>
            <a:ahLst/>
            <a:cxnLst/>
            <a:rect l="l" t="t" r="r" b="b"/>
            <a:pathLst>
              <a:path w="4018976" h="4018976">
                <a:moveTo>
                  <a:pt x="4018976" y="4018976"/>
                </a:moveTo>
                <a:lnTo>
                  <a:pt x="0" y="4018976"/>
                </a:lnTo>
                <a:lnTo>
                  <a:pt x="0" y="0"/>
                </a:lnTo>
                <a:lnTo>
                  <a:pt x="4018976" y="0"/>
                </a:lnTo>
                <a:lnTo>
                  <a:pt x="4018976" y="401897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2971800" y="2851344"/>
            <a:ext cx="12830723" cy="1"/>
          </a:xfrm>
          <a:prstGeom prst="line">
            <a:avLst/>
          </a:prstGeom>
          <a:ln w="95250" cap="flat">
            <a:solidFill>
              <a:srgbClr val="334C8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1261872" y="1346737"/>
            <a:ext cx="17026128" cy="9006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87"/>
              </a:lnSpc>
            </a:pPr>
            <a:r>
              <a:rPr lang="en-US" sz="3600" dirty="0">
                <a:solidFill>
                  <a:srgbClr val="334C8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DELIK TINDAK PIDANA KORUPSI</a:t>
            </a:r>
          </a:p>
        </p:txBody>
      </p:sp>
      <p:sp>
        <p:nvSpPr>
          <p:cNvPr id="13" name="Freeform 13"/>
          <p:cNvSpPr/>
          <p:nvPr/>
        </p:nvSpPr>
        <p:spPr>
          <a:xfrm rot="20767630">
            <a:off x="15892089" y="7899849"/>
            <a:ext cx="2729456" cy="2152670"/>
          </a:xfrm>
          <a:custGeom>
            <a:avLst/>
            <a:gdLst/>
            <a:ahLst/>
            <a:cxnLst/>
            <a:rect l="l" t="t" r="r" b="b"/>
            <a:pathLst>
              <a:path w="4520785" h="4520785">
                <a:moveTo>
                  <a:pt x="0" y="0"/>
                </a:moveTo>
                <a:lnTo>
                  <a:pt x="4520785" y="0"/>
                </a:lnTo>
                <a:lnTo>
                  <a:pt x="4520785" y="4520785"/>
                </a:lnTo>
                <a:lnTo>
                  <a:pt x="0" y="45207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767630">
            <a:off x="16840200" y="8327210"/>
            <a:ext cx="1124672" cy="2269272"/>
          </a:xfrm>
          <a:custGeom>
            <a:avLst/>
            <a:gdLst/>
            <a:ahLst/>
            <a:cxnLst/>
            <a:rect l="l" t="t" r="r" b="b"/>
            <a:pathLst>
              <a:path w="3040380" h="4572000">
                <a:moveTo>
                  <a:pt x="0" y="0"/>
                </a:moveTo>
                <a:lnTo>
                  <a:pt x="3040380" y="0"/>
                </a:lnTo>
                <a:lnTo>
                  <a:pt x="30403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81D47C6D-9F50-491F-9073-880FE5FA8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818" y="742824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Google Shape;112;p4">
            <a:extLst>
              <a:ext uri="{FF2B5EF4-FFF2-40B4-BE49-F238E27FC236}">
                <a16:creationId xmlns:a16="http://schemas.microsoft.com/office/drawing/2014/main" id="{7367F752-ACBE-6B88-45F2-078FCA5687AD}"/>
              </a:ext>
            </a:extLst>
          </p:cNvPr>
          <p:cNvSpPr txBox="1">
            <a:spLocks/>
          </p:cNvSpPr>
          <p:nvPr/>
        </p:nvSpPr>
        <p:spPr>
          <a:xfrm>
            <a:off x="1291690" y="3577775"/>
            <a:ext cx="16572113" cy="5702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ID" sz="2800" b="1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ID" sz="2800" b="1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erdapat</a:t>
            </a:r>
            <a:r>
              <a:rPr lang="en-ID" sz="2800" b="1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30  </a:t>
            </a:r>
            <a:r>
              <a:rPr lang="en-ID" sz="2800" b="1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bentuk</a:t>
            </a:r>
            <a:r>
              <a:rPr lang="en-ID" sz="2800" b="1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2800" b="1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jenis</a:t>
            </a:r>
            <a:r>
              <a:rPr lang="en-ID" sz="2800" b="1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b="1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tindak</a:t>
            </a:r>
            <a:r>
              <a:rPr lang="en-ID" sz="2800" b="1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b="1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pidana</a:t>
            </a:r>
            <a:r>
              <a:rPr lang="en-ID" sz="2800" b="1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b="1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korupsi</a:t>
            </a:r>
            <a:r>
              <a:rPr lang="en-ID" sz="2800" b="1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b="1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sesuai</a:t>
            </a:r>
            <a:r>
              <a:rPr lang="en-ID" sz="2800" b="1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UU 31 </a:t>
            </a:r>
            <a:r>
              <a:rPr lang="en-ID" sz="2800" b="1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Tahun</a:t>
            </a:r>
            <a:r>
              <a:rPr lang="en-ID" sz="2800" b="1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1999 </a:t>
            </a:r>
            <a:r>
              <a:rPr lang="en-ID" sz="2800" b="1" i="1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b="1" i="1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Ps. 2 – Ps 13 )</a:t>
            </a:r>
            <a:endParaRPr lang="en-ID" sz="2800" b="1" i="1" dirty="0">
              <a:solidFill>
                <a:schemeClr val="tx2"/>
              </a:solidFill>
              <a:effectLst/>
              <a:latin typeface="Sanchez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4125" indent="-739775">
              <a:spcBef>
                <a:spcPts val="0"/>
              </a:spcBef>
              <a:buSzPts val="2800"/>
              <a:buNone/>
            </a:pPr>
            <a:endParaRPr lang="en-ID" sz="2800" b="1" i="1" dirty="0">
              <a:solidFill>
                <a:schemeClr val="tx2"/>
              </a:solidFill>
              <a:latin typeface="Sanchez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4125" indent="-1254125">
              <a:spcBef>
                <a:spcPts val="0"/>
              </a:spcBef>
              <a:buSzPts val="2800"/>
              <a:buNone/>
            </a:pPr>
            <a:r>
              <a:rPr lang="en-ID" sz="2800" b="1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Kelompok</a:t>
            </a:r>
            <a:r>
              <a:rPr lang="en-ID" sz="2800" b="1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Utama </a:t>
            </a:r>
            <a:r>
              <a:rPr lang="en-ID" sz="2800" b="1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Perbuatan</a:t>
            </a:r>
            <a:r>
              <a:rPr lang="en-ID" sz="2800" b="1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b="1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Tipikor</a:t>
            </a:r>
            <a:r>
              <a:rPr lang="en-ID" sz="2800" b="1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1254125" lvl="1" indent="-739775">
              <a:lnSpc>
                <a:spcPct val="107000"/>
              </a:lnSpc>
              <a:buFont typeface="+mj-lt"/>
              <a:buAutoNum type="arabicPeriod"/>
            </a:pPr>
            <a:r>
              <a:rPr lang="en-ID" b="1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Merugikan</a:t>
            </a:r>
            <a:r>
              <a:rPr lang="en-ID" b="1" kern="1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b="1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keuangan</a:t>
            </a:r>
            <a:r>
              <a:rPr lang="en-ID" b="1" kern="1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negara</a:t>
            </a:r>
            <a:r>
              <a:rPr lang="en-ID" b="1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i="1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(Pasal 2; Pasal 3)</a:t>
            </a:r>
            <a:endParaRPr lang="en-ID" i="1" kern="100" dirty="0">
              <a:solidFill>
                <a:schemeClr val="tx2"/>
              </a:solidFill>
              <a:effectLst/>
              <a:latin typeface="Sanchez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4125" lvl="1" indent="-739775">
              <a:lnSpc>
                <a:spcPct val="107000"/>
              </a:lnSpc>
              <a:buFont typeface="+mj-lt"/>
              <a:buAutoNum type="arabicPeriod"/>
            </a:pPr>
            <a:r>
              <a:rPr lang="en-ID" b="1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Suap</a:t>
            </a:r>
            <a:r>
              <a:rPr lang="en-ID" kern="1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i="1" kern="1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(Pasal 5, </a:t>
            </a:r>
            <a:r>
              <a:rPr lang="en-ID" i="1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ayat</a:t>
            </a:r>
            <a:r>
              <a:rPr lang="en-ID" i="1" kern="1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1 &amp; 2; Pasal 6 </a:t>
            </a:r>
            <a:r>
              <a:rPr lang="en-ID" i="1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ayat</a:t>
            </a:r>
            <a:r>
              <a:rPr lang="en-ID" i="1" kern="1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1 &amp; 2; Pasal 12 </a:t>
            </a:r>
            <a:r>
              <a:rPr lang="en-ID" i="1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huruf</a:t>
            </a:r>
            <a:r>
              <a:rPr lang="en-ID" i="1" kern="1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a, b, c, d; dan Pasal 13)</a:t>
            </a:r>
          </a:p>
          <a:p>
            <a:pPr marL="1254125" lvl="1" indent="-739775">
              <a:lnSpc>
                <a:spcPct val="107000"/>
              </a:lnSpc>
              <a:buFont typeface="+mj-lt"/>
              <a:buAutoNum type="arabicPeriod"/>
            </a:pPr>
            <a:r>
              <a:rPr lang="en-ID" b="1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Penggelapan</a:t>
            </a:r>
            <a:r>
              <a:rPr lang="en-ID" b="1" kern="1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b="1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b="1" kern="1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b="1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jabatan</a:t>
            </a:r>
            <a:r>
              <a:rPr lang="en-ID" b="1" kern="1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i="1" kern="1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(Pasal 8; Pasal 9; Pasal 10)</a:t>
            </a:r>
          </a:p>
          <a:p>
            <a:pPr marL="1254125" lvl="1" indent="-739775">
              <a:lnSpc>
                <a:spcPct val="107000"/>
              </a:lnSpc>
              <a:buFont typeface="+mj-lt"/>
              <a:buAutoNum type="arabicPeriod"/>
            </a:pPr>
            <a:r>
              <a:rPr lang="en-ID" b="1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Paksaan</a:t>
            </a:r>
            <a:r>
              <a:rPr lang="en-ID" b="1" kern="1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b="1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mengeluarkan</a:t>
            </a:r>
            <a:r>
              <a:rPr lang="en-ID" b="1" kern="1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uang/</a:t>
            </a:r>
            <a:r>
              <a:rPr lang="en-ID" b="1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pemerasan</a:t>
            </a:r>
            <a:r>
              <a:rPr lang="en-ID" b="1" kern="1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i="1" kern="1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(Pasal 12 </a:t>
            </a:r>
            <a:r>
              <a:rPr lang="en-ID" i="1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huruf</a:t>
            </a:r>
            <a:r>
              <a:rPr lang="en-ID" i="1" kern="1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e, g, h)</a:t>
            </a:r>
          </a:p>
          <a:p>
            <a:pPr marL="1254125" lvl="1" indent="-739775">
              <a:lnSpc>
                <a:spcPct val="107000"/>
              </a:lnSpc>
              <a:buFont typeface="+mj-lt"/>
              <a:buAutoNum type="arabicPeriod"/>
            </a:pPr>
            <a:r>
              <a:rPr lang="en-ID" b="1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Perbuatan</a:t>
            </a:r>
            <a:r>
              <a:rPr lang="en-ID" b="1" kern="1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b="1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curang</a:t>
            </a:r>
            <a:r>
              <a:rPr lang="en-ID" b="1" kern="1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i="1" kern="1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(Pasal 7 </a:t>
            </a:r>
            <a:r>
              <a:rPr lang="en-ID" i="1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ayat</a:t>
            </a:r>
            <a:r>
              <a:rPr lang="en-ID" i="1" kern="1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1 &amp; 2; Pasal 12 </a:t>
            </a:r>
            <a:r>
              <a:rPr lang="en-ID" i="1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huruf</a:t>
            </a:r>
            <a:r>
              <a:rPr lang="en-ID" i="1" kern="1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h)</a:t>
            </a:r>
          </a:p>
          <a:p>
            <a:pPr marL="1254125" lvl="1" indent="-739775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ID" b="1" kern="100" dirty="0" err="1">
                <a:solidFill>
                  <a:srgbClr val="FFC000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Benturan</a:t>
            </a:r>
            <a:r>
              <a:rPr lang="en-ID" b="1" kern="100" dirty="0">
                <a:solidFill>
                  <a:srgbClr val="FFC000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b="1" kern="100" dirty="0" err="1">
                <a:solidFill>
                  <a:srgbClr val="FFC000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kepentingan</a:t>
            </a:r>
            <a:r>
              <a:rPr lang="en-ID" b="1" kern="100" dirty="0">
                <a:solidFill>
                  <a:srgbClr val="FFC000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i="1" kern="1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(Pasal 12 </a:t>
            </a:r>
            <a:r>
              <a:rPr lang="en-ID" i="1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huruf</a:t>
            </a:r>
            <a:r>
              <a:rPr lang="en-ID" i="1" kern="1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i)</a:t>
            </a:r>
          </a:p>
          <a:p>
            <a:pPr marL="1254125" lvl="1" indent="-739775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ID" b="1" dirty="0" err="1">
                <a:solidFill>
                  <a:srgbClr val="FFC000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Gratifikasi</a:t>
            </a:r>
            <a:r>
              <a:rPr lang="en-ID" dirty="0">
                <a:solidFill>
                  <a:srgbClr val="FFC000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i="1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(Pasal 12 B jo. </a:t>
            </a:r>
            <a:r>
              <a:rPr lang="en-ID" i="1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Pasal 12 C)</a:t>
            </a:r>
            <a:endParaRPr lang="en-ID" i="1" kern="100" dirty="0">
              <a:solidFill>
                <a:schemeClr val="tx2"/>
              </a:solidFill>
              <a:effectLst/>
              <a:latin typeface="Sanchez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182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5400000" flipV="1">
            <a:off x="-4169664" y="5024457"/>
            <a:ext cx="7315200" cy="3547872"/>
          </a:xfrm>
          <a:custGeom>
            <a:avLst/>
            <a:gdLst/>
            <a:ahLst/>
            <a:cxnLst/>
            <a:rect l="l" t="t" r="r" b="b"/>
            <a:pathLst>
              <a:path w="7315200" h="3547872">
                <a:moveTo>
                  <a:pt x="0" y="3547872"/>
                </a:moveTo>
                <a:lnTo>
                  <a:pt x="7315200" y="3547872"/>
                </a:lnTo>
                <a:lnTo>
                  <a:pt x="7315200" y="0"/>
                </a:lnTo>
                <a:lnTo>
                  <a:pt x="0" y="0"/>
                </a:lnTo>
                <a:lnTo>
                  <a:pt x="0" y="3547872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13918860" y="1883664"/>
            <a:ext cx="7315200" cy="3547872"/>
          </a:xfrm>
          <a:custGeom>
            <a:avLst/>
            <a:gdLst/>
            <a:ahLst/>
            <a:cxnLst/>
            <a:rect l="l" t="t" r="r" b="b"/>
            <a:pathLst>
              <a:path w="7315200" h="3547872">
                <a:moveTo>
                  <a:pt x="0" y="0"/>
                </a:moveTo>
                <a:lnTo>
                  <a:pt x="7315200" y="0"/>
                </a:lnTo>
                <a:lnTo>
                  <a:pt x="7315200" y="3547872"/>
                </a:lnTo>
                <a:lnTo>
                  <a:pt x="0" y="35478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0"/>
            <a:ext cx="4018976" cy="4018976"/>
          </a:xfrm>
          <a:custGeom>
            <a:avLst/>
            <a:gdLst/>
            <a:ahLst/>
            <a:cxnLst/>
            <a:rect l="l" t="t" r="r" b="b"/>
            <a:pathLst>
              <a:path w="4018976" h="4018976">
                <a:moveTo>
                  <a:pt x="0" y="0"/>
                </a:moveTo>
                <a:lnTo>
                  <a:pt x="4018976" y="0"/>
                </a:lnTo>
                <a:lnTo>
                  <a:pt x="4018976" y="4018976"/>
                </a:lnTo>
                <a:lnTo>
                  <a:pt x="0" y="4018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14269024" y="6268024"/>
            <a:ext cx="4018976" cy="4018976"/>
          </a:xfrm>
          <a:custGeom>
            <a:avLst/>
            <a:gdLst/>
            <a:ahLst/>
            <a:cxnLst/>
            <a:rect l="l" t="t" r="r" b="b"/>
            <a:pathLst>
              <a:path w="4018976" h="4018976">
                <a:moveTo>
                  <a:pt x="4018976" y="4018976"/>
                </a:moveTo>
                <a:lnTo>
                  <a:pt x="0" y="4018976"/>
                </a:lnTo>
                <a:lnTo>
                  <a:pt x="0" y="0"/>
                </a:lnTo>
                <a:lnTo>
                  <a:pt x="4018976" y="0"/>
                </a:lnTo>
                <a:lnTo>
                  <a:pt x="4018976" y="401897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2971800" y="2851344"/>
            <a:ext cx="12830723" cy="1"/>
          </a:xfrm>
          <a:prstGeom prst="line">
            <a:avLst/>
          </a:prstGeom>
          <a:ln w="95250" cap="flat">
            <a:solidFill>
              <a:srgbClr val="334C8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630936" y="1347204"/>
            <a:ext cx="17026128" cy="9006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87"/>
              </a:lnSpc>
            </a:pPr>
            <a:r>
              <a:rPr lang="en-US" sz="3600" dirty="0">
                <a:solidFill>
                  <a:srgbClr val="334C8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GRATIFIKASI, PEMERASAN, SUAP</a:t>
            </a:r>
          </a:p>
        </p:txBody>
      </p:sp>
      <p:sp>
        <p:nvSpPr>
          <p:cNvPr id="13" name="Freeform 13"/>
          <p:cNvSpPr/>
          <p:nvPr/>
        </p:nvSpPr>
        <p:spPr>
          <a:xfrm rot="20767630">
            <a:off x="15892089" y="7899849"/>
            <a:ext cx="2729456" cy="2152670"/>
          </a:xfrm>
          <a:custGeom>
            <a:avLst/>
            <a:gdLst/>
            <a:ahLst/>
            <a:cxnLst/>
            <a:rect l="l" t="t" r="r" b="b"/>
            <a:pathLst>
              <a:path w="4520785" h="4520785">
                <a:moveTo>
                  <a:pt x="0" y="0"/>
                </a:moveTo>
                <a:lnTo>
                  <a:pt x="4520785" y="0"/>
                </a:lnTo>
                <a:lnTo>
                  <a:pt x="4520785" y="4520785"/>
                </a:lnTo>
                <a:lnTo>
                  <a:pt x="0" y="45207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767630">
            <a:off x="16840200" y="8327210"/>
            <a:ext cx="1124672" cy="2269272"/>
          </a:xfrm>
          <a:custGeom>
            <a:avLst/>
            <a:gdLst/>
            <a:ahLst/>
            <a:cxnLst/>
            <a:rect l="l" t="t" r="r" b="b"/>
            <a:pathLst>
              <a:path w="3040380" h="4572000">
                <a:moveTo>
                  <a:pt x="0" y="0"/>
                </a:moveTo>
                <a:lnTo>
                  <a:pt x="3040380" y="0"/>
                </a:lnTo>
                <a:lnTo>
                  <a:pt x="30403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81D47C6D-9F50-491F-9073-880FE5FA8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818" y="742824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Google Shape;112;p4">
            <a:extLst>
              <a:ext uri="{FF2B5EF4-FFF2-40B4-BE49-F238E27FC236}">
                <a16:creationId xmlns:a16="http://schemas.microsoft.com/office/drawing/2014/main" id="{7367F752-ACBE-6B88-45F2-078FCA5687AD}"/>
              </a:ext>
            </a:extLst>
          </p:cNvPr>
          <p:cNvSpPr txBox="1">
            <a:spLocks/>
          </p:cNvSpPr>
          <p:nvPr/>
        </p:nvSpPr>
        <p:spPr>
          <a:xfrm>
            <a:off x="1291690" y="3577775"/>
            <a:ext cx="16572113" cy="5702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ID" sz="2800" kern="100" dirty="0">
              <a:solidFill>
                <a:schemeClr val="tx2"/>
              </a:solidFill>
              <a:effectLst/>
              <a:latin typeface="Sanchez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5B23EE-A821-9201-5586-C7E3C8769BA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582" t="25554" r="19777" b="8178"/>
          <a:stretch/>
        </p:blipFill>
        <p:spPr>
          <a:xfrm>
            <a:off x="3211257" y="3185091"/>
            <a:ext cx="12395088" cy="52793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C19872-1E8C-FAEB-29C6-15BE22C9965C}"/>
              </a:ext>
            </a:extLst>
          </p:cNvPr>
          <p:cNvSpPr txBox="1"/>
          <p:nvPr/>
        </p:nvSpPr>
        <p:spPr>
          <a:xfrm>
            <a:off x="3191592" y="8464398"/>
            <a:ext cx="3766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chemeClr val="tx2"/>
                </a:solidFill>
              </a:rPr>
              <a:t>Sumber</a:t>
            </a:r>
            <a:r>
              <a:rPr lang="en-US" i="1" dirty="0">
                <a:solidFill>
                  <a:schemeClr val="tx2"/>
                </a:solidFill>
              </a:rPr>
              <a:t>: Modul 2 </a:t>
            </a:r>
            <a:r>
              <a:rPr lang="en-US" i="1" dirty="0" err="1">
                <a:solidFill>
                  <a:schemeClr val="tx2"/>
                </a:solidFill>
              </a:rPr>
              <a:t>Materi</a:t>
            </a:r>
            <a:r>
              <a:rPr lang="en-US" i="1" dirty="0">
                <a:solidFill>
                  <a:schemeClr val="tx2"/>
                </a:solidFill>
              </a:rPr>
              <a:t> Anti </a:t>
            </a:r>
            <a:r>
              <a:rPr lang="en-US" i="1" dirty="0" err="1">
                <a:solidFill>
                  <a:schemeClr val="tx2"/>
                </a:solidFill>
              </a:rPr>
              <a:t>Korupsi</a:t>
            </a:r>
            <a:r>
              <a:rPr lang="en-US" i="1" dirty="0">
                <a:solidFill>
                  <a:schemeClr val="tx2"/>
                </a:solidFill>
              </a:rPr>
              <a:t> </a:t>
            </a:r>
            <a:endParaRPr lang="en-ID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254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5400000" flipV="1">
            <a:off x="-4169664" y="5024457"/>
            <a:ext cx="7315200" cy="3547872"/>
          </a:xfrm>
          <a:custGeom>
            <a:avLst/>
            <a:gdLst/>
            <a:ahLst/>
            <a:cxnLst/>
            <a:rect l="l" t="t" r="r" b="b"/>
            <a:pathLst>
              <a:path w="7315200" h="3547872">
                <a:moveTo>
                  <a:pt x="0" y="3547872"/>
                </a:moveTo>
                <a:lnTo>
                  <a:pt x="7315200" y="3547872"/>
                </a:lnTo>
                <a:lnTo>
                  <a:pt x="7315200" y="0"/>
                </a:lnTo>
                <a:lnTo>
                  <a:pt x="0" y="0"/>
                </a:lnTo>
                <a:lnTo>
                  <a:pt x="0" y="3547872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13918860" y="1883664"/>
            <a:ext cx="7315200" cy="3547872"/>
          </a:xfrm>
          <a:custGeom>
            <a:avLst/>
            <a:gdLst/>
            <a:ahLst/>
            <a:cxnLst/>
            <a:rect l="l" t="t" r="r" b="b"/>
            <a:pathLst>
              <a:path w="7315200" h="3547872">
                <a:moveTo>
                  <a:pt x="0" y="0"/>
                </a:moveTo>
                <a:lnTo>
                  <a:pt x="7315200" y="0"/>
                </a:lnTo>
                <a:lnTo>
                  <a:pt x="7315200" y="3547872"/>
                </a:lnTo>
                <a:lnTo>
                  <a:pt x="0" y="35478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0"/>
            <a:ext cx="4018976" cy="4018976"/>
          </a:xfrm>
          <a:custGeom>
            <a:avLst/>
            <a:gdLst/>
            <a:ahLst/>
            <a:cxnLst/>
            <a:rect l="l" t="t" r="r" b="b"/>
            <a:pathLst>
              <a:path w="4018976" h="4018976">
                <a:moveTo>
                  <a:pt x="0" y="0"/>
                </a:moveTo>
                <a:lnTo>
                  <a:pt x="4018976" y="0"/>
                </a:lnTo>
                <a:lnTo>
                  <a:pt x="4018976" y="4018976"/>
                </a:lnTo>
                <a:lnTo>
                  <a:pt x="0" y="4018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14269024" y="6268024"/>
            <a:ext cx="4018976" cy="4018976"/>
          </a:xfrm>
          <a:custGeom>
            <a:avLst/>
            <a:gdLst/>
            <a:ahLst/>
            <a:cxnLst/>
            <a:rect l="l" t="t" r="r" b="b"/>
            <a:pathLst>
              <a:path w="4018976" h="4018976">
                <a:moveTo>
                  <a:pt x="4018976" y="4018976"/>
                </a:moveTo>
                <a:lnTo>
                  <a:pt x="0" y="4018976"/>
                </a:lnTo>
                <a:lnTo>
                  <a:pt x="0" y="0"/>
                </a:lnTo>
                <a:lnTo>
                  <a:pt x="4018976" y="0"/>
                </a:lnTo>
                <a:lnTo>
                  <a:pt x="4018976" y="401897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2979175" y="1771611"/>
            <a:ext cx="12830723" cy="1"/>
          </a:xfrm>
          <a:prstGeom prst="line">
            <a:avLst/>
          </a:prstGeom>
          <a:ln w="95250" cap="flat">
            <a:solidFill>
              <a:srgbClr val="334C8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D" dirty="0"/>
          </a:p>
        </p:txBody>
      </p:sp>
      <p:sp>
        <p:nvSpPr>
          <p:cNvPr id="11" name="TextBox 11"/>
          <p:cNvSpPr txBox="1"/>
          <p:nvPr/>
        </p:nvSpPr>
        <p:spPr>
          <a:xfrm>
            <a:off x="881472" y="548932"/>
            <a:ext cx="17026128" cy="9006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87"/>
              </a:lnSpc>
            </a:pPr>
            <a:r>
              <a:rPr lang="en-US" sz="3600" dirty="0">
                <a:solidFill>
                  <a:srgbClr val="334C8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STRATEGI PEMBERANTASAN KORUPSI</a:t>
            </a:r>
          </a:p>
        </p:txBody>
      </p:sp>
      <p:sp>
        <p:nvSpPr>
          <p:cNvPr id="13" name="Freeform 13"/>
          <p:cNvSpPr/>
          <p:nvPr/>
        </p:nvSpPr>
        <p:spPr>
          <a:xfrm rot="20767630">
            <a:off x="15892089" y="7899849"/>
            <a:ext cx="2729456" cy="2152670"/>
          </a:xfrm>
          <a:custGeom>
            <a:avLst/>
            <a:gdLst/>
            <a:ahLst/>
            <a:cxnLst/>
            <a:rect l="l" t="t" r="r" b="b"/>
            <a:pathLst>
              <a:path w="4520785" h="4520785">
                <a:moveTo>
                  <a:pt x="0" y="0"/>
                </a:moveTo>
                <a:lnTo>
                  <a:pt x="4520785" y="0"/>
                </a:lnTo>
                <a:lnTo>
                  <a:pt x="4520785" y="4520785"/>
                </a:lnTo>
                <a:lnTo>
                  <a:pt x="0" y="45207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767630">
            <a:off x="16840200" y="8327210"/>
            <a:ext cx="1124672" cy="2269272"/>
          </a:xfrm>
          <a:custGeom>
            <a:avLst/>
            <a:gdLst/>
            <a:ahLst/>
            <a:cxnLst/>
            <a:rect l="l" t="t" r="r" b="b"/>
            <a:pathLst>
              <a:path w="3040380" h="4572000">
                <a:moveTo>
                  <a:pt x="0" y="0"/>
                </a:moveTo>
                <a:lnTo>
                  <a:pt x="3040380" y="0"/>
                </a:lnTo>
                <a:lnTo>
                  <a:pt x="30403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81D47C6D-9F50-491F-9073-880FE5FA8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818" y="742824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1199583-1334-06B5-51DF-739BB3F0FA2E}"/>
              </a:ext>
            </a:extLst>
          </p:cNvPr>
          <p:cNvGrpSpPr/>
          <p:nvPr/>
        </p:nvGrpSpPr>
        <p:grpSpPr>
          <a:xfrm>
            <a:off x="2488974" y="2397000"/>
            <a:ext cx="3102784" cy="6454297"/>
            <a:chOff x="1779312" y="1509237"/>
            <a:chExt cx="1551392" cy="3227148"/>
          </a:xfrm>
        </p:grpSpPr>
        <p:sp>
          <p:nvSpPr>
            <p:cNvPr id="3" name="object 2">
              <a:extLst>
                <a:ext uri="{FF2B5EF4-FFF2-40B4-BE49-F238E27FC236}">
                  <a16:creationId xmlns:a16="http://schemas.microsoft.com/office/drawing/2014/main" id="{1FA856A7-4A2A-EE0C-C595-046ADD17848F}"/>
                </a:ext>
              </a:extLst>
            </p:cNvPr>
            <p:cNvSpPr/>
            <p:nvPr/>
          </p:nvSpPr>
          <p:spPr>
            <a:xfrm>
              <a:off x="1896534" y="1509237"/>
              <a:ext cx="1389133" cy="1337531"/>
            </a:xfrm>
            <a:custGeom>
              <a:avLst/>
              <a:gdLst/>
              <a:ahLst/>
              <a:cxnLst/>
              <a:rect l="l" t="t" r="r" b="b"/>
              <a:pathLst>
                <a:path w="2762250" h="2762250">
                  <a:moveTo>
                    <a:pt x="1381125" y="2762250"/>
                  </a:moveTo>
                  <a:lnTo>
                    <a:pt x="1330292" y="2761315"/>
                  </a:lnTo>
                  <a:lnTo>
                    <a:pt x="1279523" y="2758507"/>
                  </a:lnTo>
                  <a:lnTo>
                    <a:pt x="1228894" y="2753833"/>
                  </a:lnTo>
                  <a:lnTo>
                    <a:pt x="1178469" y="2747300"/>
                  </a:lnTo>
                  <a:lnTo>
                    <a:pt x="1128323" y="2738915"/>
                  </a:lnTo>
                  <a:lnTo>
                    <a:pt x="1078519" y="2728691"/>
                  </a:lnTo>
                  <a:lnTo>
                    <a:pt x="1029122" y="2716641"/>
                  </a:lnTo>
                  <a:lnTo>
                    <a:pt x="980206" y="2702778"/>
                  </a:lnTo>
                  <a:lnTo>
                    <a:pt x="931833" y="2687126"/>
                  </a:lnTo>
                  <a:lnTo>
                    <a:pt x="884064" y="2669706"/>
                  </a:lnTo>
                  <a:lnTo>
                    <a:pt x="836970" y="2650535"/>
                  </a:lnTo>
                  <a:lnTo>
                    <a:pt x="790616" y="2629645"/>
                  </a:lnTo>
                  <a:lnTo>
                    <a:pt x="745064" y="2607066"/>
                  </a:lnTo>
                  <a:lnTo>
                    <a:pt x="700370" y="2582823"/>
                  </a:lnTo>
                  <a:lnTo>
                    <a:pt x="656598" y="2556952"/>
                  </a:lnTo>
                  <a:lnTo>
                    <a:pt x="613810" y="2529486"/>
                  </a:lnTo>
                  <a:lnTo>
                    <a:pt x="572064" y="2500468"/>
                  </a:lnTo>
                  <a:lnTo>
                    <a:pt x="531413" y="2469930"/>
                  </a:lnTo>
                  <a:lnTo>
                    <a:pt x="491912" y="2437916"/>
                  </a:lnTo>
                  <a:lnTo>
                    <a:pt x="453618" y="2404472"/>
                  </a:lnTo>
                  <a:lnTo>
                    <a:pt x="416581" y="2369640"/>
                  </a:lnTo>
                  <a:lnTo>
                    <a:pt x="380849" y="2333467"/>
                  </a:lnTo>
                  <a:lnTo>
                    <a:pt x="346473" y="2296003"/>
                  </a:lnTo>
                  <a:lnTo>
                    <a:pt x="313501" y="2257299"/>
                  </a:lnTo>
                  <a:lnTo>
                    <a:pt x="281975" y="2217412"/>
                  </a:lnTo>
                  <a:lnTo>
                    <a:pt x="251938" y="2176388"/>
                  </a:lnTo>
                  <a:lnTo>
                    <a:pt x="223431" y="2134287"/>
                  </a:lnTo>
                  <a:lnTo>
                    <a:pt x="196494" y="2091166"/>
                  </a:lnTo>
                  <a:lnTo>
                    <a:pt x="171163" y="2047080"/>
                  </a:lnTo>
                  <a:lnTo>
                    <a:pt x="147470" y="2002094"/>
                  </a:lnTo>
                  <a:lnTo>
                    <a:pt x="125449" y="1956265"/>
                  </a:lnTo>
                  <a:lnTo>
                    <a:pt x="105131" y="1909659"/>
                  </a:lnTo>
                  <a:lnTo>
                    <a:pt x="86543" y="1862335"/>
                  </a:lnTo>
                  <a:lnTo>
                    <a:pt x="69707" y="1814356"/>
                  </a:lnTo>
                  <a:lnTo>
                    <a:pt x="54649" y="1765794"/>
                  </a:lnTo>
                  <a:lnTo>
                    <a:pt x="41390" y="1716710"/>
                  </a:lnTo>
                  <a:lnTo>
                    <a:pt x="29946" y="1667172"/>
                  </a:lnTo>
                  <a:lnTo>
                    <a:pt x="20333" y="1617246"/>
                  </a:lnTo>
                  <a:lnTo>
                    <a:pt x="12564" y="1566996"/>
                  </a:lnTo>
                  <a:lnTo>
                    <a:pt x="6650" y="1516497"/>
                  </a:lnTo>
                  <a:lnTo>
                    <a:pt x="2599" y="1465817"/>
                  </a:lnTo>
                  <a:lnTo>
                    <a:pt x="415" y="1415017"/>
                  </a:lnTo>
                  <a:lnTo>
                    <a:pt x="0" y="1381125"/>
                  </a:lnTo>
                  <a:lnTo>
                    <a:pt x="103" y="1364176"/>
                  </a:lnTo>
                  <a:lnTo>
                    <a:pt x="1663" y="1313355"/>
                  </a:lnTo>
                  <a:lnTo>
                    <a:pt x="5092" y="1262629"/>
                  </a:lnTo>
                  <a:lnTo>
                    <a:pt x="10386" y="1212061"/>
                  </a:lnTo>
                  <a:lnTo>
                    <a:pt x="17538" y="1161719"/>
                  </a:lnTo>
                  <a:lnTo>
                    <a:pt x="26537" y="1111678"/>
                  </a:lnTo>
                  <a:lnTo>
                    <a:pt x="37372" y="1062007"/>
                  </a:lnTo>
                  <a:lnTo>
                    <a:pt x="50029" y="1012761"/>
                  </a:lnTo>
                  <a:lnTo>
                    <a:pt x="64490" y="964017"/>
                  </a:lnTo>
                  <a:lnTo>
                    <a:pt x="80735" y="915840"/>
                  </a:lnTo>
                  <a:lnTo>
                    <a:pt x="98741" y="868289"/>
                  </a:lnTo>
                  <a:lnTo>
                    <a:pt x="118486" y="821435"/>
                  </a:lnTo>
                  <a:lnTo>
                    <a:pt x="139943" y="775340"/>
                  </a:lnTo>
                  <a:lnTo>
                    <a:pt x="163081" y="730068"/>
                  </a:lnTo>
                  <a:lnTo>
                    <a:pt x="187869" y="685676"/>
                  </a:lnTo>
                  <a:lnTo>
                    <a:pt x="214276" y="642225"/>
                  </a:lnTo>
                  <a:lnTo>
                    <a:pt x="242264" y="599777"/>
                  </a:lnTo>
                  <a:lnTo>
                    <a:pt x="271794" y="558388"/>
                  </a:lnTo>
                  <a:lnTo>
                    <a:pt x="302828" y="518116"/>
                  </a:lnTo>
                  <a:lnTo>
                    <a:pt x="335324" y="479011"/>
                  </a:lnTo>
                  <a:lnTo>
                    <a:pt x="369238" y="441129"/>
                  </a:lnTo>
                  <a:lnTo>
                    <a:pt x="404522" y="404522"/>
                  </a:lnTo>
                  <a:lnTo>
                    <a:pt x="441129" y="369238"/>
                  </a:lnTo>
                  <a:lnTo>
                    <a:pt x="479011" y="335324"/>
                  </a:lnTo>
                  <a:lnTo>
                    <a:pt x="518116" y="302828"/>
                  </a:lnTo>
                  <a:lnTo>
                    <a:pt x="558388" y="271794"/>
                  </a:lnTo>
                  <a:lnTo>
                    <a:pt x="599777" y="242264"/>
                  </a:lnTo>
                  <a:lnTo>
                    <a:pt x="642225" y="214276"/>
                  </a:lnTo>
                  <a:lnTo>
                    <a:pt x="685676" y="187869"/>
                  </a:lnTo>
                  <a:lnTo>
                    <a:pt x="730068" y="163081"/>
                  </a:lnTo>
                  <a:lnTo>
                    <a:pt x="775340" y="139943"/>
                  </a:lnTo>
                  <a:lnTo>
                    <a:pt x="821435" y="118486"/>
                  </a:lnTo>
                  <a:lnTo>
                    <a:pt x="868289" y="98741"/>
                  </a:lnTo>
                  <a:lnTo>
                    <a:pt x="915840" y="80735"/>
                  </a:lnTo>
                  <a:lnTo>
                    <a:pt x="964017" y="64490"/>
                  </a:lnTo>
                  <a:lnTo>
                    <a:pt x="1012761" y="50029"/>
                  </a:lnTo>
                  <a:lnTo>
                    <a:pt x="1062007" y="37372"/>
                  </a:lnTo>
                  <a:lnTo>
                    <a:pt x="1111678" y="26537"/>
                  </a:lnTo>
                  <a:lnTo>
                    <a:pt x="1161719" y="17538"/>
                  </a:lnTo>
                  <a:lnTo>
                    <a:pt x="1212061" y="10386"/>
                  </a:lnTo>
                  <a:lnTo>
                    <a:pt x="1262629" y="5092"/>
                  </a:lnTo>
                  <a:lnTo>
                    <a:pt x="1313355" y="1663"/>
                  </a:lnTo>
                  <a:lnTo>
                    <a:pt x="1364176" y="103"/>
                  </a:lnTo>
                  <a:lnTo>
                    <a:pt x="1381125" y="0"/>
                  </a:lnTo>
                  <a:lnTo>
                    <a:pt x="1398073" y="103"/>
                  </a:lnTo>
                  <a:lnTo>
                    <a:pt x="1448894" y="1663"/>
                  </a:lnTo>
                  <a:lnTo>
                    <a:pt x="1499620" y="5092"/>
                  </a:lnTo>
                  <a:lnTo>
                    <a:pt x="1550188" y="10386"/>
                  </a:lnTo>
                  <a:lnTo>
                    <a:pt x="1600530" y="17538"/>
                  </a:lnTo>
                  <a:lnTo>
                    <a:pt x="1650571" y="26537"/>
                  </a:lnTo>
                  <a:lnTo>
                    <a:pt x="1700243" y="37372"/>
                  </a:lnTo>
                  <a:lnTo>
                    <a:pt x="1749489" y="50029"/>
                  </a:lnTo>
                  <a:lnTo>
                    <a:pt x="1798232" y="64490"/>
                  </a:lnTo>
                  <a:lnTo>
                    <a:pt x="1846409" y="80735"/>
                  </a:lnTo>
                  <a:lnTo>
                    <a:pt x="1893960" y="98741"/>
                  </a:lnTo>
                  <a:lnTo>
                    <a:pt x="1940814" y="118486"/>
                  </a:lnTo>
                  <a:lnTo>
                    <a:pt x="1986909" y="139943"/>
                  </a:lnTo>
                  <a:lnTo>
                    <a:pt x="2032181" y="163081"/>
                  </a:lnTo>
                  <a:lnTo>
                    <a:pt x="2076572" y="187869"/>
                  </a:lnTo>
                  <a:lnTo>
                    <a:pt x="2120024" y="214276"/>
                  </a:lnTo>
                  <a:lnTo>
                    <a:pt x="2162472" y="242264"/>
                  </a:lnTo>
                  <a:lnTo>
                    <a:pt x="2203861" y="271794"/>
                  </a:lnTo>
                  <a:lnTo>
                    <a:pt x="2244133" y="302828"/>
                  </a:lnTo>
                  <a:lnTo>
                    <a:pt x="2283237" y="335324"/>
                  </a:lnTo>
                  <a:lnTo>
                    <a:pt x="2321121" y="369238"/>
                  </a:lnTo>
                  <a:lnTo>
                    <a:pt x="2357729" y="404522"/>
                  </a:lnTo>
                  <a:lnTo>
                    <a:pt x="2393011" y="441129"/>
                  </a:lnTo>
                  <a:lnTo>
                    <a:pt x="2426924" y="479011"/>
                  </a:lnTo>
                  <a:lnTo>
                    <a:pt x="2459422" y="518116"/>
                  </a:lnTo>
                  <a:lnTo>
                    <a:pt x="2490455" y="558388"/>
                  </a:lnTo>
                  <a:lnTo>
                    <a:pt x="2519983" y="599777"/>
                  </a:lnTo>
                  <a:lnTo>
                    <a:pt x="2547972" y="642225"/>
                  </a:lnTo>
                  <a:lnTo>
                    <a:pt x="2574378" y="685676"/>
                  </a:lnTo>
                  <a:lnTo>
                    <a:pt x="2599166" y="730068"/>
                  </a:lnTo>
                  <a:lnTo>
                    <a:pt x="2622305" y="775340"/>
                  </a:lnTo>
                  <a:lnTo>
                    <a:pt x="2643763" y="821435"/>
                  </a:lnTo>
                  <a:lnTo>
                    <a:pt x="2663507" y="868289"/>
                  </a:lnTo>
                  <a:lnTo>
                    <a:pt x="2681514" y="915840"/>
                  </a:lnTo>
                  <a:lnTo>
                    <a:pt x="2697758" y="964017"/>
                  </a:lnTo>
                  <a:lnTo>
                    <a:pt x="2712221" y="1012761"/>
                  </a:lnTo>
                  <a:lnTo>
                    <a:pt x="2724877" y="1062007"/>
                  </a:lnTo>
                  <a:lnTo>
                    <a:pt x="2735710" y="1111678"/>
                  </a:lnTo>
                  <a:lnTo>
                    <a:pt x="2744711" y="1161719"/>
                  </a:lnTo>
                  <a:lnTo>
                    <a:pt x="2751861" y="1212061"/>
                  </a:lnTo>
                  <a:lnTo>
                    <a:pt x="2757156" y="1262629"/>
                  </a:lnTo>
                  <a:lnTo>
                    <a:pt x="2760587" y="1313355"/>
                  </a:lnTo>
                  <a:lnTo>
                    <a:pt x="2762146" y="1364176"/>
                  </a:lnTo>
                  <a:lnTo>
                    <a:pt x="2762250" y="1381125"/>
                  </a:lnTo>
                  <a:lnTo>
                    <a:pt x="2762146" y="1398073"/>
                  </a:lnTo>
                  <a:lnTo>
                    <a:pt x="2760587" y="1448894"/>
                  </a:lnTo>
                  <a:lnTo>
                    <a:pt x="2757156" y="1499620"/>
                  </a:lnTo>
                  <a:lnTo>
                    <a:pt x="2751861" y="1550188"/>
                  </a:lnTo>
                  <a:lnTo>
                    <a:pt x="2744711" y="1600530"/>
                  </a:lnTo>
                  <a:lnTo>
                    <a:pt x="2735710" y="1650571"/>
                  </a:lnTo>
                  <a:lnTo>
                    <a:pt x="2724877" y="1700243"/>
                  </a:lnTo>
                  <a:lnTo>
                    <a:pt x="2712221" y="1749489"/>
                  </a:lnTo>
                  <a:lnTo>
                    <a:pt x="2697758" y="1798232"/>
                  </a:lnTo>
                  <a:lnTo>
                    <a:pt x="2681514" y="1846409"/>
                  </a:lnTo>
                  <a:lnTo>
                    <a:pt x="2663509" y="1893960"/>
                  </a:lnTo>
                  <a:lnTo>
                    <a:pt x="2643763" y="1940814"/>
                  </a:lnTo>
                  <a:lnTo>
                    <a:pt x="2622305" y="1986909"/>
                  </a:lnTo>
                  <a:lnTo>
                    <a:pt x="2599166" y="2032181"/>
                  </a:lnTo>
                  <a:lnTo>
                    <a:pt x="2574378" y="2076572"/>
                  </a:lnTo>
                  <a:lnTo>
                    <a:pt x="2547972" y="2120024"/>
                  </a:lnTo>
                  <a:lnTo>
                    <a:pt x="2519983" y="2162472"/>
                  </a:lnTo>
                  <a:lnTo>
                    <a:pt x="2490455" y="2203861"/>
                  </a:lnTo>
                  <a:lnTo>
                    <a:pt x="2459422" y="2244133"/>
                  </a:lnTo>
                  <a:lnTo>
                    <a:pt x="2426924" y="2283237"/>
                  </a:lnTo>
                  <a:lnTo>
                    <a:pt x="2393011" y="2321121"/>
                  </a:lnTo>
                  <a:lnTo>
                    <a:pt x="2357729" y="2357729"/>
                  </a:lnTo>
                  <a:lnTo>
                    <a:pt x="2321121" y="2393011"/>
                  </a:lnTo>
                  <a:lnTo>
                    <a:pt x="2283237" y="2426924"/>
                  </a:lnTo>
                  <a:lnTo>
                    <a:pt x="2244133" y="2459422"/>
                  </a:lnTo>
                  <a:lnTo>
                    <a:pt x="2203861" y="2490455"/>
                  </a:lnTo>
                  <a:lnTo>
                    <a:pt x="2162472" y="2519983"/>
                  </a:lnTo>
                  <a:lnTo>
                    <a:pt x="2120024" y="2547972"/>
                  </a:lnTo>
                  <a:lnTo>
                    <a:pt x="2076572" y="2574378"/>
                  </a:lnTo>
                  <a:lnTo>
                    <a:pt x="2032181" y="2599166"/>
                  </a:lnTo>
                  <a:lnTo>
                    <a:pt x="1986909" y="2622305"/>
                  </a:lnTo>
                  <a:lnTo>
                    <a:pt x="1940814" y="2643763"/>
                  </a:lnTo>
                  <a:lnTo>
                    <a:pt x="1893960" y="2663507"/>
                  </a:lnTo>
                  <a:lnTo>
                    <a:pt x="1846409" y="2681514"/>
                  </a:lnTo>
                  <a:lnTo>
                    <a:pt x="1798232" y="2697758"/>
                  </a:lnTo>
                  <a:lnTo>
                    <a:pt x="1749489" y="2712221"/>
                  </a:lnTo>
                  <a:lnTo>
                    <a:pt x="1700243" y="2724877"/>
                  </a:lnTo>
                  <a:lnTo>
                    <a:pt x="1650571" y="2735710"/>
                  </a:lnTo>
                  <a:lnTo>
                    <a:pt x="1600530" y="2744711"/>
                  </a:lnTo>
                  <a:lnTo>
                    <a:pt x="1550188" y="2751861"/>
                  </a:lnTo>
                  <a:lnTo>
                    <a:pt x="1499620" y="2757156"/>
                  </a:lnTo>
                  <a:lnTo>
                    <a:pt x="1448894" y="2760587"/>
                  </a:lnTo>
                  <a:lnTo>
                    <a:pt x="1398073" y="2762146"/>
                  </a:lnTo>
                  <a:lnTo>
                    <a:pt x="1381125" y="2762250"/>
                  </a:lnTo>
                  <a:close/>
                </a:path>
              </a:pathLst>
            </a:custGeom>
            <a:solidFill>
              <a:srgbClr val="56AEFF"/>
            </a:solidFill>
          </p:spPr>
          <p:txBody>
            <a:bodyPr wrap="square" lIns="0" tIns="0" rIns="0" bIns="0" rtlCol="0"/>
            <a:lstStyle/>
            <a:p>
              <a:pPr defTabSz="1828755">
                <a:buClr>
                  <a:srgbClr val="000000"/>
                </a:buClr>
              </a:pPr>
              <a:endParaRPr sz="280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" name="object 9">
              <a:extLst>
                <a:ext uri="{FF2B5EF4-FFF2-40B4-BE49-F238E27FC236}">
                  <a16:creationId xmlns:a16="http://schemas.microsoft.com/office/drawing/2014/main" id="{27013DC5-DF2A-3A21-E81A-DF79A012CA3D}"/>
                </a:ext>
              </a:extLst>
            </p:cNvPr>
            <p:cNvGrpSpPr/>
            <p:nvPr/>
          </p:nvGrpSpPr>
          <p:grpSpPr>
            <a:xfrm>
              <a:off x="2287164" y="1843661"/>
              <a:ext cx="602596" cy="659541"/>
              <a:chOff x="4115200" y="4249887"/>
              <a:chExt cx="1198245" cy="1362075"/>
            </a:xfrm>
          </p:grpSpPr>
          <p:sp>
            <p:nvSpPr>
              <p:cNvPr id="17" name="object 10">
                <a:extLst>
                  <a:ext uri="{FF2B5EF4-FFF2-40B4-BE49-F238E27FC236}">
                    <a16:creationId xmlns:a16="http://schemas.microsoft.com/office/drawing/2014/main" id="{F25A0DEB-55BC-1E49-7A4E-1492740019D0}"/>
                  </a:ext>
                </a:extLst>
              </p:cNvPr>
              <p:cNvSpPr/>
              <p:nvPr/>
            </p:nvSpPr>
            <p:spPr>
              <a:xfrm>
                <a:off x="4115193" y="4249889"/>
                <a:ext cx="1198245" cy="1362075"/>
              </a:xfrm>
              <a:custGeom>
                <a:avLst/>
                <a:gdLst/>
                <a:ahLst/>
                <a:cxnLst/>
                <a:rect l="l" t="t" r="r" b="b"/>
                <a:pathLst>
                  <a:path w="1198245" h="1362075">
                    <a:moveTo>
                      <a:pt x="283959" y="808101"/>
                    </a:moveTo>
                    <a:lnTo>
                      <a:pt x="280416" y="800557"/>
                    </a:lnTo>
                    <a:lnTo>
                      <a:pt x="277863" y="792416"/>
                    </a:lnTo>
                    <a:lnTo>
                      <a:pt x="276504" y="783882"/>
                    </a:lnTo>
                    <a:lnTo>
                      <a:pt x="276542" y="768769"/>
                    </a:lnTo>
                    <a:lnTo>
                      <a:pt x="277596" y="765568"/>
                    </a:lnTo>
                    <a:lnTo>
                      <a:pt x="157873" y="765568"/>
                    </a:lnTo>
                    <a:lnTo>
                      <a:pt x="149644" y="767257"/>
                    </a:lnTo>
                    <a:lnTo>
                      <a:pt x="142900" y="771817"/>
                    </a:lnTo>
                    <a:lnTo>
                      <a:pt x="138353" y="778586"/>
                    </a:lnTo>
                    <a:lnTo>
                      <a:pt x="136677" y="786841"/>
                    </a:lnTo>
                    <a:lnTo>
                      <a:pt x="138353" y="795096"/>
                    </a:lnTo>
                    <a:lnTo>
                      <a:pt x="142900" y="801852"/>
                    </a:lnTo>
                    <a:lnTo>
                      <a:pt x="149644" y="806424"/>
                    </a:lnTo>
                    <a:lnTo>
                      <a:pt x="157873" y="808101"/>
                    </a:lnTo>
                    <a:lnTo>
                      <a:pt x="283959" y="808101"/>
                    </a:lnTo>
                    <a:close/>
                  </a:path>
                  <a:path w="1198245" h="1362075">
                    <a:moveTo>
                      <a:pt x="381431" y="914438"/>
                    </a:moveTo>
                    <a:lnTo>
                      <a:pt x="341172" y="871905"/>
                    </a:lnTo>
                    <a:lnTo>
                      <a:pt x="157873" y="871905"/>
                    </a:lnTo>
                    <a:lnTo>
                      <a:pt x="149644" y="873582"/>
                    </a:lnTo>
                    <a:lnTo>
                      <a:pt x="142900" y="878154"/>
                    </a:lnTo>
                    <a:lnTo>
                      <a:pt x="138353" y="884910"/>
                    </a:lnTo>
                    <a:lnTo>
                      <a:pt x="136677" y="893165"/>
                    </a:lnTo>
                    <a:lnTo>
                      <a:pt x="138353" y="901420"/>
                    </a:lnTo>
                    <a:lnTo>
                      <a:pt x="142900" y="908189"/>
                    </a:lnTo>
                    <a:lnTo>
                      <a:pt x="149644" y="912761"/>
                    </a:lnTo>
                    <a:lnTo>
                      <a:pt x="157873" y="914438"/>
                    </a:lnTo>
                    <a:lnTo>
                      <a:pt x="381431" y="914438"/>
                    </a:lnTo>
                    <a:close/>
                  </a:path>
                  <a:path w="1198245" h="1362075">
                    <a:moveTo>
                      <a:pt x="408978" y="659244"/>
                    </a:moveTo>
                    <a:lnTo>
                      <a:pt x="157873" y="659244"/>
                    </a:lnTo>
                    <a:lnTo>
                      <a:pt x="149644" y="660920"/>
                    </a:lnTo>
                    <a:lnTo>
                      <a:pt x="142900" y="665492"/>
                    </a:lnTo>
                    <a:lnTo>
                      <a:pt x="138353" y="672249"/>
                    </a:lnTo>
                    <a:lnTo>
                      <a:pt x="136677" y="680516"/>
                    </a:lnTo>
                    <a:lnTo>
                      <a:pt x="138353" y="688771"/>
                    </a:lnTo>
                    <a:lnTo>
                      <a:pt x="142900" y="695528"/>
                    </a:lnTo>
                    <a:lnTo>
                      <a:pt x="149644" y="700100"/>
                    </a:lnTo>
                    <a:lnTo>
                      <a:pt x="157873" y="701776"/>
                    </a:lnTo>
                    <a:lnTo>
                      <a:pt x="368719" y="701776"/>
                    </a:lnTo>
                    <a:lnTo>
                      <a:pt x="377202" y="689013"/>
                    </a:lnTo>
                    <a:lnTo>
                      <a:pt x="383552" y="683704"/>
                    </a:lnTo>
                    <a:lnTo>
                      <a:pt x="408978" y="659244"/>
                    </a:lnTo>
                    <a:close/>
                  </a:path>
                  <a:path w="1198245" h="1362075">
                    <a:moveTo>
                      <a:pt x="520230" y="552919"/>
                    </a:moveTo>
                    <a:lnTo>
                      <a:pt x="157873" y="552919"/>
                    </a:lnTo>
                    <a:lnTo>
                      <a:pt x="149644" y="554596"/>
                    </a:lnTo>
                    <a:lnTo>
                      <a:pt x="142900" y="559168"/>
                    </a:lnTo>
                    <a:lnTo>
                      <a:pt x="138353" y="565924"/>
                    </a:lnTo>
                    <a:lnTo>
                      <a:pt x="136677" y="574179"/>
                    </a:lnTo>
                    <a:lnTo>
                      <a:pt x="138353" y="582434"/>
                    </a:lnTo>
                    <a:lnTo>
                      <a:pt x="142900" y="589203"/>
                    </a:lnTo>
                    <a:lnTo>
                      <a:pt x="149644" y="593763"/>
                    </a:lnTo>
                    <a:lnTo>
                      <a:pt x="157873" y="595452"/>
                    </a:lnTo>
                    <a:lnTo>
                      <a:pt x="475729" y="595452"/>
                    </a:lnTo>
                    <a:lnTo>
                      <a:pt x="520230" y="552919"/>
                    </a:lnTo>
                    <a:close/>
                  </a:path>
                  <a:path w="1198245" h="1362075">
                    <a:moveTo>
                      <a:pt x="633603" y="459346"/>
                    </a:moveTo>
                    <a:lnTo>
                      <a:pt x="631482" y="456158"/>
                    </a:lnTo>
                    <a:lnTo>
                      <a:pt x="630428" y="450837"/>
                    </a:lnTo>
                    <a:lnTo>
                      <a:pt x="630428" y="446582"/>
                    </a:lnTo>
                    <a:lnTo>
                      <a:pt x="157873" y="446582"/>
                    </a:lnTo>
                    <a:lnTo>
                      <a:pt x="149644" y="448259"/>
                    </a:lnTo>
                    <a:lnTo>
                      <a:pt x="142900" y="452831"/>
                    </a:lnTo>
                    <a:lnTo>
                      <a:pt x="138353" y="459600"/>
                    </a:lnTo>
                    <a:lnTo>
                      <a:pt x="136677" y="467855"/>
                    </a:lnTo>
                    <a:lnTo>
                      <a:pt x="138353" y="476110"/>
                    </a:lnTo>
                    <a:lnTo>
                      <a:pt x="142900" y="482866"/>
                    </a:lnTo>
                    <a:lnTo>
                      <a:pt x="149644" y="487438"/>
                    </a:lnTo>
                    <a:lnTo>
                      <a:pt x="157873" y="489115"/>
                    </a:lnTo>
                    <a:lnTo>
                      <a:pt x="586981" y="489115"/>
                    </a:lnTo>
                    <a:lnTo>
                      <a:pt x="598639" y="478485"/>
                    </a:lnTo>
                    <a:lnTo>
                      <a:pt x="605739" y="472503"/>
                    </a:lnTo>
                    <a:lnTo>
                      <a:pt x="614133" y="467321"/>
                    </a:lnTo>
                    <a:lnTo>
                      <a:pt x="623519" y="462940"/>
                    </a:lnTo>
                    <a:lnTo>
                      <a:pt x="633603" y="459346"/>
                    </a:lnTo>
                    <a:close/>
                  </a:path>
                  <a:path w="1198245" h="1362075">
                    <a:moveTo>
                      <a:pt x="688695" y="914438"/>
                    </a:moveTo>
                    <a:lnTo>
                      <a:pt x="665391" y="883602"/>
                    </a:lnTo>
                    <a:lnTo>
                      <a:pt x="633603" y="914438"/>
                    </a:lnTo>
                    <a:lnTo>
                      <a:pt x="688695" y="914438"/>
                    </a:lnTo>
                    <a:close/>
                  </a:path>
                  <a:path w="1198245" h="1362075">
                    <a:moveTo>
                      <a:pt x="769226" y="1020762"/>
                    </a:moveTo>
                    <a:lnTo>
                      <a:pt x="736384" y="978230"/>
                    </a:lnTo>
                    <a:lnTo>
                      <a:pt x="566851" y="978230"/>
                    </a:lnTo>
                    <a:lnTo>
                      <a:pt x="564070" y="984415"/>
                    </a:lnTo>
                    <a:lnTo>
                      <a:pt x="560501" y="990193"/>
                    </a:lnTo>
                    <a:lnTo>
                      <a:pt x="519379" y="1016558"/>
                    </a:lnTo>
                    <a:lnTo>
                      <a:pt x="507517" y="1017574"/>
                    </a:lnTo>
                    <a:lnTo>
                      <a:pt x="494868" y="1016215"/>
                    </a:lnTo>
                    <a:lnTo>
                      <a:pt x="482625" y="1012253"/>
                    </a:lnTo>
                    <a:lnTo>
                      <a:pt x="471170" y="1005916"/>
                    </a:lnTo>
                    <a:lnTo>
                      <a:pt x="460895" y="997369"/>
                    </a:lnTo>
                    <a:lnTo>
                      <a:pt x="441833" y="978230"/>
                    </a:lnTo>
                    <a:lnTo>
                      <a:pt x="157873" y="978230"/>
                    </a:lnTo>
                    <a:lnTo>
                      <a:pt x="149644" y="979906"/>
                    </a:lnTo>
                    <a:lnTo>
                      <a:pt x="142900" y="984478"/>
                    </a:lnTo>
                    <a:lnTo>
                      <a:pt x="138353" y="991235"/>
                    </a:lnTo>
                    <a:lnTo>
                      <a:pt x="136677" y="999502"/>
                    </a:lnTo>
                    <a:lnTo>
                      <a:pt x="138353" y="1007757"/>
                    </a:lnTo>
                    <a:lnTo>
                      <a:pt x="142900" y="1014514"/>
                    </a:lnTo>
                    <a:lnTo>
                      <a:pt x="149644" y="1019086"/>
                    </a:lnTo>
                    <a:lnTo>
                      <a:pt x="157873" y="1020762"/>
                    </a:lnTo>
                    <a:lnTo>
                      <a:pt x="769226" y="1020762"/>
                    </a:lnTo>
                    <a:close/>
                  </a:path>
                  <a:path w="1198245" h="1362075">
                    <a:moveTo>
                      <a:pt x="853986" y="1127086"/>
                    </a:moveTo>
                    <a:lnTo>
                      <a:pt x="836637" y="1106220"/>
                    </a:lnTo>
                    <a:lnTo>
                      <a:pt x="828217" y="1095540"/>
                    </a:lnTo>
                    <a:lnTo>
                      <a:pt x="820089" y="1084567"/>
                    </a:lnTo>
                    <a:lnTo>
                      <a:pt x="157873" y="1084567"/>
                    </a:lnTo>
                    <a:lnTo>
                      <a:pt x="149644" y="1086243"/>
                    </a:lnTo>
                    <a:lnTo>
                      <a:pt x="142900" y="1090803"/>
                    </a:lnTo>
                    <a:lnTo>
                      <a:pt x="138353" y="1097572"/>
                    </a:lnTo>
                    <a:lnTo>
                      <a:pt x="136677" y="1105827"/>
                    </a:lnTo>
                    <a:lnTo>
                      <a:pt x="138353" y="1114082"/>
                    </a:lnTo>
                    <a:lnTo>
                      <a:pt x="142900" y="1120851"/>
                    </a:lnTo>
                    <a:lnTo>
                      <a:pt x="149644" y="1125410"/>
                    </a:lnTo>
                    <a:lnTo>
                      <a:pt x="157873" y="1127086"/>
                    </a:lnTo>
                    <a:lnTo>
                      <a:pt x="853986" y="1127086"/>
                    </a:lnTo>
                    <a:close/>
                  </a:path>
                  <a:path w="1198245" h="1362075">
                    <a:moveTo>
                      <a:pt x="898486" y="786841"/>
                    </a:moveTo>
                    <a:lnTo>
                      <a:pt x="896988" y="778586"/>
                    </a:lnTo>
                    <a:lnTo>
                      <a:pt x="892797" y="771817"/>
                    </a:lnTo>
                    <a:lnTo>
                      <a:pt x="886421" y="767257"/>
                    </a:lnTo>
                    <a:lnTo>
                      <a:pt x="878357" y="765568"/>
                    </a:lnTo>
                    <a:lnTo>
                      <a:pt x="789355" y="765568"/>
                    </a:lnTo>
                    <a:lnTo>
                      <a:pt x="781939" y="771956"/>
                    </a:lnTo>
                    <a:lnTo>
                      <a:pt x="812787" y="798118"/>
                    </a:lnTo>
                    <a:lnTo>
                      <a:pt x="824318" y="808101"/>
                    </a:lnTo>
                    <a:lnTo>
                      <a:pt x="877303" y="808101"/>
                    </a:lnTo>
                    <a:lnTo>
                      <a:pt x="885532" y="806424"/>
                    </a:lnTo>
                    <a:lnTo>
                      <a:pt x="892263" y="801852"/>
                    </a:lnTo>
                    <a:lnTo>
                      <a:pt x="896823" y="795096"/>
                    </a:lnTo>
                    <a:lnTo>
                      <a:pt x="898486" y="786841"/>
                    </a:lnTo>
                    <a:close/>
                  </a:path>
                  <a:path w="1198245" h="1362075">
                    <a:moveTo>
                      <a:pt x="899553" y="1212151"/>
                    </a:moveTo>
                    <a:lnTo>
                      <a:pt x="897877" y="1203896"/>
                    </a:lnTo>
                    <a:lnTo>
                      <a:pt x="893330" y="1197140"/>
                    </a:lnTo>
                    <a:lnTo>
                      <a:pt x="886587" y="1192568"/>
                    </a:lnTo>
                    <a:lnTo>
                      <a:pt x="878357" y="1190891"/>
                    </a:lnTo>
                    <a:lnTo>
                      <a:pt x="157873" y="1190891"/>
                    </a:lnTo>
                    <a:lnTo>
                      <a:pt x="149644" y="1192568"/>
                    </a:lnTo>
                    <a:lnTo>
                      <a:pt x="142900" y="1197140"/>
                    </a:lnTo>
                    <a:lnTo>
                      <a:pt x="138353" y="1203896"/>
                    </a:lnTo>
                    <a:lnTo>
                      <a:pt x="136677" y="1212151"/>
                    </a:lnTo>
                    <a:lnTo>
                      <a:pt x="138353" y="1220419"/>
                    </a:lnTo>
                    <a:lnTo>
                      <a:pt x="142900" y="1227175"/>
                    </a:lnTo>
                    <a:lnTo>
                      <a:pt x="149644" y="1231747"/>
                    </a:lnTo>
                    <a:lnTo>
                      <a:pt x="157873" y="1233424"/>
                    </a:lnTo>
                    <a:lnTo>
                      <a:pt x="878357" y="1233424"/>
                    </a:lnTo>
                    <a:lnTo>
                      <a:pt x="886587" y="1231747"/>
                    </a:lnTo>
                    <a:lnTo>
                      <a:pt x="893330" y="1227175"/>
                    </a:lnTo>
                    <a:lnTo>
                      <a:pt x="897877" y="1220419"/>
                    </a:lnTo>
                    <a:lnTo>
                      <a:pt x="899553" y="1212151"/>
                    </a:lnTo>
                    <a:close/>
                  </a:path>
                  <a:path w="1198245" h="1362075">
                    <a:moveTo>
                      <a:pt x="899553" y="677316"/>
                    </a:moveTo>
                    <a:lnTo>
                      <a:pt x="898486" y="673061"/>
                    </a:lnTo>
                    <a:lnTo>
                      <a:pt x="897432" y="670941"/>
                    </a:lnTo>
                    <a:lnTo>
                      <a:pt x="889114" y="675906"/>
                    </a:lnTo>
                    <a:lnTo>
                      <a:pt x="880211" y="679577"/>
                    </a:lnTo>
                    <a:lnTo>
                      <a:pt x="870902" y="681850"/>
                    </a:lnTo>
                    <a:lnTo>
                      <a:pt x="861402" y="682637"/>
                    </a:lnTo>
                    <a:lnTo>
                      <a:pt x="856107" y="682637"/>
                    </a:lnTo>
                    <a:lnTo>
                      <a:pt x="855052" y="690079"/>
                    </a:lnTo>
                    <a:lnTo>
                      <a:pt x="848690" y="702843"/>
                    </a:lnTo>
                    <a:lnTo>
                      <a:pt x="878357" y="702843"/>
                    </a:lnTo>
                    <a:lnTo>
                      <a:pt x="886587" y="701167"/>
                    </a:lnTo>
                    <a:lnTo>
                      <a:pt x="893330" y="696595"/>
                    </a:lnTo>
                    <a:lnTo>
                      <a:pt x="897877" y="689825"/>
                    </a:lnTo>
                    <a:lnTo>
                      <a:pt x="899553" y="681570"/>
                    </a:lnTo>
                    <a:lnTo>
                      <a:pt x="899553" y="677316"/>
                    </a:lnTo>
                    <a:close/>
                  </a:path>
                  <a:path w="1198245" h="1362075">
                    <a:moveTo>
                      <a:pt x="899553" y="467855"/>
                    </a:moveTo>
                    <a:lnTo>
                      <a:pt x="897877" y="459600"/>
                    </a:lnTo>
                    <a:lnTo>
                      <a:pt x="893330" y="452831"/>
                    </a:lnTo>
                    <a:lnTo>
                      <a:pt x="886587" y="448259"/>
                    </a:lnTo>
                    <a:lnTo>
                      <a:pt x="878357" y="446582"/>
                    </a:lnTo>
                    <a:lnTo>
                      <a:pt x="786180" y="446582"/>
                    </a:lnTo>
                    <a:lnTo>
                      <a:pt x="826439" y="489115"/>
                    </a:lnTo>
                    <a:lnTo>
                      <a:pt x="878357" y="489115"/>
                    </a:lnTo>
                    <a:lnTo>
                      <a:pt x="886587" y="487438"/>
                    </a:lnTo>
                    <a:lnTo>
                      <a:pt x="893330" y="482866"/>
                    </a:lnTo>
                    <a:lnTo>
                      <a:pt x="897877" y="476110"/>
                    </a:lnTo>
                    <a:lnTo>
                      <a:pt x="899553" y="467855"/>
                    </a:lnTo>
                    <a:close/>
                  </a:path>
                  <a:path w="1198245" h="1362075">
                    <a:moveTo>
                      <a:pt x="899553" y="361518"/>
                    </a:moveTo>
                    <a:lnTo>
                      <a:pt x="897877" y="353263"/>
                    </a:lnTo>
                    <a:lnTo>
                      <a:pt x="893330" y="346506"/>
                    </a:lnTo>
                    <a:lnTo>
                      <a:pt x="886587" y="341934"/>
                    </a:lnTo>
                    <a:lnTo>
                      <a:pt x="878357" y="340258"/>
                    </a:lnTo>
                    <a:lnTo>
                      <a:pt x="157873" y="340258"/>
                    </a:lnTo>
                    <a:lnTo>
                      <a:pt x="149644" y="341934"/>
                    </a:lnTo>
                    <a:lnTo>
                      <a:pt x="142900" y="346506"/>
                    </a:lnTo>
                    <a:lnTo>
                      <a:pt x="138353" y="353263"/>
                    </a:lnTo>
                    <a:lnTo>
                      <a:pt x="136677" y="361518"/>
                    </a:lnTo>
                    <a:lnTo>
                      <a:pt x="138353" y="369785"/>
                    </a:lnTo>
                    <a:lnTo>
                      <a:pt x="142900" y="376542"/>
                    </a:lnTo>
                    <a:lnTo>
                      <a:pt x="149644" y="381114"/>
                    </a:lnTo>
                    <a:lnTo>
                      <a:pt x="157873" y="382790"/>
                    </a:lnTo>
                    <a:lnTo>
                      <a:pt x="878357" y="382790"/>
                    </a:lnTo>
                    <a:lnTo>
                      <a:pt x="886587" y="381114"/>
                    </a:lnTo>
                    <a:lnTo>
                      <a:pt x="893330" y="376542"/>
                    </a:lnTo>
                    <a:lnTo>
                      <a:pt x="897877" y="369785"/>
                    </a:lnTo>
                    <a:lnTo>
                      <a:pt x="899553" y="361518"/>
                    </a:lnTo>
                    <a:close/>
                  </a:path>
                  <a:path w="1198245" h="1362075">
                    <a:moveTo>
                      <a:pt x="899553" y="255193"/>
                    </a:moveTo>
                    <a:lnTo>
                      <a:pt x="897877" y="246938"/>
                    </a:lnTo>
                    <a:lnTo>
                      <a:pt x="893330" y="240169"/>
                    </a:lnTo>
                    <a:lnTo>
                      <a:pt x="886587" y="235610"/>
                    </a:lnTo>
                    <a:lnTo>
                      <a:pt x="878357" y="233934"/>
                    </a:lnTo>
                    <a:lnTo>
                      <a:pt x="157873" y="233934"/>
                    </a:lnTo>
                    <a:lnTo>
                      <a:pt x="149644" y="235610"/>
                    </a:lnTo>
                    <a:lnTo>
                      <a:pt x="142900" y="240169"/>
                    </a:lnTo>
                    <a:lnTo>
                      <a:pt x="138353" y="246938"/>
                    </a:lnTo>
                    <a:lnTo>
                      <a:pt x="136677" y="255193"/>
                    </a:lnTo>
                    <a:lnTo>
                      <a:pt x="138353" y="263448"/>
                    </a:lnTo>
                    <a:lnTo>
                      <a:pt x="142900" y="270217"/>
                    </a:lnTo>
                    <a:lnTo>
                      <a:pt x="149644" y="274777"/>
                    </a:lnTo>
                    <a:lnTo>
                      <a:pt x="157873" y="276453"/>
                    </a:lnTo>
                    <a:lnTo>
                      <a:pt x="878357" y="276453"/>
                    </a:lnTo>
                    <a:lnTo>
                      <a:pt x="886587" y="274777"/>
                    </a:lnTo>
                    <a:lnTo>
                      <a:pt x="893330" y="270217"/>
                    </a:lnTo>
                    <a:lnTo>
                      <a:pt x="897877" y="263448"/>
                    </a:lnTo>
                    <a:lnTo>
                      <a:pt x="899553" y="255193"/>
                    </a:lnTo>
                    <a:close/>
                  </a:path>
                  <a:path w="1198245" h="1362075">
                    <a:moveTo>
                      <a:pt x="899553" y="148869"/>
                    </a:moveTo>
                    <a:lnTo>
                      <a:pt x="897877" y="140601"/>
                    </a:lnTo>
                    <a:lnTo>
                      <a:pt x="893330" y="133845"/>
                    </a:lnTo>
                    <a:lnTo>
                      <a:pt x="886587" y="129273"/>
                    </a:lnTo>
                    <a:lnTo>
                      <a:pt x="878357" y="127596"/>
                    </a:lnTo>
                    <a:lnTo>
                      <a:pt x="157873" y="127596"/>
                    </a:lnTo>
                    <a:lnTo>
                      <a:pt x="149644" y="129273"/>
                    </a:lnTo>
                    <a:lnTo>
                      <a:pt x="142900" y="133845"/>
                    </a:lnTo>
                    <a:lnTo>
                      <a:pt x="138353" y="140601"/>
                    </a:lnTo>
                    <a:lnTo>
                      <a:pt x="136677" y="148869"/>
                    </a:lnTo>
                    <a:lnTo>
                      <a:pt x="138353" y="157124"/>
                    </a:lnTo>
                    <a:lnTo>
                      <a:pt x="142900" y="163880"/>
                    </a:lnTo>
                    <a:lnTo>
                      <a:pt x="149644" y="168452"/>
                    </a:lnTo>
                    <a:lnTo>
                      <a:pt x="157873" y="170129"/>
                    </a:lnTo>
                    <a:lnTo>
                      <a:pt x="878357" y="170129"/>
                    </a:lnTo>
                    <a:lnTo>
                      <a:pt x="886587" y="168452"/>
                    </a:lnTo>
                    <a:lnTo>
                      <a:pt x="893330" y="163880"/>
                    </a:lnTo>
                    <a:lnTo>
                      <a:pt x="897877" y="157124"/>
                    </a:lnTo>
                    <a:lnTo>
                      <a:pt x="899553" y="148869"/>
                    </a:lnTo>
                    <a:close/>
                  </a:path>
                  <a:path w="1198245" h="1362075">
                    <a:moveTo>
                      <a:pt x="1037285" y="101015"/>
                    </a:moveTo>
                    <a:lnTo>
                      <a:pt x="1029474" y="61455"/>
                    </a:lnTo>
                    <a:lnTo>
                      <a:pt x="1008151" y="29375"/>
                    </a:lnTo>
                    <a:lnTo>
                      <a:pt x="976503" y="7861"/>
                    </a:lnTo>
                    <a:lnTo>
                      <a:pt x="937691" y="0"/>
                    </a:lnTo>
                    <a:lnTo>
                      <a:pt x="99593" y="0"/>
                    </a:lnTo>
                    <a:lnTo>
                      <a:pt x="60794" y="7861"/>
                    </a:lnTo>
                    <a:lnTo>
                      <a:pt x="29133" y="29375"/>
                    </a:lnTo>
                    <a:lnTo>
                      <a:pt x="7810" y="61455"/>
                    </a:lnTo>
                    <a:lnTo>
                      <a:pt x="0" y="101015"/>
                    </a:lnTo>
                    <a:lnTo>
                      <a:pt x="0" y="1260005"/>
                    </a:lnTo>
                    <a:lnTo>
                      <a:pt x="7810" y="1299730"/>
                    </a:lnTo>
                    <a:lnTo>
                      <a:pt x="29133" y="1332179"/>
                    </a:lnTo>
                    <a:lnTo>
                      <a:pt x="60794" y="1354061"/>
                    </a:lnTo>
                    <a:lnTo>
                      <a:pt x="99593" y="1362075"/>
                    </a:lnTo>
                    <a:lnTo>
                      <a:pt x="937691" y="1362075"/>
                    </a:lnTo>
                    <a:lnTo>
                      <a:pt x="992390" y="1345336"/>
                    </a:lnTo>
                    <a:lnTo>
                      <a:pt x="1028814" y="1301470"/>
                    </a:lnTo>
                    <a:lnTo>
                      <a:pt x="1020051" y="1296301"/>
                    </a:lnTo>
                    <a:lnTo>
                      <a:pt x="1011199" y="1290447"/>
                    </a:lnTo>
                    <a:lnTo>
                      <a:pt x="1002144" y="1283982"/>
                    </a:lnTo>
                    <a:lnTo>
                      <a:pt x="992784" y="1277023"/>
                    </a:lnTo>
                    <a:lnTo>
                      <a:pt x="984631" y="1293977"/>
                    </a:lnTo>
                    <a:lnTo>
                      <a:pt x="971994" y="1307452"/>
                    </a:lnTo>
                    <a:lnTo>
                      <a:pt x="955992" y="1316342"/>
                    </a:lnTo>
                    <a:lnTo>
                      <a:pt x="937691" y="1319542"/>
                    </a:lnTo>
                    <a:lnTo>
                      <a:pt x="99593" y="1319542"/>
                    </a:lnTo>
                    <a:lnTo>
                      <a:pt x="77241" y="1314881"/>
                    </a:lnTo>
                    <a:lnTo>
                      <a:pt x="59067" y="1302143"/>
                    </a:lnTo>
                    <a:lnTo>
                      <a:pt x="46850" y="1283208"/>
                    </a:lnTo>
                    <a:lnTo>
                      <a:pt x="42379" y="1260005"/>
                    </a:lnTo>
                    <a:lnTo>
                      <a:pt x="42379" y="101015"/>
                    </a:lnTo>
                    <a:lnTo>
                      <a:pt x="46850" y="77978"/>
                    </a:lnTo>
                    <a:lnTo>
                      <a:pt x="59067" y="59410"/>
                    </a:lnTo>
                    <a:lnTo>
                      <a:pt x="77241" y="47040"/>
                    </a:lnTo>
                    <a:lnTo>
                      <a:pt x="99593" y="42532"/>
                    </a:lnTo>
                    <a:lnTo>
                      <a:pt x="937691" y="42532"/>
                    </a:lnTo>
                    <a:lnTo>
                      <a:pt x="960488" y="47040"/>
                    </a:lnTo>
                    <a:lnTo>
                      <a:pt x="978623" y="59410"/>
                    </a:lnTo>
                    <a:lnTo>
                      <a:pt x="990587" y="77978"/>
                    </a:lnTo>
                    <a:lnTo>
                      <a:pt x="994905" y="101015"/>
                    </a:lnTo>
                    <a:lnTo>
                      <a:pt x="994905" y="956970"/>
                    </a:lnTo>
                    <a:lnTo>
                      <a:pt x="1016495" y="976109"/>
                    </a:lnTo>
                    <a:lnTo>
                      <a:pt x="1037285" y="995248"/>
                    </a:lnTo>
                    <a:lnTo>
                      <a:pt x="1037285" y="101015"/>
                    </a:lnTo>
                    <a:close/>
                  </a:path>
                  <a:path w="1198245" h="1362075">
                    <a:moveTo>
                      <a:pt x="1198206" y="1261338"/>
                    </a:moveTo>
                    <a:lnTo>
                      <a:pt x="1195501" y="1244053"/>
                    </a:lnTo>
                    <a:lnTo>
                      <a:pt x="1194752" y="1239266"/>
                    </a:lnTo>
                    <a:lnTo>
                      <a:pt x="1190421" y="1232357"/>
                    </a:lnTo>
                    <a:lnTo>
                      <a:pt x="1157859" y="1204798"/>
                    </a:lnTo>
                    <a:lnTo>
                      <a:pt x="1157020" y="1204607"/>
                    </a:lnTo>
                    <a:lnTo>
                      <a:pt x="1157020" y="1255750"/>
                    </a:lnTo>
                    <a:lnTo>
                      <a:pt x="1157020" y="1265326"/>
                    </a:lnTo>
                    <a:lnTo>
                      <a:pt x="1147483" y="1274889"/>
                    </a:lnTo>
                    <a:lnTo>
                      <a:pt x="1143241" y="1275956"/>
                    </a:lnTo>
                    <a:lnTo>
                      <a:pt x="1134770" y="1275956"/>
                    </a:lnTo>
                    <a:lnTo>
                      <a:pt x="1130528" y="1273822"/>
                    </a:lnTo>
                    <a:lnTo>
                      <a:pt x="1128407" y="1270635"/>
                    </a:lnTo>
                    <a:lnTo>
                      <a:pt x="1125232" y="1267447"/>
                    </a:lnTo>
                    <a:lnTo>
                      <a:pt x="1124165" y="1263192"/>
                    </a:lnTo>
                    <a:lnTo>
                      <a:pt x="1124165" y="1254683"/>
                    </a:lnTo>
                    <a:lnTo>
                      <a:pt x="1126286" y="1250429"/>
                    </a:lnTo>
                    <a:lnTo>
                      <a:pt x="1129474" y="1248308"/>
                    </a:lnTo>
                    <a:lnTo>
                      <a:pt x="1132649" y="1245120"/>
                    </a:lnTo>
                    <a:lnTo>
                      <a:pt x="1136891" y="1244053"/>
                    </a:lnTo>
                    <a:lnTo>
                      <a:pt x="1144308" y="1244053"/>
                    </a:lnTo>
                    <a:lnTo>
                      <a:pt x="1148537" y="1246187"/>
                    </a:lnTo>
                    <a:lnTo>
                      <a:pt x="1151724" y="1249375"/>
                    </a:lnTo>
                    <a:lnTo>
                      <a:pt x="1157020" y="1255750"/>
                    </a:lnTo>
                    <a:lnTo>
                      <a:pt x="1157020" y="1204607"/>
                    </a:lnTo>
                    <a:lnTo>
                      <a:pt x="1148537" y="1202588"/>
                    </a:lnTo>
                    <a:lnTo>
                      <a:pt x="1142911" y="1183792"/>
                    </a:lnTo>
                    <a:lnTo>
                      <a:pt x="1131328" y="1160716"/>
                    </a:lnTo>
                    <a:lnTo>
                      <a:pt x="1112189" y="1133055"/>
                    </a:lnTo>
                    <a:lnTo>
                      <a:pt x="1109332" y="1129779"/>
                    </a:lnTo>
                    <a:lnTo>
                      <a:pt x="1109332" y="1211097"/>
                    </a:lnTo>
                    <a:lnTo>
                      <a:pt x="1104036" y="1214285"/>
                    </a:lnTo>
                    <a:lnTo>
                      <a:pt x="1086027" y="1232357"/>
                    </a:lnTo>
                    <a:lnTo>
                      <a:pt x="1077226" y="1229652"/>
                    </a:lnTo>
                    <a:lnTo>
                      <a:pt x="1061656" y="1221066"/>
                    </a:lnTo>
                    <a:lnTo>
                      <a:pt x="1008684" y="1173873"/>
                    </a:lnTo>
                    <a:lnTo>
                      <a:pt x="979766" y="1141945"/>
                    </a:lnTo>
                    <a:lnTo>
                      <a:pt x="947775" y="1104633"/>
                    </a:lnTo>
                    <a:lnTo>
                      <a:pt x="913828" y="1063523"/>
                    </a:lnTo>
                    <a:lnTo>
                      <a:pt x="879017" y="1020229"/>
                    </a:lnTo>
                    <a:lnTo>
                      <a:pt x="844461" y="976337"/>
                    </a:lnTo>
                    <a:lnTo>
                      <a:pt x="811263" y="933437"/>
                    </a:lnTo>
                    <a:lnTo>
                      <a:pt x="780516" y="893140"/>
                    </a:lnTo>
                    <a:lnTo>
                      <a:pt x="753338" y="857021"/>
                    </a:lnTo>
                    <a:lnTo>
                      <a:pt x="815670" y="910450"/>
                    </a:lnTo>
                    <a:lnTo>
                      <a:pt x="867130" y="955065"/>
                    </a:lnTo>
                    <a:lnTo>
                      <a:pt x="909091" y="992060"/>
                    </a:lnTo>
                    <a:lnTo>
                      <a:pt x="950442" y="1029246"/>
                    </a:lnTo>
                    <a:lnTo>
                      <a:pt x="989647" y="1065453"/>
                    </a:lnTo>
                    <a:lnTo>
                      <a:pt x="1025118" y="1099527"/>
                    </a:lnTo>
                    <a:lnTo>
                      <a:pt x="1055306" y="1130287"/>
                    </a:lnTo>
                    <a:lnTo>
                      <a:pt x="1082814" y="1162050"/>
                    </a:lnTo>
                    <a:lnTo>
                      <a:pt x="1106855" y="1202055"/>
                    </a:lnTo>
                    <a:lnTo>
                      <a:pt x="1109332" y="1211097"/>
                    </a:lnTo>
                    <a:lnTo>
                      <a:pt x="1109332" y="1129779"/>
                    </a:lnTo>
                    <a:lnTo>
                      <a:pt x="1083906" y="1100505"/>
                    </a:lnTo>
                    <a:lnTo>
                      <a:pt x="1051217" y="1067054"/>
                    </a:lnTo>
                    <a:lnTo>
                      <a:pt x="1012837" y="1030122"/>
                    </a:lnTo>
                    <a:lnTo>
                      <a:pt x="970572" y="991082"/>
                    </a:lnTo>
                    <a:lnTo>
                      <a:pt x="926249" y="951306"/>
                    </a:lnTo>
                    <a:lnTo>
                      <a:pt x="881672" y="912177"/>
                    </a:lnTo>
                    <a:lnTo>
                      <a:pt x="838644" y="875055"/>
                    </a:lnTo>
                    <a:lnTo>
                      <a:pt x="773417" y="819797"/>
                    </a:lnTo>
                    <a:lnTo>
                      <a:pt x="718362" y="774077"/>
                    </a:lnTo>
                    <a:lnTo>
                      <a:pt x="802068" y="694334"/>
                    </a:lnTo>
                    <a:lnTo>
                      <a:pt x="811784" y="680529"/>
                    </a:lnTo>
                    <a:lnTo>
                      <a:pt x="815454" y="664425"/>
                    </a:lnTo>
                    <a:lnTo>
                      <a:pt x="812952" y="648131"/>
                    </a:lnTo>
                    <a:lnTo>
                      <a:pt x="804189" y="633730"/>
                    </a:lnTo>
                    <a:lnTo>
                      <a:pt x="687641" y="510387"/>
                    </a:lnTo>
                    <a:lnTo>
                      <a:pt x="670458" y="499579"/>
                    </a:lnTo>
                    <a:lnTo>
                      <a:pt x="652678" y="498157"/>
                    </a:lnTo>
                    <a:lnTo>
                      <a:pt x="637286" y="502310"/>
                    </a:lnTo>
                    <a:lnTo>
                      <a:pt x="627253" y="508254"/>
                    </a:lnTo>
                    <a:lnTo>
                      <a:pt x="412165" y="714540"/>
                    </a:lnTo>
                    <a:lnTo>
                      <a:pt x="402437" y="728345"/>
                    </a:lnTo>
                    <a:lnTo>
                      <a:pt x="398780" y="744435"/>
                    </a:lnTo>
                    <a:lnTo>
                      <a:pt x="401281" y="760742"/>
                    </a:lnTo>
                    <a:lnTo>
                      <a:pt x="526592" y="898486"/>
                    </a:lnTo>
                    <a:lnTo>
                      <a:pt x="557314" y="911250"/>
                    </a:lnTo>
                    <a:lnTo>
                      <a:pt x="565226" y="910463"/>
                    </a:lnTo>
                    <a:lnTo>
                      <a:pt x="572947" y="908189"/>
                    </a:lnTo>
                    <a:lnTo>
                      <a:pt x="580263" y="904519"/>
                    </a:lnTo>
                    <a:lnTo>
                      <a:pt x="586981" y="899553"/>
                    </a:lnTo>
                    <a:lnTo>
                      <a:pt x="670687" y="819797"/>
                    </a:lnTo>
                    <a:lnTo>
                      <a:pt x="706488" y="867676"/>
                    </a:lnTo>
                    <a:lnTo>
                      <a:pt x="733602" y="903617"/>
                    </a:lnTo>
                    <a:lnTo>
                      <a:pt x="765136" y="945045"/>
                    </a:lnTo>
                    <a:lnTo>
                      <a:pt x="799820" y="990066"/>
                    </a:lnTo>
                    <a:lnTo>
                      <a:pt x="836383" y="1036764"/>
                    </a:lnTo>
                    <a:lnTo>
                      <a:pt x="873544" y="1083259"/>
                    </a:lnTo>
                    <a:lnTo>
                      <a:pt x="910031" y="1127658"/>
                    </a:lnTo>
                    <a:lnTo>
                      <a:pt x="944549" y="1168069"/>
                    </a:lnTo>
                    <a:lnTo>
                      <a:pt x="975842" y="1202588"/>
                    </a:lnTo>
                    <a:lnTo>
                      <a:pt x="1011034" y="1236446"/>
                    </a:lnTo>
                    <a:lnTo>
                      <a:pt x="1064336" y="1269873"/>
                    </a:lnTo>
                    <a:lnTo>
                      <a:pt x="1082852" y="1273822"/>
                    </a:lnTo>
                    <a:lnTo>
                      <a:pt x="1084999" y="1280807"/>
                    </a:lnTo>
                    <a:lnTo>
                      <a:pt x="1115161" y="1312773"/>
                    </a:lnTo>
                    <a:lnTo>
                      <a:pt x="1136891" y="1317421"/>
                    </a:lnTo>
                    <a:lnTo>
                      <a:pt x="1137945" y="1317421"/>
                    </a:lnTo>
                    <a:lnTo>
                      <a:pt x="1178204" y="1301470"/>
                    </a:lnTo>
                    <a:lnTo>
                      <a:pt x="1194511" y="1275956"/>
                    </a:lnTo>
                    <a:lnTo>
                      <a:pt x="1198206" y="126133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object 11">
                <a:extLst>
                  <a:ext uri="{FF2B5EF4-FFF2-40B4-BE49-F238E27FC236}">
                    <a16:creationId xmlns:a16="http://schemas.microsoft.com/office/drawing/2014/main" id="{017EEC8C-42E3-F2BB-F0FE-B8966164100C}"/>
                  </a:ext>
                </a:extLst>
              </p:cNvPr>
              <p:cNvSpPr/>
              <p:nvPr/>
            </p:nvSpPr>
            <p:spPr>
              <a:xfrm>
                <a:off x="4433989" y="5005754"/>
                <a:ext cx="210053" cy="219171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object 12">
                <a:extLst>
                  <a:ext uri="{FF2B5EF4-FFF2-40B4-BE49-F238E27FC236}">
                    <a16:creationId xmlns:a16="http://schemas.microsoft.com/office/drawing/2014/main" id="{7F8441EE-1A35-27AA-70C6-B1C2A1AB2A9F}"/>
                  </a:ext>
                </a:extLst>
              </p:cNvPr>
              <p:cNvSpPr/>
              <p:nvPr/>
            </p:nvSpPr>
            <p:spPr>
              <a:xfrm>
                <a:off x="4787875" y="4669754"/>
                <a:ext cx="210053" cy="219171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09748E2E-0ADB-78C5-1F07-731AB2C450C8}"/>
                </a:ext>
              </a:extLst>
            </p:cNvPr>
            <p:cNvSpPr txBox="1"/>
            <p:nvPr/>
          </p:nvSpPr>
          <p:spPr>
            <a:xfrm>
              <a:off x="1779312" y="2869207"/>
              <a:ext cx="1551392" cy="1867178"/>
            </a:xfrm>
            <a:prstGeom prst="rect">
              <a:avLst/>
            </a:prstGeom>
          </p:spPr>
          <p:txBody>
            <a:bodyPr vert="horz" wrap="square" lIns="0" tIns="30480" rIns="0" bIns="0" rtlCol="0">
              <a:spAutoFit/>
            </a:bodyPr>
            <a:lstStyle/>
            <a:p>
              <a:pPr marL="25400" algn="ctr" defTabSz="1828755">
                <a:spcBef>
                  <a:spcPts val="240"/>
                </a:spcBef>
                <a:buClr>
                  <a:srgbClr val="000000"/>
                </a:buClr>
              </a:pPr>
              <a:endParaRPr lang="en-US" sz="2000" kern="0" spc="420" dirty="0">
                <a:solidFill>
                  <a:srgbClr val="56AEFF"/>
                </a:solidFill>
                <a:latin typeface="Arial"/>
                <a:cs typeface="Arial"/>
                <a:sym typeface="Arial"/>
              </a:endParaRPr>
            </a:p>
            <a:p>
              <a:pPr marL="25400" algn="ctr" defTabSz="1828755">
                <a:spcBef>
                  <a:spcPts val="240"/>
                </a:spcBef>
                <a:buClr>
                  <a:srgbClr val="000000"/>
                </a:buClr>
              </a:pPr>
              <a:r>
                <a:rPr lang="en-ID" sz="2400" b="1" kern="0" spc="420" dirty="0">
                  <a:solidFill>
                    <a:schemeClr val="tx2"/>
                  </a:solidFill>
                  <a:latin typeface="Sanchez" panose="020B0604020202020204" charset="0"/>
                  <a:cs typeface="Arial"/>
                  <a:sym typeface="Arial"/>
                </a:rPr>
                <a:t>PENINDAKAN</a:t>
              </a:r>
            </a:p>
            <a:p>
              <a:pPr marL="25400" algn="ctr" defTabSz="1828755">
                <a:spcBef>
                  <a:spcPts val="240"/>
                </a:spcBef>
                <a:buClr>
                  <a:srgbClr val="000000"/>
                </a:buClr>
              </a:pPr>
              <a:endParaRPr lang="en-ID" sz="2400" kern="0" spc="420" dirty="0">
                <a:solidFill>
                  <a:schemeClr val="tx2"/>
                </a:solidFill>
                <a:latin typeface="Sanchez" panose="020B0604020202020204" charset="0"/>
                <a:cs typeface="Arial"/>
                <a:sym typeface="Arial"/>
              </a:endParaRPr>
            </a:p>
            <a:p>
              <a:pPr marL="25400" algn="ctr" defTabSz="1828755">
                <a:spcBef>
                  <a:spcPts val="240"/>
                </a:spcBef>
                <a:buClr>
                  <a:srgbClr val="000000"/>
                </a:buClr>
              </a:pPr>
              <a:r>
                <a:rPr lang="en-ID" sz="2400" kern="0" spc="420" dirty="0" err="1">
                  <a:solidFill>
                    <a:schemeClr val="tx2"/>
                  </a:solidFill>
                  <a:latin typeface="Sanchez" panose="020B0604020202020204" charset="0"/>
                  <a:cs typeface="Arial"/>
                  <a:sym typeface="Arial"/>
                </a:rPr>
                <a:t>Represif</a:t>
              </a:r>
              <a:endParaRPr lang="en-ID" sz="2400" kern="0" spc="420" dirty="0">
                <a:solidFill>
                  <a:schemeClr val="tx2"/>
                </a:solidFill>
                <a:latin typeface="Sanchez" panose="020B0604020202020204" charset="0"/>
                <a:cs typeface="Arial"/>
                <a:sym typeface="Arial"/>
              </a:endParaRPr>
            </a:p>
            <a:p>
              <a:pPr marL="25400" algn="ctr" defTabSz="1828755">
                <a:spcBef>
                  <a:spcPts val="240"/>
                </a:spcBef>
                <a:buClr>
                  <a:srgbClr val="000000"/>
                </a:buClr>
              </a:pPr>
              <a:endParaRPr sz="2400" kern="0" dirty="0">
                <a:solidFill>
                  <a:schemeClr val="tx2"/>
                </a:solidFill>
                <a:latin typeface="Sanchez" panose="020B0604020202020204" charset="0"/>
                <a:cs typeface="Arial"/>
                <a:sym typeface="Arial"/>
              </a:endParaRPr>
            </a:p>
            <a:p>
              <a:pPr marL="85088" algn="ctr" defTabSz="1828755">
                <a:spcBef>
                  <a:spcPts val="3030"/>
                </a:spcBef>
                <a:buClr>
                  <a:srgbClr val="000000"/>
                </a:buClr>
              </a:pPr>
              <a:r>
                <a:rPr sz="2400" kern="0" spc="270" dirty="0">
                  <a:solidFill>
                    <a:srgbClr val="C00000"/>
                  </a:solidFill>
                  <a:latin typeface="Sanchez" panose="020B0604020202020204" charset="0"/>
                  <a:cs typeface="Arial"/>
                  <a:sym typeface="Arial"/>
                </a:rPr>
                <a:t>Agar </a:t>
              </a:r>
              <a:r>
                <a:rPr sz="2400" kern="0" spc="380" dirty="0" err="1">
                  <a:solidFill>
                    <a:srgbClr val="C00000"/>
                  </a:solidFill>
                  <a:latin typeface="Sanchez" panose="020B0604020202020204" charset="0"/>
                  <a:cs typeface="Arial"/>
                  <a:sym typeface="Arial"/>
                </a:rPr>
                <a:t>takut</a:t>
              </a:r>
              <a:r>
                <a:rPr sz="2400" kern="0" spc="-260" dirty="0">
                  <a:solidFill>
                    <a:srgbClr val="C00000"/>
                  </a:solidFill>
                  <a:latin typeface="Sanchez" panose="020B0604020202020204" charset="0"/>
                  <a:cs typeface="Arial"/>
                  <a:sym typeface="Arial"/>
                </a:rPr>
                <a:t> </a:t>
              </a:r>
              <a:r>
                <a:rPr sz="2400" kern="0" spc="281" dirty="0" err="1">
                  <a:solidFill>
                    <a:srgbClr val="C00000"/>
                  </a:solidFill>
                  <a:latin typeface="Sanchez" panose="020B0604020202020204" charset="0"/>
                  <a:cs typeface="Arial"/>
                  <a:sym typeface="Arial"/>
                </a:rPr>
                <a:t>korupsi</a:t>
              </a:r>
              <a:endParaRPr lang="en-US" sz="2400" kern="0" spc="281" dirty="0">
                <a:solidFill>
                  <a:srgbClr val="C00000"/>
                </a:solidFill>
                <a:latin typeface="Sanchez" panose="020B0604020202020204" charset="0"/>
                <a:cs typeface="Arial"/>
                <a:sym typeface="Arial"/>
              </a:endParaRPr>
            </a:p>
            <a:p>
              <a:pPr marL="85088" algn="ctr" defTabSz="1828755">
                <a:spcBef>
                  <a:spcPts val="3030"/>
                </a:spcBef>
                <a:buClr>
                  <a:srgbClr val="000000"/>
                </a:buClr>
              </a:pPr>
              <a:endParaRPr sz="20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" name="object 3">
            <a:extLst>
              <a:ext uri="{FF2B5EF4-FFF2-40B4-BE49-F238E27FC236}">
                <a16:creationId xmlns:a16="http://schemas.microsoft.com/office/drawing/2014/main" id="{1FF61D5D-12CD-D274-B8CA-F7F2C85B8C9E}"/>
              </a:ext>
            </a:extLst>
          </p:cNvPr>
          <p:cNvSpPr/>
          <p:nvPr/>
        </p:nvSpPr>
        <p:spPr>
          <a:xfrm>
            <a:off x="7954896" y="2389999"/>
            <a:ext cx="2778266" cy="2675063"/>
          </a:xfrm>
          <a:custGeom>
            <a:avLst/>
            <a:gdLst/>
            <a:ahLst/>
            <a:cxnLst/>
            <a:rect l="l" t="t" r="r" b="b"/>
            <a:pathLst>
              <a:path w="2762250" h="2762250">
                <a:moveTo>
                  <a:pt x="1381125" y="2762250"/>
                </a:moveTo>
                <a:lnTo>
                  <a:pt x="1330292" y="2761315"/>
                </a:lnTo>
                <a:lnTo>
                  <a:pt x="1279523" y="2758507"/>
                </a:lnTo>
                <a:lnTo>
                  <a:pt x="1228894" y="2753833"/>
                </a:lnTo>
                <a:lnTo>
                  <a:pt x="1178469" y="2747300"/>
                </a:lnTo>
                <a:lnTo>
                  <a:pt x="1128323" y="2738915"/>
                </a:lnTo>
                <a:lnTo>
                  <a:pt x="1078519" y="2728691"/>
                </a:lnTo>
                <a:lnTo>
                  <a:pt x="1029122" y="2716641"/>
                </a:lnTo>
                <a:lnTo>
                  <a:pt x="980206" y="2702778"/>
                </a:lnTo>
                <a:lnTo>
                  <a:pt x="931833" y="2687126"/>
                </a:lnTo>
                <a:lnTo>
                  <a:pt x="884064" y="2669706"/>
                </a:lnTo>
                <a:lnTo>
                  <a:pt x="836970" y="2650535"/>
                </a:lnTo>
                <a:lnTo>
                  <a:pt x="790616" y="2629645"/>
                </a:lnTo>
                <a:lnTo>
                  <a:pt x="745064" y="2607066"/>
                </a:lnTo>
                <a:lnTo>
                  <a:pt x="700370" y="2582823"/>
                </a:lnTo>
                <a:lnTo>
                  <a:pt x="656598" y="2556952"/>
                </a:lnTo>
                <a:lnTo>
                  <a:pt x="613810" y="2529486"/>
                </a:lnTo>
                <a:lnTo>
                  <a:pt x="572064" y="2500468"/>
                </a:lnTo>
                <a:lnTo>
                  <a:pt x="531413" y="2469930"/>
                </a:lnTo>
                <a:lnTo>
                  <a:pt x="491912" y="2437916"/>
                </a:lnTo>
                <a:lnTo>
                  <a:pt x="453618" y="2404472"/>
                </a:lnTo>
                <a:lnTo>
                  <a:pt x="416581" y="2369640"/>
                </a:lnTo>
                <a:lnTo>
                  <a:pt x="380849" y="2333467"/>
                </a:lnTo>
                <a:lnTo>
                  <a:pt x="346473" y="2296003"/>
                </a:lnTo>
                <a:lnTo>
                  <a:pt x="313501" y="2257299"/>
                </a:lnTo>
                <a:lnTo>
                  <a:pt x="281975" y="2217412"/>
                </a:lnTo>
                <a:lnTo>
                  <a:pt x="251938" y="2176388"/>
                </a:lnTo>
                <a:lnTo>
                  <a:pt x="223431" y="2134287"/>
                </a:lnTo>
                <a:lnTo>
                  <a:pt x="196494" y="2091166"/>
                </a:lnTo>
                <a:lnTo>
                  <a:pt x="171163" y="2047080"/>
                </a:lnTo>
                <a:lnTo>
                  <a:pt x="147470" y="2002094"/>
                </a:lnTo>
                <a:lnTo>
                  <a:pt x="125449" y="1956265"/>
                </a:lnTo>
                <a:lnTo>
                  <a:pt x="105131" y="1909659"/>
                </a:lnTo>
                <a:lnTo>
                  <a:pt x="86543" y="1862335"/>
                </a:lnTo>
                <a:lnTo>
                  <a:pt x="69707" y="1814356"/>
                </a:lnTo>
                <a:lnTo>
                  <a:pt x="54649" y="1765794"/>
                </a:lnTo>
                <a:lnTo>
                  <a:pt x="41390" y="1716710"/>
                </a:lnTo>
                <a:lnTo>
                  <a:pt x="29946" y="1667172"/>
                </a:lnTo>
                <a:lnTo>
                  <a:pt x="20333" y="1617246"/>
                </a:lnTo>
                <a:lnTo>
                  <a:pt x="12564" y="1566996"/>
                </a:lnTo>
                <a:lnTo>
                  <a:pt x="6650" y="1516497"/>
                </a:lnTo>
                <a:lnTo>
                  <a:pt x="2599" y="1465817"/>
                </a:lnTo>
                <a:lnTo>
                  <a:pt x="415" y="1415017"/>
                </a:lnTo>
                <a:lnTo>
                  <a:pt x="0" y="1381125"/>
                </a:lnTo>
                <a:lnTo>
                  <a:pt x="103" y="1364176"/>
                </a:lnTo>
                <a:lnTo>
                  <a:pt x="1663" y="1313355"/>
                </a:lnTo>
                <a:lnTo>
                  <a:pt x="5092" y="1262629"/>
                </a:lnTo>
                <a:lnTo>
                  <a:pt x="10386" y="1212061"/>
                </a:lnTo>
                <a:lnTo>
                  <a:pt x="17538" y="1161719"/>
                </a:lnTo>
                <a:lnTo>
                  <a:pt x="26537" y="1111678"/>
                </a:lnTo>
                <a:lnTo>
                  <a:pt x="37372" y="1062007"/>
                </a:lnTo>
                <a:lnTo>
                  <a:pt x="50029" y="1012761"/>
                </a:lnTo>
                <a:lnTo>
                  <a:pt x="64490" y="964017"/>
                </a:lnTo>
                <a:lnTo>
                  <a:pt x="80735" y="915840"/>
                </a:lnTo>
                <a:lnTo>
                  <a:pt x="98741" y="868289"/>
                </a:lnTo>
                <a:lnTo>
                  <a:pt x="118486" y="821435"/>
                </a:lnTo>
                <a:lnTo>
                  <a:pt x="139943" y="775340"/>
                </a:lnTo>
                <a:lnTo>
                  <a:pt x="163081" y="730068"/>
                </a:lnTo>
                <a:lnTo>
                  <a:pt x="187869" y="685676"/>
                </a:lnTo>
                <a:lnTo>
                  <a:pt x="214276" y="642225"/>
                </a:lnTo>
                <a:lnTo>
                  <a:pt x="242264" y="599777"/>
                </a:lnTo>
                <a:lnTo>
                  <a:pt x="271794" y="558388"/>
                </a:lnTo>
                <a:lnTo>
                  <a:pt x="302828" y="518116"/>
                </a:lnTo>
                <a:lnTo>
                  <a:pt x="335324" y="479011"/>
                </a:lnTo>
                <a:lnTo>
                  <a:pt x="369238" y="441129"/>
                </a:lnTo>
                <a:lnTo>
                  <a:pt x="404522" y="404522"/>
                </a:lnTo>
                <a:lnTo>
                  <a:pt x="441129" y="369238"/>
                </a:lnTo>
                <a:lnTo>
                  <a:pt x="479011" y="335324"/>
                </a:lnTo>
                <a:lnTo>
                  <a:pt x="518116" y="302828"/>
                </a:lnTo>
                <a:lnTo>
                  <a:pt x="558388" y="271794"/>
                </a:lnTo>
                <a:lnTo>
                  <a:pt x="599777" y="242264"/>
                </a:lnTo>
                <a:lnTo>
                  <a:pt x="642225" y="214276"/>
                </a:lnTo>
                <a:lnTo>
                  <a:pt x="685676" y="187869"/>
                </a:lnTo>
                <a:lnTo>
                  <a:pt x="730068" y="163081"/>
                </a:lnTo>
                <a:lnTo>
                  <a:pt x="775340" y="139943"/>
                </a:lnTo>
                <a:lnTo>
                  <a:pt x="821435" y="118486"/>
                </a:lnTo>
                <a:lnTo>
                  <a:pt x="868289" y="98741"/>
                </a:lnTo>
                <a:lnTo>
                  <a:pt x="915840" y="80735"/>
                </a:lnTo>
                <a:lnTo>
                  <a:pt x="964017" y="64490"/>
                </a:lnTo>
                <a:lnTo>
                  <a:pt x="1012761" y="50029"/>
                </a:lnTo>
                <a:lnTo>
                  <a:pt x="1062007" y="37372"/>
                </a:lnTo>
                <a:lnTo>
                  <a:pt x="1111678" y="26537"/>
                </a:lnTo>
                <a:lnTo>
                  <a:pt x="1161719" y="17538"/>
                </a:lnTo>
                <a:lnTo>
                  <a:pt x="1212061" y="10386"/>
                </a:lnTo>
                <a:lnTo>
                  <a:pt x="1262629" y="5092"/>
                </a:lnTo>
                <a:lnTo>
                  <a:pt x="1313355" y="1663"/>
                </a:lnTo>
                <a:lnTo>
                  <a:pt x="1364176" y="103"/>
                </a:lnTo>
                <a:lnTo>
                  <a:pt x="1381125" y="0"/>
                </a:lnTo>
                <a:lnTo>
                  <a:pt x="1398073" y="103"/>
                </a:lnTo>
                <a:lnTo>
                  <a:pt x="1448894" y="1663"/>
                </a:lnTo>
                <a:lnTo>
                  <a:pt x="1499620" y="5092"/>
                </a:lnTo>
                <a:lnTo>
                  <a:pt x="1550188" y="10386"/>
                </a:lnTo>
                <a:lnTo>
                  <a:pt x="1600530" y="17538"/>
                </a:lnTo>
                <a:lnTo>
                  <a:pt x="1650571" y="26537"/>
                </a:lnTo>
                <a:lnTo>
                  <a:pt x="1700243" y="37372"/>
                </a:lnTo>
                <a:lnTo>
                  <a:pt x="1749489" y="50029"/>
                </a:lnTo>
                <a:lnTo>
                  <a:pt x="1798232" y="64490"/>
                </a:lnTo>
                <a:lnTo>
                  <a:pt x="1846409" y="80735"/>
                </a:lnTo>
                <a:lnTo>
                  <a:pt x="1893960" y="98741"/>
                </a:lnTo>
                <a:lnTo>
                  <a:pt x="1940814" y="118486"/>
                </a:lnTo>
                <a:lnTo>
                  <a:pt x="1986909" y="139943"/>
                </a:lnTo>
                <a:lnTo>
                  <a:pt x="2032181" y="163081"/>
                </a:lnTo>
                <a:lnTo>
                  <a:pt x="2076572" y="187869"/>
                </a:lnTo>
                <a:lnTo>
                  <a:pt x="2120024" y="214276"/>
                </a:lnTo>
                <a:lnTo>
                  <a:pt x="2162472" y="242264"/>
                </a:lnTo>
                <a:lnTo>
                  <a:pt x="2203861" y="271794"/>
                </a:lnTo>
                <a:lnTo>
                  <a:pt x="2244133" y="302828"/>
                </a:lnTo>
                <a:lnTo>
                  <a:pt x="2283237" y="335324"/>
                </a:lnTo>
                <a:lnTo>
                  <a:pt x="2321121" y="369238"/>
                </a:lnTo>
                <a:lnTo>
                  <a:pt x="2357729" y="404522"/>
                </a:lnTo>
                <a:lnTo>
                  <a:pt x="2393011" y="441129"/>
                </a:lnTo>
                <a:lnTo>
                  <a:pt x="2426924" y="479011"/>
                </a:lnTo>
                <a:lnTo>
                  <a:pt x="2459422" y="518116"/>
                </a:lnTo>
                <a:lnTo>
                  <a:pt x="2490455" y="558388"/>
                </a:lnTo>
                <a:lnTo>
                  <a:pt x="2519983" y="599777"/>
                </a:lnTo>
                <a:lnTo>
                  <a:pt x="2547972" y="642225"/>
                </a:lnTo>
                <a:lnTo>
                  <a:pt x="2574378" y="685676"/>
                </a:lnTo>
                <a:lnTo>
                  <a:pt x="2599166" y="730068"/>
                </a:lnTo>
                <a:lnTo>
                  <a:pt x="2622305" y="775340"/>
                </a:lnTo>
                <a:lnTo>
                  <a:pt x="2643763" y="821435"/>
                </a:lnTo>
                <a:lnTo>
                  <a:pt x="2663507" y="868289"/>
                </a:lnTo>
                <a:lnTo>
                  <a:pt x="2681514" y="915840"/>
                </a:lnTo>
                <a:lnTo>
                  <a:pt x="2697758" y="964017"/>
                </a:lnTo>
                <a:lnTo>
                  <a:pt x="2712221" y="1012761"/>
                </a:lnTo>
                <a:lnTo>
                  <a:pt x="2724877" y="1062007"/>
                </a:lnTo>
                <a:lnTo>
                  <a:pt x="2735710" y="1111678"/>
                </a:lnTo>
                <a:lnTo>
                  <a:pt x="2744711" y="1161719"/>
                </a:lnTo>
                <a:lnTo>
                  <a:pt x="2751861" y="1212061"/>
                </a:lnTo>
                <a:lnTo>
                  <a:pt x="2757156" y="1262629"/>
                </a:lnTo>
                <a:lnTo>
                  <a:pt x="2760587" y="1313355"/>
                </a:lnTo>
                <a:lnTo>
                  <a:pt x="2762146" y="1364176"/>
                </a:lnTo>
                <a:lnTo>
                  <a:pt x="2762250" y="1381125"/>
                </a:lnTo>
                <a:lnTo>
                  <a:pt x="2762146" y="1398073"/>
                </a:lnTo>
                <a:lnTo>
                  <a:pt x="2760587" y="1448894"/>
                </a:lnTo>
                <a:lnTo>
                  <a:pt x="2757156" y="1499620"/>
                </a:lnTo>
                <a:lnTo>
                  <a:pt x="2751861" y="1550188"/>
                </a:lnTo>
                <a:lnTo>
                  <a:pt x="2744711" y="1600530"/>
                </a:lnTo>
                <a:lnTo>
                  <a:pt x="2735710" y="1650571"/>
                </a:lnTo>
                <a:lnTo>
                  <a:pt x="2724877" y="1700243"/>
                </a:lnTo>
                <a:lnTo>
                  <a:pt x="2712221" y="1749489"/>
                </a:lnTo>
                <a:lnTo>
                  <a:pt x="2697758" y="1798232"/>
                </a:lnTo>
                <a:lnTo>
                  <a:pt x="2681514" y="1846409"/>
                </a:lnTo>
                <a:lnTo>
                  <a:pt x="2663509" y="1893960"/>
                </a:lnTo>
                <a:lnTo>
                  <a:pt x="2643763" y="1940814"/>
                </a:lnTo>
                <a:lnTo>
                  <a:pt x="2622305" y="1986909"/>
                </a:lnTo>
                <a:lnTo>
                  <a:pt x="2599166" y="2032181"/>
                </a:lnTo>
                <a:lnTo>
                  <a:pt x="2574378" y="2076572"/>
                </a:lnTo>
                <a:lnTo>
                  <a:pt x="2547972" y="2120024"/>
                </a:lnTo>
                <a:lnTo>
                  <a:pt x="2519983" y="2162472"/>
                </a:lnTo>
                <a:lnTo>
                  <a:pt x="2490455" y="2203861"/>
                </a:lnTo>
                <a:lnTo>
                  <a:pt x="2459422" y="2244133"/>
                </a:lnTo>
                <a:lnTo>
                  <a:pt x="2426924" y="2283237"/>
                </a:lnTo>
                <a:lnTo>
                  <a:pt x="2393011" y="2321121"/>
                </a:lnTo>
                <a:lnTo>
                  <a:pt x="2357729" y="2357729"/>
                </a:lnTo>
                <a:lnTo>
                  <a:pt x="2321121" y="2393011"/>
                </a:lnTo>
                <a:lnTo>
                  <a:pt x="2283237" y="2426924"/>
                </a:lnTo>
                <a:lnTo>
                  <a:pt x="2244133" y="2459422"/>
                </a:lnTo>
                <a:lnTo>
                  <a:pt x="2203861" y="2490455"/>
                </a:lnTo>
                <a:lnTo>
                  <a:pt x="2162472" y="2519983"/>
                </a:lnTo>
                <a:lnTo>
                  <a:pt x="2120024" y="2547972"/>
                </a:lnTo>
                <a:lnTo>
                  <a:pt x="2076572" y="2574378"/>
                </a:lnTo>
                <a:lnTo>
                  <a:pt x="2032181" y="2599166"/>
                </a:lnTo>
                <a:lnTo>
                  <a:pt x="1986909" y="2622305"/>
                </a:lnTo>
                <a:lnTo>
                  <a:pt x="1940814" y="2643763"/>
                </a:lnTo>
                <a:lnTo>
                  <a:pt x="1893960" y="2663507"/>
                </a:lnTo>
                <a:lnTo>
                  <a:pt x="1846409" y="2681514"/>
                </a:lnTo>
                <a:lnTo>
                  <a:pt x="1798232" y="2697758"/>
                </a:lnTo>
                <a:lnTo>
                  <a:pt x="1749489" y="2712221"/>
                </a:lnTo>
                <a:lnTo>
                  <a:pt x="1700243" y="2724877"/>
                </a:lnTo>
                <a:lnTo>
                  <a:pt x="1650571" y="2735710"/>
                </a:lnTo>
                <a:lnTo>
                  <a:pt x="1600530" y="2744711"/>
                </a:lnTo>
                <a:lnTo>
                  <a:pt x="1550188" y="2751861"/>
                </a:lnTo>
                <a:lnTo>
                  <a:pt x="1499620" y="2757156"/>
                </a:lnTo>
                <a:lnTo>
                  <a:pt x="1448894" y="2760587"/>
                </a:lnTo>
                <a:lnTo>
                  <a:pt x="1398073" y="2762146"/>
                </a:lnTo>
                <a:lnTo>
                  <a:pt x="1381125" y="2762250"/>
                </a:lnTo>
                <a:close/>
              </a:path>
            </a:pathLst>
          </a:custGeom>
          <a:solidFill>
            <a:srgbClr val="56AEFF"/>
          </a:solidFill>
        </p:spPr>
        <p:txBody>
          <a:bodyPr wrap="square" lIns="0" tIns="0" rIns="0" bIns="0" rtlCol="0"/>
          <a:lstStyle/>
          <a:p>
            <a:pPr defTabSz="1828755">
              <a:buClr>
                <a:srgbClr val="000000"/>
              </a:buClr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" name="object 13">
            <a:extLst>
              <a:ext uri="{FF2B5EF4-FFF2-40B4-BE49-F238E27FC236}">
                <a16:creationId xmlns:a16="http://schemas.microsoft.com/office/drawing/2014/main" id="{D348A45D-281D-1372-33D5-EF2482747950}"/>
              </a:ext>
            </a:extLst>
          </p:cNvPr>
          <p:cNvSpPr/>
          <p:nvPr/>
        </p:nvSpPr>
        <p:spPr>
          <a:xfrm>
            <a:off x="8860598" y="3242724"/>
            <a:ext cx="1067876" cy="1034358"/>
          </a:xfrm>
          <a:custGeom>
            <a:avLst/>
            <a:gdLst/>
            <a:ahLst/>
            <a:cxnLst/>
            <a:rect l="l" t="t" r="r" b="b"/>
            <a:pathLst>
              <a:path w="1061720" h="1068070">
                <a:moveTo>
                  <a:pt x="308216" y="211442"/>
                </a:moveTo>
                <a:lnTo>
                  <a:pt x="68491" y="211442"/>
                </a:lnTo>
                <a:lnTo>
                  <a:pt x="68491" y="245681"/>
                </a:lnTo>
                <a:lnTo>
                  <a:pt x="308216" y="245681"/>
                </a:lnTo>
                <a:lnTo>
                  <a:pt x="308216" y="211442"/>
                </a:lnTo>
                <a:close/>
              </a:path>
              <a:path w="1061720" h="1068070">
                <a:moveTo>
                  <a:pt x="308216" y="142938"/>
                </a:moveTo>
                <a:lnTo>
                  <a:pt x="68491" y="142938"/>
                </a:lnTo>
                <a:lnTo>
                  <a:pt x="68491" y="177190"/>
                </a:lnTo>
                <a:lnTo>
                  <a:pt x="308216" y="177190"/>
                </a:lnTo>
                <a:lnTo>
                  <a:pt x="308216" y="142938"/>
                </a:lnTo>
                <a:close/>
              </a:path>
              <a:path w="1061720" h="1068070">
                <a:moveTo>
                  <a:pt x="308216" y="74447"/>
                </a:moveTo>
                <a:lnTo>
                  <a:pt x="68491" y="74447"/>
                </a:lnTo>
                <a:lnTo>
                  <a:pt x="68491" y="108699"/>
                </a:lnTo>
                <a:lnTo>
                  <a:pt x="308216" y="108699"/>
                </a:lnTo>
                <a:lnTo>
                  <a:pt x="308216" y="74447"/>
                </a:lnTo>
                <a:close/>
              </a:path>
              <a:path w="1061720" h="1068070">
                <a:moveTo>
                  <a:pt x="376720" y="211442"/>
                </a:moveTo>
                <a:lnTo>
                  <a:pt x="342468" y="211442"/>
                </a:lnTo>
                <a:lnTo>
                  <a:pt x="342468" y="245681"/>
                </a:lnTo>
                <a:lnTo>
                  <a:pt x="376720" y="245681"/>
                </a:lnTo>
                <a:lnTo>
                  <a:pt x="376720" y="211442"/>
                </a:lnTo>
                <a:close/>
              </a:path>
              <a:path w="1061720" h="1068070">
                <a:moveTo>
                  <a:pt x="376720" y="142938"/>
                </a:moveTo>
                <a:lnTo>
                  <a:pt x="342468" y="142938"/>
                </a:lnTo>
                <a:lnTo>
                  <a:pt x="342468" y="177190"/>
                </a:lnTo>
                <a:lnTo>
                  <a:pt x="376720" y="177190"/>
                </a:lnTo>
                <a:lnTo>
                  <a:pt x="376720" y="142938"/>
                </a:lnTo>
                <a:close/>
              </a:path>
              <a:path w="1061720" h="1068070">
                <a:moveTo>
                  <a:pt x="376720" y="74447"/>
                </a:moveTo>
                <a:lnTo>
                  <a:pt x="342468" y="74447"/>
                </a:lnTo>
                <a:lnTo>
                  <a:pt x="342468" y="108699"/>
                </a:lnTo>
                <a:lnTo>
                  <a:pt x="376720" y="108699"/>
                </a:lnTo>
                <a:lnTo>
                  <a:pt x="376720" y="74447"/>
                </a:lnTo>
                <a:close/>
              </a:path>
              <a:path w="1061720" h="1068070">
                <a:moveTo>
                  <a:pt x="445211" y="468287"/>
                </a:moveTo>
                <a:lnTo>
                  <a:pt x="410959" y="468287"/>
                </a:lnTo>
                <a:lnTo>
                  <a:pt x="410959" y="502539"/>
                </a:lnTo>
                <a:lnTo>
                  <a:pt x="445211" y="502539"/>
                </a:lnTo>
                <a:lnTo>
                  <a:pt x="445211" y="468287"/>
                </a:lnTo>
                <a:close/>
              </a:path>
              <a:path w="1061720" h="1068070">
                <a:moveTo>
                  <a:pt x="445211" y="348424"/>
                </a:moveTo>
                <a:lnTo>
                  <a:pt x="410959" y="348424"/>
                </a:lnTo>
                <a:lnTo>
                  <a:pt x="410959" y="382676"/>
                </a:lnTo>
                <a:lnTo>
                  <a:pt x="445211" y="382676"/>
                </a:lnTo>
                <a:lnTo>
                  <a:pt x="445211" y="348424"/>
                </a:lnTo>
                <a:close/>
              </a:path>
              <a:path w="1061720" h="1068070">
                <a:moveTo>
                  <a:pt x="445211" y="6286"/>
                </a:moveTo>
                <a:lnTo>
                  <a:pt x="410959" y="6286"/>
                </a:lnTo>
                <a:lnTo>
                  <a:pt x="410959" y="40576"/>
                </a:lnTo>
                <a:lnTo>
                  <a:pt x="410959" y="279336"/>
                </a:lnTo>
                <a:lnTo>
                  <a:pt x="34239" y="279336"/>
                </a:lnTo>
                <a:lnTo>
                  <a:pt x="34239" y="40576"/>
                </a:lnTo>
                <a:lnTo>
                  <a:pt x="410959" y="40576"/>
                </a:lnTo>
                <a:lnTo>
                  <a:pt x="410959" y="6286"/>
                </a:lnTo>
                <a:lnTo>
                  <a:pt x="0" y="6286"/>
                </a:lnTo>
                <a:lnTo>
                  <a:pt x="0" y="40576"/>
                </a:lnTo>
                <a:lnTo>
                  <a:pt x="0" y="279336"/>
                </a:lnTo>
                <a:lnTo>
                  <a:pt x="0" y="313626"/>
                </a:lnTo>
                <a:lnTo>
                  <a:pt x="445211" y="313626"/>
                </a:lnTo>
                <a:lnTo>
                  <a:pt x="445211" y="279933"/>
                </a:lnTo>
                <a:lnTo>
                  <a:pt x="445211" y="279336"/>
                </a:lnTo>
                <a:lnTo>
                  <a:pt x="445211" y="40576"/>
                </a:lnTo>
                <a:lnTo>
                  <a:pt x="445211" y="40208"/>
                </a:lnTo>
                <a:lnTo>
                  <a:pt x="445211" y="6286"/>
                </a:lnTo>
                <a:close/>
              </a:path>
              <a:path w="1061720" h="1068070">
                <a:moveTo>
                  <a:pt x="513702" y="468287"/>
                </a:moveTo>
                <a:lnTo>
                  <a:pt x="479463" y="468287"/>
                </a:lnTo>
                <a:lnTo>
                  <a:pt x="479463" y="502539"/>
                </a:lnTo>
                <a:lnTo>
                  <a:pt x="513702" y="502539"/>
                </a:lnTo>
                <a:lnTo>
                  <a:pt x="513702" y="468287"/>
                </a:lnTo>
                <a:close/>
              </a:path>
              <a:path w="1061720" h="1068070">
                <a:moveTo>
                  <a:pt x="513702" y="348424"/>
                </a:moveTo>
                <a:lnTo>
                  <a:pt x="479463" y="348424"/>
                </a:lnTo>
                <a:lnTo>
                  <a:pt x="479463" y="382676"/>
                </a:lnTo>
                <a:lnTo>
                  <a:pt x="513702" y="382676"/>
                </a:lnTo>
                <a:lnTo>
                  <a:pt x="513702" y="348424"/>
                </a:lnTo>
                <a:close/>
              </a:path>
              <a:path w="1061720" h="1068070">
                <a:moveTo>
                  <a:pt x="530821" y="708025"/>
                </a:moveTo>
                <a:lnTo>
                  <a:pt x="524700" y="662546"/>
                </a:lnTo>
                <a:lnTo>
                  <a:pt x="507415" y="621652"/>
                </a:lnTo>
                <a:lnTo>
                  <a:pt x="496582" y="607631"/>
                </a:lnTo>
                <a:lnTo>
                  <a:pt x="496582" y="708025"/>
                </a:lnTo>
                <a:lnTo>
                  <a:pt x="489585" y="751268"/>
                </a:lnTo>
                <a:lnTo>
                  <a:pt x="470115" y="788873"/>
                </a:lnTo>
                <a:lnTo>
                  <a:pt x="440436" y="818540"/>
                </a:lnTo>
                <a:lnTo>
                  <a:pt x="402844" y="838009"/>
                </a:lnTo>
                <a:lnTo>
                  <a:pt x="359587" y="845007"/>
                </a:lnTo>
                <a:lnTo>
                  <a:pt x="316344" y="838009"/>
                </a:lnTo>
                <a:lnTo>
                  <a:pt x="278752" y="818540"/>
                </a:lnTo>
                <a:lnTo>
                  <a:pt x="249072" y="788873"/>
                </a:lnTo>
                <a:lnTo>
                  <a:pt x="229603" y="751268"/>
                </a:lnTo>
                <a:lnTo>
                  <a:pt x="222605" y="708025"/>
                </a:lnTo>
                <a:lnTo>
                  <a:pt x="229603" y="664756"/>
                </a:lnTo>
                <a:lnTo>
                  <a:pt x="249072" y="627151"/>
                </a:lnTo>
                <a:lnTo>
                  <a:pt x="278752" y="597484"/>
                </a:lnTo>
                <a:lnTo>
                  <a:pt x="316344" y="578027"/>
                </a:lnTo>
                <a:lnTo>
                  <a:pt x="359587" y="571030"/>
                </a:lnTo>
                <a:lnTo>
                  <a:pt x="402844" y="578027"/>
                </a:lnTo>
                <a:lnTo>
                  <a:pt x="440436" y="597484"/>
                </a:lnTo>
                <a:lnTo>
                  <a:pt x="470115" y="627151"/>
                </a:lnTo>
                <a:lnTo>
                  <a:pt x="489585" y="664756"/>
                </a:lnTo>
                <a:lnTo>
                  <a:pt x="496582" y="708025"/>
                </a:lnTo>
                <a:lnTo>
                  <a:pt x="496582" y="607631"/>
                </a:lnTo>
                <a:lnTo>
                  <a:pt x="459994" y="571030"/>
                </a:lnTo>
                <a:lnTo>
                  <a:pt x="405066" y="542912"/>
                </a:lnTo>
                <a:lnTo>
                  <a:pt x="359587" y="536790"/>
                </a:lnTo>
                <a:lnTo>
                  <a:pt x="314109" y="542912"/>
                </a:lnTo>
                <a:lnTo>
                  <a:pt x="273215" y="560197"/>
                </a:lnTo>
                <a:lnTo>
                  <a:pt x="238556" y="586981"/>
                </a:lnTo>
                <a:lnTo>
                  <a:pt x="211759" y="621652"/>
                </a:lnTo>
                <a:lnTo>
                  <a:pt x="194475" y="662546"/>
                </a:lnTo>
                <a:lnTo>
                  <a:pt x="188353" y="708025"/>
                </a:lnTo>
                <a:lnTo>
                  <a:pt x="194475" y="753478"/>
                </a:lnTo>
                <a:lnTo>
                  <a:pt x="211759" y="794359"/>
                </a:lnTo>
                <a:lnTo>
                  <a:pt x="238556" y="829030"/>
                </a:lnTo>
                <a:lnTo>
                  <a:pt x="273215" y="855840"/>
                </a:lnTo>
                <a:lnTo>
                  <a:pt x="314109" y="873125"/>
                </a:lnTo>
                <a:lnTo>
                  <a:pt x="359587" y="879259"/>
                </a:lnTo>
                <a:lnTo>
                  <a:pt x="405066" y="873125"/>
                </a:lnTo>
                <a:lnTo>
                  <a:pt x="445960" y="855840"/>
                </a:lnTo>
                <a:lnTo>
                  <a:pt x="459968" y="845007"/>
                </a:lnTo>
                <a:lnTo>
                  <a:pt x="480631" y="829030"/>
                </a:lnTo>
                <a:lnTo>
                  <a:pt x="507415" y="794359"/>
                </a:lnTo>
                <a:lnTo>
                  <a:pt x="524700" y="753478"/>
                </a:lnTo>
                <a:lnTo>
                  <a:pt x="530821" y="708025"/>
                </a:lnTo>
                <a:close/>
              </a:path>
              <a:path w="1061720" h="1068070">
                <a:moveTo>
                  <a:pt x="650697" y="536790"/>
                </a:moveTo>
                <a:lnTo>
                  <a:pt x="616445" y="536790"/>
                </a:lnTo>
                <a:lnTo>
                  <a:pt x="616445" y="571030"/>
                </a:lnTo>
                <a:lnTo>
                  <a:pt x="616445" y="673773"/>
                </a:lnTo>
                <a:lnTo>
                  <a:pt x="582193" y="673773"/>
                </a:lnTo>
                <a:lnTo>
                  <a:pt x="582193" y="571030"/>
                </a:lnTo>
                <a:lnTo>
                  <a:pt x="616445" y="571030"/>
                </a:lnTo>
                <a:lnTo>
                  <a:pt x="616445" y="536790"/>
                </a:lnTo>
                <a:lnTo>
                  <a:pt x="547954" y="536790"/>
                </a:lnTo>
                <a:lnTo>
                  <a:pt x="547954" y="708025"/>
                </a:lnTo>
                <a:lnTo>
                  <a:pt x="565073" y="708025"/>
                </a:lnTo>
                <a:lnTo>
                  <a:pt x="559638" y="755078"/>
                </a:lnTo>
                <a:lnTo>
                  <a:pt x="544156" y="798309"/>
                </a:lnTo>
                <a:lnTo>
                  <a:pt x="519874" y="836472"/>
                </a:lnTo>
                <a:lnTo>
                  <a:pt x="488035" y="868311"/>
                </a:lnTo>
                <a:lnTo>
                  <a:pt x="449884" y="892594"/>
                </a:lnTo>
                <a:lnTo>
                  <a:pt x="406654" y="908075"/>
                </a:lnTo>
                <a:lnTo>
                  <a:pt x="359587" y="913511"/>
                </a:lnTo>
                <a:lnTo>
                  <a:pt x="312534" y="908075"/>
                </a:lnTo>
                <a:lnTo>
                  <a:pt x="269303" y="892594"/>
                </a:lnTo>
                <a:lnTo>
                  <a:pt x="231140" y="868311"/>
                </a:lnTo>
                <a:lnTo>
                  <a:pt x="199301" y="836472"/>
                </a:lnTo>
                <a:lnTo>
                  <a:pt x="175018" y="798309"/>
                </a:lnTo>
                <a:lnTo>
                  <a:pt x="159550" y="755078"/>
                </a:lnTo>
                <a:lnTo>
                  <a:pt x="154114" y="708025"/>
                </a:lnTo>
                <a:lnTo>
                  <a:pt x="159550" y="660958"/>
                </a:lnTo>
                <a:lnTo>
                  <a:pt x="175018" y="617728"/>
                </a:lnTo>
                <a:lnTo>
                  <a:pt x="199301" y="579577"/>
                </a:lnTo>
                <a:lnTo>
                  <a:pt x="231140" y="547738"/>
                </a:lnTo>
                <a:lnTo>
                  <a:pt x="269303" y="523455"/>
                </a:lnTo>
                <a:lnTo>
                  <a:pt x="312534" y="507974"/>
                </a:lnTo>
                <a:lnTo>
                  <a:pt x="359587" y="502539"/>
                </a:lnTo>
                <a:lnTo>
                  <a:pt x="376720" y="502539"/>
                </a:lnTo>
                <a:lnTo>
                  <a:pt x="376720" y="468287"/>
                </a:lnTo>
                <a:lnTo>
                  <a:pt x="359587" y="468287"/>
                </a:lnTo>
                <a:lnTo>
                  <a:pt x="311340" y="473163"/>
                </a:lnTo>
                <a:lnTo>
                  <a:pt x="266369" y="487159"/>
                </a:lnTo>
                <a:lnTo>
                  <a:pt x="225653" y="509282"/>
                </a:lnTo>
                <a:lnTo>
                  <a:pt x="190157" y="538568"/>
                </a:lnTo>
                <a:lnTo>
                  <a:pt x="160858" y="574052"/>
                </a:lnTo>
                <a:lnTo>
                  <a:pt x="138734" y="614781"/>
                </a:lnTo>
                <a:lnTo>
                  <a:pt x="124739" y="659752"/>
                </a:lnTo>
                <a:lnTo>
                  <a:pt x="119862" y="708025"/>
                </a:lnTo>
                <a:lnTo>
                  <a:pt x="124739" y="756272"/>
                </a:lnTo>
                <a:lnTo>
                  <a:pt x="138734" y="801243"/>
                </a:lnTo>
                <a:lnTo>
                  <a:pt x="160858" y="841959"/>
                </a:lnTo>
                <a:lnTo>
                  <a:pt x="190157" y="877455"/>
                </a:lnTo>
                <a:lnTo>
                  <a:pt x="225653" y="906754"/>
                </a:lnTo>
                <a:lnTo>
                  <a:pt x="266369" y="928878"/>
                </a:lnTo>
                <a:lnTo>
                  <a:pt x="311340" y="942873"/>
                </a:lnTo>
                <a:lnTo>
                  <a:pt x="359587" y="947750"/>
                </a:lnTo>
                <a:lnTo>
                  <a:pt x="407835" y="942873"/>
                </a:lnTo>
                <a:lnTo>
                  <a:pt x="452805" y="928878"/>
                </a:lnTo>
                <a:lnTo>
                  <a:pt x="493522" y="906754"/>
                </a:lnTo>
                <a:lnTo>
                  <a:pt x="529018" y="877455"/>
                </a:lnTo>
                <a:lnTo>
                  <a:pt x="558317" y="841959"/>
                </a:lnTo>
                <a:lnTo>
                  <a:pt x="580453" y="801243"/>
                </a:lnTo>
                <a:lnTo>
                  <a:pt x="594436" y="756272"/>
                </a:lnTo>
                <a:lnTo>
                  <a:pt x="599325" y="708025"/>
                </a:lnTo>
                <a:lnTo>
                  <a:pt x="650697" y="708025"/>
                </a:lnTo>
                <a:lnTo>
                  <a:pt x="650697" y="673773"/>
                </a:lnTo>
                <a:lnTo>
                  <a:pt x="650697" y="571030"/>
                </a:lnTo>
                <a:lnTo>
                  <a:pt x="650697" y="536790"/>
                </a:lnTo>
                <a:close/>
              </a:path>
              <a:path w="1061720" h="1068070">
                <a:moveTo>
                  <a:pt x="719188" y="399796"/>
                </a:moveTo>
                <a:lnTo>
                  <a:pt x="684936" y="399796"/>
                </a:lnTo>
                <a:lnTo>
                  <a:pt x="684936" y="434047"/>
                </a:lnTo>
                <a:lnTo>
                  <a:pt x="719188" y="434047"/>
                </a:lnTo>
                <a:lnTo>
                  <a:pt x="719188" y="399796"/>
                </a:lnTo>
                <a:close/>
              </a:path>
              <a:path w="1061720" h="1068070">
                <a:moveTo>
                  <a:pt x="719188" y="331304"/>
                </a:moveTo>
                <a:lnTo>
                  <a:pt x="684936" y="331304"/>
                </a:lnTo>
                <a:lnTo>
                  <a:pt x="684936" y="365556"/>
                </a:lnTo>
                <a:lnTo>
                  <a:pt x="719188" y="365556"/>
                </a:lnTo>
                <a:lnTo>
                  <a:pt x="719188" y="331304"/>
                </a:lnTo>
                <a:close/>
              </a:path>
              <a:path w="1061720" h="1068070">
                <a:moveTo>
                  <a:pt x="787679" y="468287"/>
                </a:moveTo>
                <a:lnTo>
                  <a:pt x="753440" y="468287"/>
                </a:lnTo>
                <a:lnTo>
                  <a:pt x="753440" y="502539"/>
                </a:lnTo>
                <a:lnTo>
                  <a:pt x="753440" y="673773"/>
                </a:lnTo>
                <a:lnTo>
                  <a:pt x="719188" y="673773"/>
                </a:lnTo>
                <a:lnTo>
                  <a:pt x="719188" y="502539"/>
                </a:lnTo>
                <a:lnTo>
                  <a:pt x="753440" y="502539"/>
                </a:lnTo>
                <a:lnTo>
                  <a:pt x="753440" y="468287"/>
                </a:lnTo>
                <a:lnTo>
                  <a:pt x="684936" y="468287"/>
                </a:lnTo>
                <a:lnTo>
                  <a:pt x="684936" y="745617"/>
                </a:lnTo>
                <a:lnTo>
                  <a:pt x="629018" y="757859"/>
                </a:lnTo>
                <a:lnTo>
                  <a:pt x="612622" y="812634"/>
                </a:lnTo>
                <a:lnTo>
                  <a:pt x="591096" y="854036"/>
                </a:lnTo>
                <a:lnTo>
                  <a:pt x="585279" y="863206"/>
                </a:lnTo>
                <a:lnTo>
                  <a:pt x="616242" y="911504"/>
                </a:lnTo>
                <a:lnTo>
                  <a:pt x="563067" y="964603"/>
                </a:lnTo>
                <a:lnTo>
                  <a:pt x="514845" y="933704"/>
                </a:lnTo>
                <a:lnTo>
                  <a:pt x="505612" y="939520"/>
                </a:lnTo>
                <a:lnTo>
                  <a:pt x="464235" y="960996"/>
                </a:lnTo>
                <a:lnTo>
                  <a:pt x="420065" y="975042"/>
                </a:lnTo>
                <a:lnTo>
                  <a:pt x="409422" y="977455"/>
                </a:lnTo>
                <a:lnTo>
                  <a:pt x="397179" y="1033373"/>
                </a:lnTo>
                <a:lnTo>
                  <a:pt x="321995" y="1033373"/>
                </a:lnTo>
                <a:lnTo>
                  <a:pt x="309753" y="977455"/>
                </a:lnTo>
                <a:lnTo>
                  <a:pt x="299123" y="975042"/>
                </a:lnTo>
                <a:lnTo>
                  <a:pt x="295922" y="974178"/>
                </a:lnTo>
                <a:lnTo>
                  <a:pt x="276720" y="968971"/>
                </a:lnTo>
                <a:lnTo>
                  <a:pt x="264807" y="964603"/>
                </a:lnTo>
                <a:lnTo>
                  <a:pt x="254939" y="960996"/>
                </a:lnTo>
                <a:lnTo>
                  <a:pt x="233857" y="951166"/>
                </a:lnTo>
                <a:lnTo>
                  <a:pt x="213575" y="939520"/>
                </a:lnTo>
                <a:lnTo>
                  <a:pt x="204343" y="933704"/>
                </a:lnTo>
                <a:lnTo>
                  <a:pt x="156121" y="964603"/>
                </a:lnTo>
                <a:lnTo>
                  <a:pt x="102933" y="911504"/>
                </a:lnTo>
                <a:lnTo>
                  <a:pt x="133908" y="863206"/>
                </a:lnTo>
                <a:lnTo>
                  <a:pt x="128092" y="854036"/>
                </a:lnTo>
                <a:lnTo>
                  <a:pt x="106591" y="812660"/>
                </a:lnTo>
                <a:lnTo>
                  <a:pt x="92570" y="768426"/>
                </a:lnTo>
                <a:lnTo>
                  <a:pt x="90157" y="757783"/>
                </a:lnTo>
                <a:lnTo>
                  <a:pt x="34239" y="745617"/>
                </a:lnTo>
                <a:lnTo>
                  <a:pt x="34239" y="670433"/>
                </a:lnTo>
                <a:lnTo>
                  <a:pt x="90157" y="658190"/>
                </a:lnTo>
                <a:lnTo>
                  <a:pt x="92570" y="647560"/>
                </a:lnTo>
                <a:lnTo>
                  <a:pt x="106591" y="603351"/>
                </a:lnTo>
                <a:lnTo>
                  <a:pt x="128092" y="562000"/>
                </a:lnTo>
                <a:lnTo>
                  <a:pt x="133908" y="552780"/>
                </a:lnTo>
                <a:lnTo>
                  <a:pt x="102933" y="504545"/>
                </a:lnTo>
                <a:lnTo>
                  <a:pt x="156121" y="451370"/>
                </a:lnTo>
                <a:lnTo>
                  <a:pt x="204343" y="482269"/>
                </a:lnTo>
                <a:lnTo>
                  <a:pt x="213575" y="476453"/>
                </a:lnTo>
                <a:lnTo>
                  <a:pt x="233857" y="464807"/>
                </a:lnTo>
                <a:lnTo>
                  <a:pt x="254939" y="454977"/>
                </a:lnTo>
                <a:lnTo>
                  <a:pt x="264807" y="451370"/>
                </a:lnTo>
                <a:lnTo>
                  <a:pt x="276720" y="447014"/>
                </a:lnTo>
                <a:lnTo>
                  <a:pt x="295922" y="441807"/>
                </a:lnTo>
                <a:lnTo>
                  <a:pt x="299123" y="440931"/>
                </a:lnTo>
                <a:lnTo>
                  <a:pt x="309753" y="438531"/>
                </a:lnTo>
                <a:lnTo>
                  <a:pt x="321995" y="382676"/>
                </a:lnTo>
                <a:lnTo>
                  <a:pt x="376720" y="382676"/>
                </a:lnTo>
                <a:lnTo>
                  <a:pt x="376720" y="348424"/>
                </a:lnTo>
                <a:lnTo>
                  <a:pt x="294436" y="348424"/>
                </a:lnTo>
                <a:lnTo>
                  <a:pt x="280924" y="410159"/>
                </a:lnTo>
                <a:lnTo>
                  <a:pt x="261137" y="416102"/>
                </a:lnTo>
                <a:lnTo>
                  <a:pt x="241795" y="423379"/>
                </a:lnTo>
                <a:lnTo>
                  <a:pt x="222973" y="431952"/>
                </a:lnTo>
                <a:lnTo>
                  <a:pt x="204673" y="441807"/>
                </a:lnTo>
                <a:lnTo>
                  <a:pt x="151371" y="407619"/>
                </a:lnTo>
                <a:lnTo>
                  <a:pt x="59258" y="499795"/>
                </a:lnTo>
                <a:lnTo>
                  <a:pt x="93433" y="553110"/>
                </a:lnTo>
                <a:lnTo>
                  <a:pt x="83553" y="571373"/>
                </a:lnTo>
                <a:lnTo>
                  <a:pt x="74955" y="590207"/>
                </a:lnTo>
                <a:lnTo>
                  <a:pt x="67678" y="609549"/>
                </a:lnTo>
                <a:lnTo>
                  <a:pt x="61734" y="629361"/>
                </a:lnTo>
                <a:lnTo>
                  <a:pt x="0" y="642874"/>
                </a:lnTo>
                <a:lnTo>
                  <a:pt x="0" y="773176"/>
                </a:lnTo>
                <a:lnTo>
                  <a:pt x="61734" y="786688"/>
                </a:lnTo>
                <a:lnTo>
                  <a:pt x="67678" y="806475"/>
                </a:lnTo>
                <a:lnTo>
                  <a:pt x="74955" y="825817"/>
                </a:lnTo>
                <a:lnTo>
                  <a:pt x="83553" y="844651"/>
                </a:lnTo>
                <a:lnTo>
                  <a:pt x="93433" y="862939"/>
                </a:lnTo>
                <a:lnTo>
                  <a:pt x="59258" y="916178"/>
                </a:lnTo>
                <a:lnTo>
                  <a:pt x="151371" y="1008354"/>
                </a:lnTo>
                <a:lnTo>
                  <a:pt x="204673" y="974178"/>
                </a:lnTo>
                <a:lnTo>
                  <a:pt x="222973" y="984059"/>
                </a:lnTo>
                <a:lnTo>
                  <a:pt x="241795" y="992632"/>
                </a:lnTo>
                <a:lnTo>
                  <a:pt x="261137" y="999909"/>
                </a:lnTo>
                <a:lnTo>
                  <a:pt x="280924" y="1005878"/>
                </a:lnTo>
                <a:lnTo>
                  <a:pt x="294436" y="1067625"/>
                </a:lnTo>
                <a:lnTo>
                  <a:pt x="424738" y="1067625"/>
                </a:lnTo>
                <a:lnTo>
                  <a:pt x="432231" y="1033373"/>
                </a:lnTo>
                <a:lnTo>
                  <a:pt x="438251" y="1005878"/>
                </a:lnTo>
                <a:lnTo>
                  <a:pt x="458050" y="999909"/>
                </a:lnTo>
                <a:lnTo>
                  <a:pt x="477380" y="992632"/>
                </a:lnTo>
                <a:lnTo>
                  <a:pt x="496214" y="984059"/>
                </a:lnTo>
                <a:lnTo>
                  <a:pt x="514502" y="974178"/>
                </a:lnTo>
                <a:lnTo>
                  <a:pt x="567817" y="1008354"/>
                </a:lnTo>
                <a:lnTo>
                  <a:pt x="601980" y="974178"/>
                </a:lnTo>
                <a:lnTo>
                  <a:pt x="611530" y="964603"/>
                </a:lnTo>
                <a:lnTo>
                  <a:pt x="659930" y="916178"/>
                </a:lnTo>
                <a:lnTo>
                  <a:pt x="625741" y="862939"/>
                </a:lnTo>
                <a:lnTo>
                  <a:pt x="635635" y="844651"/>
                </a:lnTo>
                <a:lnTo>
                  <a:pt x="644232" y="825817"/>
                </a:lnTo>
                <a:lnTo>
                  <a:pt x="651510" y="806475"/>
                </a:lnTo>
                <a:lnTo>
                  <a:pt x="657453" y="786688"/>
                </a:lnTo>
                <a:lnTo>
                  <a:pt x="719188" y="773176"/>
                </a:lnTo>
                <a:lnTo>
                  <a:pt x="719188" y="708025"/>
                </a:lnTo>
                <a:lnTo>
                  <a:pt x="787679" y="708025"/>
                </a:lnTo>
                <a:lnTo>
                  <a:pt x="787679" y="673773"/>
                </a:lnTo>
                <a:lnTo>
                  <a:pt x="787679" y="502539"/>
                </a:lnTo>
                <a:lnTo>
                  <a:pt x="787679" y="468287"/>
                </a:lnTo>
                <a:close/>
              </a:path>
              <a:path w="1061720" h="1068070">
                <a:moveTo>
                  <a:pt x="924674" y="365696"/>
                </a:moveTo>
                <a:lnTo>
                  <a:pt x="821931" y="365696"/>
                </a:lnTo>
                <a:lnTo>
                  <a:pt x="821931" y="399986"/>
                </a:lnTo>
                <a:lnTo>
                  <a:pt x="821931" y="674306"/>
                </a:lnTo>
                <a:lnTo>
                  <a:pt x="821931" y="708596"/>
                </a:lnTo>
                <a:lnTo>
                  <a:pt x="924674" y="708596"/>
                </a:lnTo>
                <a:lnTo>
                  <a:pt x="924674" y="674306"/>
                </a:lnTo>
                <a:lnTo>
                  <a:pt x="856170" y="674306"/>
                </a:lnTo>
                <a:lnTo>
                  <a:pt x="856170" y="399986"/>
                </a:lnTo>
                <a:lnTo>
                  <a:pt x="890422" y="399986"/>
                </a:lnTo>
                <a:lnTo>
                  <a:pt x="890422" y="673773"/>
                </a:lnTo>
                <a:lnTo>
                  <a:pt x="924674" y="673773"/>
                </a:lnTo>
                <a:lnTo>
                  <a:pt x="924674" y="399986"/>
                </a:lnTo>
                <a:lnTo>
                  <a:pt x="924674" y="399796"/>
                </a:lnTo>
                <a:lnTo>
                  <a:pt x="924674" y="365696"/>
                </a:lnTo>
                <a:close/>
              </a:path>
              <a:path w="1061720" h="1068070">
                <a:moveTo>
                  <a:pt x="1020660" y="194310"/>
                </a:moveTo>
                <a:lnTo>
                  <a:pt x="804811" y="0"/>
                </a:lnTo>
                <a:lnTo>
                  <a:pt x="588949" y="194310"/>
                </a:lnTo>
                <a:lnTo>
                  <a:pt x="684936" y="194310"/>
                </a:lnTo>
                <a:lnTo>
                  <a:pt x="684936" y="297053"/>
                </a:lnTo>
                <a:lnTo>
                  <a:pt x="719188" y="297053"/>
                </a:lnTo>
                <a:lnTo>
                  <a:pt x="719188" y="160070"/>
                </a:lnTo>
                <a:lnTo>
                  <a:pt x="678180" y="160070"/>
                </a:lnTo>
                <a:lnTo>
                  <a:pt x="804811" y="46088"/>
                </a:lnTo>
                <a:lnTo>
                  <a:pt x="931430" y="160070"/>
                </a:lnTo>
                <a:lnTo>
                  <a:pt x="890422" y="160070"/>
                </a:lnTo>
                <a:lnTo>
                  <a:pt x="890422" y="331304"/>
                </a:lnTo>
                <a:lnTo>
                  <a:pt x="924674" y="331304"/>
                </a:lnTo>
                <a:lnTo>
                  <a:pt x="924674" y="194310"/>
                </a:lnTo>
                <a:lnTo>
                  <a:pt x="1020660" y="194310"/>
                </a:lnTo>
                <a:close/>
              </a:path>
              <a:path w="1061720" h="1068070">
                <a:moveTo>
                  <a:pt x="1061656" y="228536"/>
                </a:moveTo>
                <a:lnTo>
                  <a:pt x="958913" y="228536"/>
                </a:lnTo>
                <a:lnTo>
                  <a:pt x="958913" y="262826"/>
                </a:lnTo>
                <a:lnTo>
                  <a:pt x="958913" y="674306"/>
                </a:lnTo>
                <a:lnTo>
                  <a:pt x="958913" y="708596"/>
                </a:lnTo>
                <a:lnTo>
                  <a:pt x="1061656" y="708596"/>
                </a:lnTo>
                <a:lnTo>
                  <a:pt x="1061656" y="674306"/>
                </a:lnTo>
                <a:lnTo>
                  <a:pt x="993165" y="674306"/>
                </a:lnTo>
                <a:lnTo>
                  <a:pt x="993165" y="262826"/>
                </a:lnTo>
                <a:lnTo>
                  <a:pt x="1027417" y="262826"/>
                </a:lnTo>
                <a:lnTo>
                  <a:pt x="1027417" y="673773"/>
                </a:lnTo>
                <a:lnTo>
                  <a:pt x="1061656" y="673773"/>
                </a:lnTo>
                <a:lnTo>
                  <a:pt x="1061656" y="262826"/>
                </a:lnTo>
                <a:lnTo>
                  <a:pt x="1061656" y="2285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828755">
              <a:buClr>
                <a:srgbClr val="000000"/>
              </a:buClr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" name="object 15">
            <a:extLst>
              <a:ext uri="{FF2B5EF4-FFF2-40B4-BE49-F238E27FC236}">
                <a16:creationId xmlns:a16="http://schemas.microsoft.com/office/drawing/2014/main" id="{E02A3E26-970A-4430-09C9-FEB80D677FFC}"/>
              </a:ext>
            </a:extLst>
          </p:cNvPr>
          <p:cNvSpPr txBox="1"/>
          <p:nvPr/>
        </p:nvSpPr>
        <p:spPr>
          <a:xfrm>
            <a:off x="7923683" y="5142312"/>
            <a:ext cx="2941705" cy="4040851"/>
          </a:xfrm>
          <a:prstGeom prst="rect">
            <a:avLst/>
          </a:prstGeom>
        </p:spPr>
        <p:txBody>
          <a:bodyPr vert="horz" wrap="square" lIns="0" tIns="24131" rIns="0" bIns="0" rtlCol="0">
            <a:spAutoFit/>
          </a:bodyPr>
          <a:lstStyle/>
          <a:p>
            <a:pPr marL="25400" marR="10160" algn="ctr" defTabSz="1828755">
              <a:lnSpc>
                <a:spcPct val="114599"/>
              </a:lnSpc>
              <a:spcBef>
                <a:spcPts val="191"/>
              </a:spcBef>
              <a:buClr>
                <a:srgbClr val="000000"/>
              </a:buClr>
            </a:pPr>
            <a:endParaRPr lang="en-US" sz="2400" kern="0" spc="581" dirty="0">
              <a:solidFill>
                <a:srgbClr val="56AEFF"/>
              </a:solidFill>
              <a:latin typeface="Sanchez" panose="020B0604020202020204" charset="0"/>
              <a:cs typeface="Arial"/>
              <a:sym typeface="Arial"/>
            </a:endParaRPr>
          </a:p>
          <a:p>
            <a:pPr marL="25400" marR="10160" algn="ctr" defTabSz="1828755">
              <a:lnSpc>
                <a:spcPct val="114599"/>
              </a:lnSpc>
              <a:spcBef>
                <a:spcPts val="191"/>
              </a:spcBef>
              <a:buClr>
                <a:srgbClr val="000000"/>
              </a:buClr>
            </a:pPr>
            <a:r>
              <a:rPr lang="en-ID" sz="2400" b="1" kern="0" spc="420" dirty="0">
                <a:solidFill>
                  <a:schemeClr val="tx2"/>
                </a:solidFill>
                <a:latin typeface="Sanchez" panose="020B0604020202020204" charset="0"/>
                <a:cs typeface="Arial"/>
                <a:sym typeface="Arial"/>
              </a:rPr>
              <a:t>PENCEGAHAN</a:t>
            </a:r>
          </a:p>
          <a:p>
            <a:pPr marL="25400" marR="10160" algn="ctr" defTabSz="1828755">
              <a:lnSpc>
                <a:spcPct val="114599"/>
              </a:lnSpc>
              <a:spcBef>
                <a:spcPts val="191"/>
              </a:spcBef>
              <a:buClr>
                <a:srgbClr val="000000"/>
              </a:buClr>
            </a:pPr>
            <a:endParaRPr lang="en-US" sz="2400" kern="0" spc="581" dirty="0">
              <a:solidFill>
                <a:schemeClr val="tx2"/>
              </a:solidFill>
              <a:latin typeface="Sanchez" panose="020B0604020202020204" charset="0"/>
              <a:cs typeface="Arial"/>
              <a:sym typeface="Arial"/>
            </a:endParaRPr>
          </a:p>
          <a:p>
            <a:pPr marL="25400" marR="10160" algn="ctr" defTabSz="1828755">
              <a:lnSpc>
                <a:spcPct val="114599"/>
              </a:lnSpc>
              <a:spcBef>
                <a:spcPts val="191"/>
              </a:spcBef>
              <a:buClr>
                <a:srgbClr val="000000"/>
              </a:buClr>
            </a:pPr>
            <a:r>
              <a:rPr lang="en-ID" sz="2400" kern="0" spc="581" dirty="0" err="1">
                <a:solidFill>
                  <a:schemeClr val="tx2"/>
                </a:solidFill>
                <a:latin typeface="Sanchez" panose="020B0604020202020204" charset="0"/>
                <a:cs typeface="Arial"/>
                <a:sym typeface="Arial"/>
              </a:rPr>
              <a:t>P</a:t>
            </a:r>
            <a:r>
              <a:rPr lang="en-ID" sz="2400" kern="0" spc="470" dirty="0" err="1">
                <a:solidFill>
                  <a:schemeClr val="tx2"/>
                </a:solidFill>
                <a:latin typeface="Sanchez" panose="020B0604020202020204" charset="0"/>
                <a:cs typeface="Arial"/>
                <a:sym typeface="Arial"/>
              </a:rPr>
              <a:t>e</a:t>
            </a:r>
            <a:r>
              <a:rPr lang="en-ID" sz="2400" kern="0" spc="600" dirty="0" err="1">
                <a:solidFill>
                  <a:schemeClr val="tx2"/>
                </a:solidFill>
                <a:latin typeface="Sanchez" panose="020B0604020202020204" charset="0"/>
                <a:cs typeface="Arial"/>
                <a:sym typeface="Arial"/>
              </a:rPr>
              <a:t>r</a:t>
            </a:r>
            <a:r>
              <a:rPr lang="en-ID" sz="2400" kern="0" spc="881" dirty="0" err="1">
                <a:solidFill>
                  <a:schemeClr val="tx2"/>
                </a:solidFill>
                <a:latin typeface="Sanchez" panose="020B0604020202020204" charset="0"/>
                <a:cs typeface="Arial"/>
                <a:sym typeface="Arial"/>
              </a:rPr>
              <a:t>b</a:t>
            </a:r>
            <a:r>
              <a:rPr lang="en-ID" sz="2400" kern="0" spc="900" dirty="0" err="1">
                <a:solidFill>
                  <a:schemeClr val="tx2"/>
                </a:solidFill>
                <a:latin typeface="Sanchez" panose="020B0604020202020204" charset="0"/>
                <a:cs typeface="Arial"/>
                <a:sym typeface="Arial"/>
              </a:rPr>
              <a:t>a</a:t>
            </a:r>
            <a:r>
              <a:rPr lang="en-ID" sz="2400" kern="0" spc="509" dirty="0" err="1">
                <a:solidFill>
                  <a:schemeClr val="tx2"/>
                </a:solidFill>
                <a:latin typeface="Sanchez" panose="020B0604020202020204" charset="0"/>
                <a:cs typeface="Arial"/>
                <a:sym typeface="Arial"/>
              </a:rPr>
              <a:t>i</a:t>
            </a:r>
            <a:r>
              <a:rPr lang="en-ID" sz="2400" kern="0" spc="780" dirty="0" err="1">
                <a:solidFill>
                  <a:schemeClr val="tx2"/>
                </a:solidFill>
                <a:latin typeface="Sanchez" panose="020B0604020202020204" charset="0"/>
                <a:cs typeface="Arial"/>
                <a:sym typeface="Arial"/>
              </a:rPr>
              <a:t>k</a:t>
            </a:r>
            <a:r>
              <a:rPr lang="en-ID" sz="2400" kern="0" spc="900" dirty="0" err="1">
                <a:solidFill>
                  <a:schemeClr val="tx2"/>
                </a:solidFill>
                <a:latin typeface="Sanchez" panose="020B0604020202020204" charset="0"/>
                <a:cs typeface="Arial"/>
                <a:sym typeface="Arial"/>
              </a:rPr>
              <a:t>a</a:t>
            </a:r>
            <a:r>
              <a:rPr lang="en-ID" sz="2400" kern="0" spc="439" dirty="0" err="1">
                <a:solidFill>
                  <a:schemeClr val="tx2"/>
                </a:solidFill>
                <a:latin typeface="Sanchez" panose="020B0604020202020204" charset="0"/>
                <a:cs typeface="Arial"/>
                <a:sym typeface="Arial"/>
              </a:rPr>
              <a:t>n</a:t>
            </a:r>
            <a:r>
              <a:rPr lang="en-ID" sz="2400" kern="0" spc="439" dirty="0">
                <a:solidFill>
                  <a:schemeClr val="tx2"/>
                </a:solidFill>
                <a:latin typeface="Sanchez" panose="020B0604020202020204" charset="0"/>
                <a:cs typeface="Arial"/>
                <a:sym typeface="Arial"/>
              </a:rPr>
              <a:t>  </a:t>
            </a:r>
            <a:r>
              <a:rPr lang="en-ID" sz="2400" kern="0" spc="420" dirty="0" err="1">
                <a:solidFill>
                  <a:schemeClr val="tx2"/>
                </a:solidFill>
                <a:latin typeface="Sanchez" panose="020B0604020202020204" charset="0"/>
                <a:cs typeface="Arial"/>
                <a:sym typeface="Arial"/>
              </a:rPr>
              <a:t>Sistem</a:t>
            </a:r>
            <a:endParaRPr lang="en-ID" sz="2400" kern="0" spc="420" dirty="0">
              <a:solidFill>
                <a:schemeClr val="tx2"/>
              </a:solidFill>
              <a:latin typeface="Sanchez" panose="020B0604020202020204" charset="0"/>
              <a:cs typeface="Arial"/>
              <a:sym typeface="Arial"/>
            </a:endParaRPr>
          </a:p>
          <a:p>
            <a:pPr algn="ctr" defTabSz="1828755">
              <a:spcBef>
                <a:spcPts val="3030"/>
              </a:spcBef>
              <a:buClr>
                <a:srgbClr val="000000"/>
              </a:buClr>
            </a:pPr>
            <a:r>
              <a:rPr sz="2400" kern="0" spc="270" dirty="0">
                <a:solidFill>
                  <a:srgbClr val="C00000"/>
                </a:solidFill>
                <a:latin typeface="Sanchez" panose="020B0604020202020204" charset="0"/>
                <a:cs typeface="Arial"/>
                <a:sym typeface="Arial"/>
              </a:rPr>
              <a:t>Agar </a:t>
            </a:r>
            <a:r>
              <a:rPr sz="2400" kern="0" spc="350" dirty="0">
                <a:solidFill>
                  <a:srgbClr val="C00000"/>
                </a:solidFill>
                <a:latin typeface="Sanchez" panose="020B0604020202020204" charset="0"/>
                <a:cs typeface="Arial"/>
                <a:sym typeface="Arial"/>
              </a:rPr>
              <a:t>tidak </a:t>
            </a:r>
            <a:r>
              <a:rPr sz="2400" kern="0" spc="210" dirty="0" err="1">
                <a:solidFill>
                  <a:srgbClr val="C00000"/>
                </a:solidFill>
                <a:latin typeface="Sanchez" panose="020B0604020202020204" charset="0"/>
                <a:cs typeface="Arial"/>
                <a:sym typeface="Arial"/>
              </a:rPr>
              <a:t>bisa</a:t>
            </a:r>
            <a:r>
              <a:rPr sz="2400" kern="0" spc="-551" dirty="0">
                <a:solidFill>
                  <a:srgbClr val="C00000"/>
                </a:solidFill>
                <a:latin typeface="Sanchez" panose="020B0604020202020204" charset="0"/>
                <a:cs typeface="Arial"/>
                <a:sym typeface="Arial"/>
              </a:rPr>
              <a:t> </a:t>
            </a:r>
            <a:r>
              <a:rPr lang="en-US" sz="2400" kern="0" spc="-551" dirty="0">
                <a:solidFill>
                  <a:srgbClr val="C00000"/>
                </a:solidFill>
                <a:latin typeface="Sanchez" panose="020B0604020202020204" charset="0"/>
                <a:cs typeface="Arial"/>
                <a:sym typeface="Arial"/>
              </a:rPr>
              <a:t>       </a:t>
            </a:r>
            <a:r>
              <a:rPr lang="en-US" sz="2400" kern="0" spc="281" dirty="0">
                <a:solidFill>
                  <a:srgbClr val="C00000"/>
                </a:solidFill>
                <a:latin typeface="Sanchez" panose="020B0604020202020204" charset="0"/>
                <a:cs typeface="Arial"/>
                <a:sym typeface="Arial"/>
              </a:rPr>
              <a:t> </a:t>
            </a:r>
            <a:r>
              <a:rPr lang="en-US" sz="2400" kern="0" spc="281" dirty="0" err="1">
                <a:solidFill>
                  <a:srgbClr val="C00000"/>
                </a:solidFill>
                <a:latin typeface="Sanchez" panose="020B0604020202020204" charset="0"/>
                <a:cs typeface="Arial"/>
                <a:sym typeface="Arial"/>
              </a:rPr>
              <a:t>korupsi</a:t>
            </a:r>
            <a:endParaRPr lang="en-US" sz="2400" kern="0" spc="281" dirty="0">
              <a:solidFill>
                <a:srgbClr val="C00000"/>
              </a:solidFill>
              <a:latin typeface="Sanchez" panose="020B0604020202020204" charset="0"/>
              <a:cs typeface="Arial"/>
              <a:sym typeface="Arial"/>
            </a:endParaRPr>
          </a:p>
          <a:p>
            <a:pPr algn="ctr" defTabSz="1828755">
              <a:spcBef>
                <a:spcPts val="3030"/>
              </a:spcBef>
              <a:buClr>
                <a:srgbClr val="000000"/>
              </a:buClr>
            </a:pP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" name="object 4">
            <a:extLst>
              <a:ext uri="{FF2B5EF4-FFF2-40B4-BE49-F238E27FC236}">
                <a16:creationId xmlns:a16="http://schemas.microsoft.com/office/drawing/2014/main" id="{36283AB4-A4EF-706F-A23D-399BC28CF705}"/>
              </a:ext>
            </a:extLst>
          </p:cNvPr>
          <p:cNvSpPr/>
          <p:nvPr/>
        </p:nvSpPr>
        <p:spPr>
          <a:xfrm>
            <a:off x="13025022" y="2367968"/>
            <a:ext cx="2774004" cy="2697094"/>
          </a:xfrm>
          <a:custGeom>
            <a:avLst/>
            <a:gdLst/>
            <a:ahLst/>
            <a:cxnLst/>
            <a:rect l="l" t="t" r="r" b="b"/>
            <a:pathLst>
              <a:path w="2762250" h="2762250">
                <a:moveTo>
                  <a:pt x="1381125" y="2762250"/>
                </a:moveTo>
                <a:lnTo>
                  <a:pt x="1330292" y="2761315"/>
                </a:lnTo>
                <a:lnTo>
                  <a:pt x="1279523" y="2758507"/>
                </a:lnTo>
                <a:lnTo>
                  <a:pt x="1228894" y="2753833"/>
                </a:lnTo>
                <a:lnTo>
                  <a:pt x="1178469" y="2747300"/>
                </a:lnTo>
                <a:lnTo>
                  <a:pt x="1128323" y="2738915"/>
                </a:lnTo>
                <a:lnTo>
                  <a:pt x="1078519" y="2728691"/>
                </a:lnTo>
                <a:lnTo>
                  <a:pt x="1029122" y="2716641"/>
                </a:lnTo>
                <a:lnTo>
                  <a:pt x="980206" y="2702778"/>
                </a:lnTo>
                <a:lnTo>
                  <a:pt x="931833" y="2687126"/>
                </a:lnTo>
                <a:lnTo>
                  <a:pt x="884064" y="2669706"/>
                </a:lnTo>
                <a:lnTo>
                  <a:pt x="836970" y="2650535"/>
                </a:lnTo>
                <a:lnTo>
                  <a:pt x="790616" y="2629645"/>
                </a:lnTo>
                <a:lnTo>
                  <a:pt x="745064" y="2607066"/>
                </a:lnTo>
                <a:lnTo>
                  <a:pt x="700370" y="2582823"/>
                </a:lnTo>
                <a:lnTo>
                  <a:pt x="656598" y="2556952"/>
                </a:lnTo>
                <a:lnTo>
                  <a:pt x="613810" y="2529486"/>
                </a:lnTo>
                <a:lnTo>
                  <a:pt x="572064" y="2500468"/>
                </a:lnTo>
                <a:lnTo>
                  <a:pt x="531413" y="2469930"/>
                </a:lnTo>
                <a:lnTo>
                  <a:pt x="491912" y="2437916"/>
                </a:lnTo>
                <a:lnTo>
                  <a:pt x="453618" y="2404472"/>
                </a:lnTo>
                <a:lnTo>
                  <a:pt x="416581" y="2369640"/>
                </a:lnTo>
                <a:lnTo>
                  <a:pt x="380849" y="2333467"/>
                </a:lnTo>
                <a:lnTo>
                  <a:pt x="346473" y="2296003"/>
                </a:lnTo>
                <a:lnTo>
                  <a:pt x="313501" y="2257299"/>
                </a:lnTo>
                <a:lnTo>
                  <a:pt x="281975" y="2217412"/>
                </a:lnTo>
                <a:lnTo>
                  <a:pt x="251938" y="2176388"/>
                </a:lnTo>
                <a:lnTo>
                  <a:pt x="223431" y="2134287"/>
                </a:lnTo>
                <a:lnTo>
                  <a:pt x="196494" y="2091166"/>
                </a:lnTo>
                <a:lnTo>
                  <a:pt x="171163" y="2047080"/>
                </a:lnTo>
                <a:lnTo>
                  <a:pt x="147470" y="2002094"/>
                </a:lnTo>
                <a:lnTo>
                  <a:pt x="125449" y="1956265"/>
                </a:lnTo>
                <a:lnTo>
                  <a:pt x="105131" y="1909659"/>
                </a:lnTo>
                <a:lnTo>
                  <a:pt x="86543" y="1862335"/>
                </a:lnTo>
                <a:lnTo>
                  <a:pt x="69707" y="1814356"/>
                </a:lnTo>
                <a:lnTo>
                  <a:pt x="54649" y="1765794"/>
                </a:lnTo>
                <a:lnTo>
                  <a:pt x="41390" y="1716710"/>
                </a:lnTo>
                <a:lnTo>
                  <a:pt x="29946" y="1667172"/>
                </a:lnTo>
                <a:lnTo>
                  <a:pt x="20333" y="1617246"/>
                </a:lnTo>
                <a:lnTo>
                  <a:pt x="12564" y="1566996"/>
                </a:lnTo>
                <a:lnTo>
                  <a:pt x="6650" y="1516497"/>
                </a:lnTo>
                <a:lnTo>
                  <a:pt x="2599" y="1465817"/>
                </a:lnTo>
                <a:lnTo>
                  <a:pt x="415" y="1415017"/>
                </a:lnTo>
                <a:lnTo>
                  <a:pt x="0" y="1381125"/>
                </a:lnTo>
                <a:lnTo>
                  <a:pt x="103" y="1364176"/>
                </a:lnTo>
                <a:lnTo>
                  <a:pt x="1663" y="1313355"/>
                </a:lnTo>
                <a:lnTo>
                  <a:pt x="5092" y="1262629"/>
                </a:lnTo>
                <a:lnTo>
                  <a:pt x="10386" y="1212061"/>
                </a:lnTo>
                <a:lnTo>
                  <a:pt x="17538" y="1161719"/>
                </a:lnTo>
                <a:lnTo>
                  <a:pt x="26537" y="1111678"/>
                </a:lnTo>
                <a:lnTo>
                  <a:pt x="37372" y="1062007"/>
                </a:lnTo>
                <a:lnTo>
                  <a:pt x="50029" y="1012761"/>
                </a:lnTo>
                <a:lnTo>
                  <a:pt x="64490" y="964017"/>
                </a:lnTo>
                <a:lnTo>
                  <a:pt x="80735" y="915840"/>
                </a:lnTo>
                <a:lnTo>
                  <a:pt x="98741" y="868289"/>
                </a:lnTo>
                <a:lnTo>
                  <a:pt x="118486" y="821435"/>
                </a:lnTo>
                <a:lnTo>
                  <a:pt x="139943" y="775340"/>
                </a:lnTo>
                <a:lnTo>
                  <a:pt x="163081" y="730068"/>
                </a:lnTo>
                <a:lnTo>
                  <a:pt x="187869" y="685676"/>
                </a:lnTo>
                <a:lnTo>
                  <a:pt x="214276" y="642225"/>
                </a:lnTo>
                <a:lnTo>
                  <a:pt x="242264" y="599777"/>
                </a:lnTo>
                <a:lnTo>
                  <a:pt x="271794" y="558388"/>
                </a:lnTo>
                <a:lnTo>
                  <a:pt x="302828" y="518116"/>
                </a:lnTo>
                <a:lnTo>
                  <a:pt x="335324" y="479011"/>
                </a:lnTo>
                <a:lnTo>
                  <a:pt x="369238" y="441129"/>
                </a:lnTo>
                <a:lnTo>
                  <a:pt x="404522" y="404522"/>
                </a:lnTo>
                <a:lnTo>
                  <a:pt x="441129" y="369238"/>
                </a:lnTo>
                <a:lnTo>
                  <a:pt x="479011" y="335324"/>
                </a:lnTo>
                <a:lnTo>
                  <a:pt x="518116" y="302828"/>
                </a:lnTo>
                <a:lnTo>
                  <a:pt x="558388" y="271794"/>
                </a:lnTo>
                <a:lnTo>
                  <a:pt x="599777" y="242264"/>
                </a:lnTo>
                <a:lnTo>
                  <a:pt x="642225" y="214276"/>
                </a:lnTo>
                <a:lnTo>
                  <a:pt x="685676" y="187869"/>
                </a:lnTo>
                <a:lnTo>
                  <a:pt x="730068" y="163081"/>
                </a:lnTo>
                <a:lnTo>
                  <a:pt x="775340" y="139943"/>
                </a:lnTo>
                <a:lnTo>
                  <a:pt x="821435" y="118486"/>
                </a:lnTo>
                <a:lnTo>
                  <a:pt x="868289" y="98741"/>
                </a:lnTo>
                <a:lnTo>
                  <a:pt x="915840" y="80735"/>
                </a:lnTo>
                <a:lnTo>
                  <a:pt x="964017" y="64490"/>
                </a:lnTo>
                <a:lnTo>
                  <a:pt x="1012761" y="50029"/>
                </a:lnTo>
                <a:lnTo>
                  <a:pt x="1062007" y="37372"/>
                </a:lnTo>
                <a:lnTo>
                  <a:pt x="1111678" y="26537"/>
                </a:lnTo>
                <a:lnTo>
                  <a:pt x="1161719" y="17538"/>
                </a:lnTo>
                <a:lnTo>
                  <a:pt x="1212061" y="10386"/>
                </a:lnTo>
                <a:lnTo>
                  <a:pt x="1262629" y="5092"/>
                </a:lnTo>
                <a:lnTo>
                  <a:pt x="1313355" y="1663"/>
                </a:lnTo>
                <a:lnTo>
                  <a:pt x="1364176" y="103"/>
                </a:lnTo>
                <a:lnTo>
                  <a:pt x="1381125" y="0"/>
                </a:lnTo>
                <a:lnTo>
                  <a:pt x="1398073" y="103"/>
                </a:lnTo>
                <a:lnTo>
                  <a:pt x="1448894" y="1663"/>
                </a:lnTo>
                <a:lnTo>
                  <a:pt x="1499620" y="5092"/>
                </a:lnTo>
                <a:lnTo>
                  <a:pt x="1550188" y="10386"/>
                </a:lnTo>
                <a:lnTo>
                  <a:pt x="1600530" y="17538"/>
                </a:lnTo>
                <a:lnTo>
                  <a:pt x="1650571" y="26537"/>
                </a:lnTo>
                <a:lnTo>
                  <a:pt x="1700243" y="37372"/>
                </a:lnTo>
                <a:lnTo>
                  <a:pt x="1749489" y="50029"/>
                </a:lnTo>
                <a:lnTo>
                  <a:pt x="1798232" y="64490"/>
                </a:lnTo>
                <a:lnTo>
                  <a:pt x="1846409" y="80735"/>
                </a:lnTo>
                <a:lnTo>
                  <a:pt x="1893960" y="98741"/>
                </a:lnTo>
                <a:lnTo>
                  <a:pt x="1940814" y="118486"/>
                </a:lnTo>
                <a:lnTo>
                  <a:pt x="1986909" y="139943"/>
                </a:lnTo>
                <a:lnTo>
                  <a:pt x="2032181" y="163081"/>
                </a:lnTo>
                <a:lnTo>
                  <a:pt x="2076572" y="187869"/>
                </a:lnTo>
                <a:lnTo>
                  <a:pt x="2120024" y="214276"/>
                </a:lnTo>
                <a:lnTo>
                  <a:pt x="2162472" y="242264"/>
                </a:lnTo>
                <a:lnTo>
                  <a:pt x="2203861" y="271794"/>
                </a:lnTo>
                <a:lnTo>
                  <a:pt x="2244133" y="302828"/>
                </a:lnTo>
                <a:lnTo>
                  <a:pt x="2283237" y="335324"/>
                </a:lnTo>
                <a:lnTo>
                  <a:pt x="2321121" y="369238"/>
                </a:lnTo>
                <a:lnTo>
                  <a:pt x="2357729" y="404522"/>
                </a:lnTo>
                <a:lnTo>
                  <a:pt x="2393011" y="441129"/>
                </a:lnTo>
                <a:lnTo>
                  <a:pt x="2426924" y="479011"/>
                </a:lnTo>
                <a:lnTo>
                  <a:pt x="2459422" y="518116"/>
                </a:lnTo>
                <a:lnTo>
                  <a:pt x="2490455" y="558388"/>
                </a:lnTo>
                <a:lnTo>
                  <a:pt x="2519983" y="599777"/>
                </a:lnTo>
                <a:lnTo>
                  <a:pt x="2547972" y="642225"/>
                </a:lnTo>
                <a:lnTo>
                  <a:pt x="2574378" y="685676"/>
                </a:lnTo>
                <a:lnTo>
                  <a:pt x="2599166" y="730068"/>
                </a:lnTo>
                <a:lnTo>
                  <a:pt x="2622305" y="775340"/>
                </a:lnTo>
                <a:lnTo>
                  <a:pt x="2643763" y="821435"/>
                </a:lnTo>
                <a:lnTo>
                  <a:pt x="2663507" y="868289"/>
                </a:lnTo>
                <a:lnTo>
                  <a:pt x="2681514" y="915840"/>
                </a:lnTo>
                <a:lnTo>
                  <a:pt x="2697758" y="964017"/>
                </a:lnTo>
                <a:lnTo>
                  <a:pt x="2712221" y="1012761"/>
                </a:lnTo>
                <a:lnTo>
                  <a:pt x="2724877" y="1062007"/>
                </a:lnTo>
                <a:lnTo>
                  <a:pt x="2735710" y="1111678"/>
                </a:lnTo>
                <a:lnTo>
                  <a:pt x="2744711" y="1161719"/>
                </a:lnTo>
                <a:lnTo>
                  <a:pt x="2751861" y="1212061"/>
                </a:lnTo>
                <a:lnTo>
                  <a:pt x="2757156" y="1262629"/>
                </a:lnTo>
                <a:lnTo>
                  <a:pt x="2760587" y="1313355"/>
                </a:lnTo>
                <a:lnTo>
                  <a:pt x="2762146" y="1364176"/>
                </a:lnTo>
                <a:lnTo>
                  <a:pt x="2762250" y="1381125"/>
                </a:lnTo>
                <a:lnTo>
                  <a:pt x="2762146" y="1398073"/>
                </a:lnTo>
                <a:lnTo>
                  <a:pt x="2760587" y="1448894"/>
                </a:lnTo>
                <a:lnTo>
                  <a:pt x="2757156" y="1499620"/>
                </a:lnTo>
                <a:lnTo>
                  <a:pt x="2751861" y="1550188"/>
                </a:lnTo>
                <a:lnTo>
                  <a:pt x="2744711" y="1600530"/>
                </a:lnTo>
                <a:lnTo>
                  <a:pt x="2735710" y="1650571"/>
                </a:lnTo>
                <a:lnTo>
                  <a:pt x="2724877" y="1700243"/>
                </a:lnTo>
                <a:lnTo>
                  <a:pt x="2712221" y="1749489"/>
                </a:lnTo>
                <a:lnTo>
                  <a:pt x="2697758" y="1798232"/>
                </a:lnTo>
                <a:lnTo>
                  <a:pt x="2681514" y="1846409"/>
                </a:lnTo>
                <a:lnTo>
                  <a:pt x="2663509" y="1893960"/>
                </a:lnTo>
                <a:lnTo>
                  <a:pt x="2643763" y="1940814"/>
                </a:lnTo>
                <a:lnTo>
                  <a:pt x="2622305" y="1986909"/>
                </a:lnTo>
                <a:lnTo>
                  <a:pt x="2599166" y="2032181"/>
                </a:lnTo>
                <a:lnTo>
                  <a:pt x="2574378" y="2076572"/>
                </a:lnTo>
                <a:lnTo>
                  <a:pt x="2547972" y="2120024"/>
                </a:lnTo>
                <a:lnTo>
                  <a:pt x="2519983" y="2162472"/>
                </a:lnTo>
                <a:lnTo>
                  <a:pt x="2490455" y="2203861"/>
                </a:lnTo>
                <a:lnTo>
                  <a:pt x="2459422" y="2244133"/>
                </a:lnTo>
                <a:lnTo>
                  <a:pt x="2426924" y="2283237"/>
                </a:lnTo>
                <a:lnTo>
                  <a:pt x="2393011" y="2321121"/>
                </a:lnTo>
                <a:lnTo>
                  <a:pt x="2357729" y="2357729"/>
                </a:lnTo>
                <a:lnTo>
                  <a:pt x="2321121" y="2393011"/>
                </a:lnTo>
                <a:lnTo>
                  <a:pt x="2283237" y="2426924"/>
                </a:lnTo>
                <a:lnTo>
                  <a:pt x="2244133" y="2459422"/>
                </a:lnTo>
                <a:lnTo>
                  <a:pt x="2203861" y="2490455"/>
                </a:lnTo>
                <a:lnTo>
                  <a:pt x="2162472" y="2519983"/>
                </a:lnTo>
                <a:lnTo>
                  <a:pt x="2120024" y="2547972"/>
                </a:lnTo>
                <a:lnTo>
                  <a:pt x="2076572" y="2574378"/>
                </a:lnTo>
                <a:lnTo>
                  <a:pt x="2032181" y="2599166"/>
                </a:lnTo>
                <a:lnTo>
                  <a:pt x="1986909" y="2622305"/>
                </a:lnTo>
                <a:lnTo>
                  <a:pt x="1940814" y="2643763"/>
                </a:lnTo>
                <a:lnTo>
                  <a:pt x="1893960" y="2663507"/>
                </a:lnTo>
                <a:lnTo>
                  <a:pt x="1846409" y="2681514"/>
                </a:lnTo>
                <a:lnTo>
                  <a:pt x="1798232" y="2697758"/>
                </a:lnTo>
                <a:lnTo>
                  <a:pt x="1749489" y="2712221"/>
                </a:lnTo>
                <a:lnTo>
                  <a:pt x="1700243" y="2724877"/>
                </a:lnTo>
                <a:lnTo>
                  <a:pt x="1650571" y="2735710"/>
                </a:lnTo>
                <a:lnTo>
                  <a:pt x="1600530" y="2744711"/>
                </a:lnTo>
                <a:lnTo>
                  <a:pt x="1550188" y="2751861"/>
                </a:lnTo>
                <a:lnTo>
                  <a:pt x="1499620" y="2757156"/>
                </a:lnTo>
                <a:lnTo>
                  <a:pt x="1448894" y="2760587"/>
                </a:lnTo>
                <a:lnTo>
                  <a:pt x="1398073" y="2762146"/>
                </a:lnTo>
                <a:lnTo>
                  <a:pt x="1381125" y="2762250"/>
                </a:lnTo>
                <a:close/>
              </a:path>
            </a:pathLst>
          </a:custGeom>
          <a:solidFill>
            <a:srgbClr val="56AEFF"/>
          </a:solidFill>
        </p:spPr>
        <p:txBody>
          <a:bodyPr wrap="square" lIns="0" tIns="0" rIns="0" bIns="0" rtlCol="0"/>
          <a:lstStyle/>
          <a:p>
            <a:pPr defTabSz="1828755">
              <a:buClr>
                <a:srgbClr val="000000"/>
              </a:buClr>
            </a:pPr>
            <a:endParaRPr sz="280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" name="object 7">
            <a:extLst>
              <a:ext uri="{FF2B5EF4-FFF2-40B4-BE49-F238E27FC236}">
                <a16:creationId xmlns:a16="http://schemas.microsoft.com/office/drawing/2014/main" id="{160B4CFE-5E6C-ED3A-855E-1F75FAFC9EE6}"/>
              </a:ext>
            </a:extLst>
          </p:cNvPr>
          <p:cNvSpPr/>
          <p:nvPr/>
        </p:nvSpPr>
        <p:spPr>
          <a:xfrm>
            <a:off x="13786782" y="3036015"/>
            <a:ext cx="1367233" cy="1277978"/>
          </a:xfrm>
          <a:custGeom>
            <a:avLst/>
            <a:gdLst/>
            <a:ahLst/>
            <a:cxnLst/>
            <a:rect l="l" t="t" r="r" b="b"/>
            <a:pathLst>
              <a:path w="1361440" h="1223010">
                <a:moveTo>
                  <a:pt x="294855" y="357632"/>
                </a:moveTo>
                <a:lnTo>
                  <a:pt x="204139" y="357543"/>
                </a:lnTo>
                <a:lnTo>
                  <a:pt x="204139" y="403072"/>
                </a:lnTo>
                <a:lnTo>
                  <a:pt x="294855" y="403161"/>
                </a:lnTo>
                <a:lnTo>
                  <a:pt x="294855" y="357632"/>
                </a:lnTo>
                <a:close/>
              </a:path>
              <a:path w="1361440" h="1223010">
                <a:moveTo>
                  <a:pt x="401624" y="68300"/>
                </a:moveTo>
                <a:lnTo>
                  <a:pt x="333578" y="0"/>
                </a:lnTo>
                <a:lnTo>
                  <a:pt x="301510" y="32194"/>
                </a:lnTo>
                <a:lnTo>
                  <a:pt x="369544" y="100482"/>
                </a:lnTo>
                <a:lnTo>
                  <a:pt x="401624" y="68300"/>
                </a:lnTo>
                <a:close/>
              </a:path>
              <a:path w="1361440" h="1223010">
                <a:moveTo>
                  <a:pt x="1020660" y="357543"/>
                </a:moveTo>
                <a:lnTo>
                  <a:pt x="1017257" y="309511"/>
                </a:lnTo>
                <a:lnTo>
                  <a:pt x="1007262" y="262839"/>
                </a:lnTo>
                <a:lnTo>
                  <a:pt x="990968" y="218198"/>
                </a:lnTo>
                <a:lnTo>
                  <a:pt x="975296" y="188722"/>
                </a:lnTo>
                <a:lnTo>
                  <a:pt x="975296" y="357543"/>
                </a:lnTo>
                <a:lnTo>
                  <a:pt x="971740" y="403415"/>
                </a:lnTo>
                <a:lnTo>
                  <a:pt x="961326" y="447522"/>
                </a:lnTo>
                <a:lnTo>
                  <a:pt x="944448" y="489165"/>
                </a:lnTo>
                <a:lnTo>
                  <a:pt x="921537" y="527685"/>
                </a:lnTo>
                <a:lnTo>
                  <a:pt x="892975" y="562394"/>
                </a:lnTo>
                <a:lnTo>
                  <a:pt x="859167" y="592594"/>
                </a:lnTo>
                <a:lnTo>
                  <a:pt x="820521" y="617639"/>
                </a:lnTo>
                <a:lnTo>
                  <a:pt x="799985" y="632561"/>
                </a:lnTo>
                <a:lnTo>
                  <a:pt x="784440" y="651802"/>
                </a:lnTo>
                <a:lnTo>
                  <a:pt x="774598" y="674204"/>
                </a:lnTo>
                <a:lnTo>
                  <a:pt x="771169" y="698639"/>
                </a:lnTo>
                <a:lnTo>
                  <a:pt x="771169" y="744524"/>
                </a:lnTo>
                <a:lnTo>
                  <a:pt x="771169" y="790041"/>
                </a:lnTo>
                <a:lnTo>
                  <a:pt x="771169" y="835571"/>
                </a:lnTo>
                <a:lnTo>
                  <a:pt x="771169" y="903859"/>
                </a:lnTo>
                <a:lnTo>
                  <a:pt x="589711" y="903859"/>
                </a:lnTo>
                <a:lnTo>
                  <a:pt x="589711" y="835571"/>
                </a:lnTo>
                <a:lnTo>
                  <a:pt x="771169" y="835571"/>
                </a:lnTo>
                <a:lnTo>
                  <a:pt x="771169" y="790041"/>
                </a:lnTo>
                <a:lnTo>
                  <a:pt x="589711" y="790041"/>
                </a:lnTo>
                <a:lnTo>
                  <a:pt x="589711" y="744524"/>
                </a:lnTo>
                <a:lnTo>
                  <a:pt x="771169" y="744524"/>
                </a:lnTo>
                <a:lnTo>
                  <a:pt x="771169" y="698639"/>
                </a:lnTo>
                <a:lnTo>
                  <a:pt x="703122" y="698728"/>
                </a:lnTo>
                <a:lnTo>
                  <a:pt x="703122" y="594601"/>
                </a:lnTo>
                <a:lnTo>
                  <a:pt x="744588" y="552983"/>
                </a:lnTo>
                <a:lnTo>
                  <a:pt x="832561" y="464693"/>
                </a:lnTo>
                <a:lnTo>
                  <a:pt x="837552" y="457161"/>
                </a:lnTo>
                <a:lnTo>
                  <a:pt x="839216" y="448602"/>
                </a:lnTo>
                <a:lnTo>
                  <a:pt x="837552" y="440029"/>
                </a:lnTo>
                <a:lnTo>
                  <a:pt x="832561" y="432511"/>
                </a:lnTo>
                <a:lnTo>
                  <a:pt x="812634" y="412496"/>
                </a:lnTo>
                <a:lnTo>
                  <a:pt x="784453" y="384213"/>
                </a:lnTo>
                <a:lnTo>
                  <a:pt x="784453" y="448602"/>
                </a:lnTo>
                <a:lnTo>
                  <a:pt x="680440" y="552983"/>
                </a:lnTo>
                <a:lnTo>
                  <a:pt x="576427" y="448602"/>
                </a:lnTo>
                <a:lnTo>
                  <a:pt x="612394" y="412496"/>
                </a:lnTo>
                <a:lnTo>
                  <a:pt x="664400" y="464693"/>
                </a:lnTo>
                <a:lnTo>
                  <a:pt x="671906" y="469696"/>
                </a:lnTo>
                <a:lnTo>
                  <a:pt x="680440" y="471360"/>
                </a:lnTo>
                <a:lnTo>
                  <a:pt x="688975" y="469696"/>
                </a:lnTo>
                <a:lnTo>
                  <a:pt x="696480" y="464693"/>
                </a:lnTo>
                <a:lnTo>
                  <a:pt x="744588" y="416407"/>
                </a:lnTo>
                <a:lnTo>
                  <a:pt x="748487" y="412496"/>
                </a:lnTo>
                <a:lnTo>
                  <a:pt x="784453" y="448602"/>
                </a:lnTo>
                <a:lnTo>
                  <a:pt x="784453" y="384213"/>
                </a:lnTo>
                <a:lnTo>
                  <a:pt x="764527" y="364210"/>
                </a:lnTo>
                <a:lnTo>
                  <a:pt x="757021" y="359219"/>
                </a:lnTo>
                <a:lnTo>
                  <a:pt x="748487" y="357543"/>
                </a:lnTo>
                <a:lnTo>
                  <a:pt x="739952" y="359219"/>
                </a:lnTo>
                <a:lnTo>
                  <a:pt x="732447" y="364210"/>
                </a:lnTo>
                <a:lnTo>
                  <a:pt x="680440" y="416407"/>
                </a:lnTo>
                <a:lnTo>
                  <a:pt x="676541" y="412496"/>
                </a:lnTo>
                <a:lnTo>
                  <a:pt x="628434" y="364210"/>
                </a:lnTo>
                <a:lnTo>
                  <a:pt x="620928" y="359219"/>
                </a:lnTo>
                <a:lnTo>
                  <a:pt x="612406" y="357543"/>
                </a:lnTo>
                <a:lnTo>
                  <a:pt x="603859" y="359219"/>
                </a:lnTo>
                <a:lnTo>
                  <a:pt x="596366" y="364210"/>
                </a:lnTo>
                <a:lnTo>
                  <a:pt x="528320" y="432511"/>
                </a:lnTo>
                <a:lnTo>
                  <a:pt x="523328" y="440029"/>
                </a:lnTo>
                <a:lnTo>
                  <a:pt x="521677" y="448602"/>
                </a:lnTo>
                <a:lnTo>
                  <a:pt x="523328" y="457161"/>
                </a:lnTo>
                <a:lnTo>
                  <a:pt x="528320" y="464693"/>
                </a:lnTo>
                <a:lnTo>
                  <a:pt x="657758" y="594601"/>
                </a:lnTo>
                <a:lnTo>
                  <a:pt x="657758" y="698817"/>
                </a:lnTo>
                <a:lnTo>
                  <a:pt x="589711" y="698995"/>
                </a:lnTo>
                <a:lnTo>
                  <a:pt x="589711" y="698639"/>
                </a:lnTo>
                <a:lnTo>
                  <a:pt x="586282" y="674204"/>
                </a:lnTo>
                <a:lnTo>
                  <a:pt x="576427" y="651802"/>
                </a:lnTo>
                <a:lnTo>
                  <a:pt x="560857" y="632561"/>
                </a:lnTo>
                <a:lnTo>
                  <a:pt x="540283" y="617639"/>
                </a:lnTo>
                <a:lnTo>
                  <a:pt x="501840" y="592797"/>
                </a:lnTo>
                <a:lnTo>
                  <a:pt x="468325" y="563054"/>
                </a:lnTo>
                <a:lnTo>
                  <a:pt x="440042" y="529018"/>
                </a:lnTo>
                <a:lnTo>
                  <a:pt x="417322" y="491337"/>
                </a:lnTo>
                <a:lnTo>
                  <a:pt x="400481" y="450621"/>
                </a:lnTo>
                <a:lnTo>
                  <a:pt x="389826" y="407504"/>
                </a:lnTo>
                <a:lnTo>
                  <a:pt x="385673" y="362597"/>
                </a:lnTo>
                <a:lnTo>
                  <a:pt x="388327" y="316560"/>
                </a:lnTo>
                <a:lnTo>
                  <a:pt x="399072" y="268401"/>
                </a:lnTo>
                <a:lnTo>
                  <a:pt x="417563" y="223418"/>
                </a:lnTo>
                <a:lnTo>
                  <a:pt x="442988" y="182384"/>
                </a:lnTo>
                <a:lnTo>
                  <a:pt x="474573" y="146075"/>
                </a:lnTo>
                <a:lnTo>
                  <a:pt x="511517" y="115252"/>
                </a:lnTo>
                <a:lnTo>
                  <a:pt x="553034" y="90703"/>
                </a:lnTo>
                <a:lnTo>
                  <a:pt x="598322" y="73190"/>
                </a:lnTo>
                <a:lnTo>
                  <a:pt x="646595" y="63487"/>
                </a:lnTo>
                <a:lnTo>
                  <a:pt x="697217" y="62026"/>
                </a:lnTo>
                <a:lnTo>
                  <a:pt x="746290" y="68872"/>
                </a:lnTo>
                <a:lnTo>
                  <a:pt x="793102" y="83794"/>
                </a:lnTo>
                <a:lnTo>
                  <a:pt x="836930" y="106565"/>
                </a:lnTo>
                <a:lnTo>
                  <a:pt x="877049" y="136944"/>
                </a:lnTo>
                <a:lnTo>
                  <a:pt x="911250" y="173393"/>
                </a:lnTo>
                <a:lnTo>
                  <a:pt x="938618" y="214668"/>
                </a:lnTo>
                <a:lnTo>
                  <a:pt x="958697" y="259778"/>
                </a:lnTo>
                <a:lnTo>
                  <a:pt x="971080" y="307733"/>
                </a:lnTo>
                <a:lnTo>
                  <a:pt x="975296" y="357543"/>
                </a:lnTo>
                <a:lnTo>
                  <a:pt x="975296" y="188722"/>
                </a:lnTo>
                <a:lnTo>
                  <a:pt x="940663" y="137655"/>
                </a:lnTo>
                <a:lnTo>
                  <a:pt x="907249" y="103060"/>
                </a:lnTo>
                <a:lnTo>
                  <a:pt x="869061" y="73240"/>
                </a:lnTo>
                <a:lnTo>
                  <a:pt x="849579" y="62026"/>
                </a:lnTo>
                <a:lnTo>
                  <a:pt x="827811" y="49491"/>
                </a:lnTo>
                <a:lnTo>
                  <a:pt x="783971" y="31965"/>
                </a:lnTo>
                <a:lnTo>
                  <a:pt x="737997" y="20828"/>
                </a:lnTo>
                <a:lnTo>
                  <a:pt x="690372" y="16192"/>
                </a:lnTo>
                <a:lnTo>
                  <a:pt x="641553" y="18237"/>
                </a:lnTo>
                <a:lnTo>
                  <a:pt x="596722" y="26428"/>
                </a:lnTo>
                <a:lnTo>
                  <a:pt x="553974" y="40525"/>
                </a:lnTo>
                <a:lnTo>
                  <a:pt x="513778" y="60045"/>
                </a:lnTo>
                <a:lnTo>
                  <a:pt x="476618" y="84556"/>
                </a:lnTo>
                <a:lnTo>
                  <a:pt x="442937" y="113588"/>
                </a:lnTo>
                <a:lnTo>
                  <a:pt x="413232" y="146685"/>
                </a:lnTo>
                <a:lnTo>
                  <a:pt x="387959" y="183375"/>
                </a:lnTo>
                <a:lnTo>
                  <a:pt x="367576" y="223215"/>
                </a:lnTo>
                <a:lnTo>
                  <a:pt x="352577" y="265747"/>
                </a:lnTo>
                <a:lnTo>
                  <a:pt x="343408" y="310502"/>
                </a:lnTo>
                <a:lnTo>
                  <a:pt x="340258" y="357543"/>
                </a:lnTo>
                <a:lnTo>
                  <a:pt x="340347" y="359219"/>
                </a:lnTo>
                <a:lnTo>
                  <a:pt x="343344" y="403974"/>
                </a:lnTo>
                <a:lnTo>
                  <a:pt x="352412" y="448602"/>
                </a:lnTo>
                <a:lnTo>
                  <a:pt x="367296" y="491502"/>
                </a:lnTo>
                <a:lnTo>
                  <a:pt x="387629" y="531774"/>
                </a:lnTo>
                <a:lnTo>
                  <a:pt x="413207" y="569036"/>
                </a:lnTo>
                <a:lnTo>
                  <a:pt x="443750" y="602767"/>
                </a:lnTo>
                <a:lnTo>
                  <a:pt x="479018" y="632472"/>
                </a:lnTo>
                <a:lnTo>
                  <a:pt x="518744" y="657644"/>
                </a:lnTo>
                <a:lnTo>
                  <a:pt x="529399" y="665302"/>
                </a:lnTo>
                <a:lnTo>
                  <a:pt x="537464" y="675068"/>
                </a:lnTo>
                <a:lnTo>
                  <a:pt x="542569" y="686384"/>
                </a:lnTo>
                <a:lnTo>
                  <a:pt x="544360" y="698639"/>
                </a:lnTo>
                <a:lnTo>
                  <a:pt x="544360" y="926630"/>
                </a:lnTo>
                <a:lnTo>
                  <a:pt x="546138" y="935469"/>
                </a:lnTo>
                <a:lnTo>
                  <a:pt x="551014" y="942708"/>
                </a:lnTo>
                <a:lnTo>
                  <a:pt x="558215" y="947597"/>
                </a:lnTo>
                <a:lnTo>
                  <a:pt x="567042" y="949388"/>
                </a:lnTo>
                <a:lnTo>
                  <a:pt x="793851" y="949388"/>
                </a:lnTo>
                <a:lnTo>
                  <a:pt x="802665" y="947597"/>
                </a:lnTo>
                <a:lnTo>
                  <a:pt x="809879" y="942708"/>
                </a:lnTo>
                <a:lnTo>
                  <a:pt x="814743" y="935469"/>
                </a:lnTo>
                <a:lnTo>
                  <a:pt x="816533" y="926630"/>
                </a:lnTo>
                <a:lnTo>
                  <a:pt x="816533" y="903859"/>
                </a:lnTo>
                <a:lnTo>
                  <a:pt x="816533" y="835571"/>
                </a:lnTo>
                <a:lnTo>
                  <a:pt x="816533" y="698639"/>
                </a:lnTo>
                <a:lnTo>
                  <a:pt x="818311" y="686384"/>
                </a:lnTo>
                <a:lnTo>
                  <a:pt x="823417" y="675068"/>
                </a:lnTo>
                <a:lnTo>
                  <a:pt x="831481" y="665302"/>
                </a:lnTo>
                <a:lnTo>
                  <a:pt x="842137" y="657644"/>
                </a:lnTo>
                <a:lnTo>
                  <a:pt x="881430" y="632739"/>
                </a:lnTo>
                <a:lnTo>
                  <a:pt x="916495" y="603161"/>
                </a:lnTo>
                <a:lnTo>
                  <a:pt x="947013" y="569468"/>
                </a:lnTo>
                <a:lnTo>
                  <a:pt x="972693" y="532168"/>
                </a:lnTo>
                <a:lnTo>
                  <a:pt x="993216" y="491807"/>
                </a:lnTo>
                <a:lnTo>
                  <a:pt x="1008253" y="448894"/>
                </a:lnTo>
                <a:lnTo>
                  <a:pt x="1017498" y="403974"/>
                </a:lnTo>
                <a:lnTo>
                  <a:pt x="1020660" y="357543"/>
                </a:lnTo>
                <a:close/>
              </a:path>
              <a:path w="1361440" h="1223010">
                <a:moveTo>
                  <a:pt x="1059383" y="32194"/>
                </a:moveTo>
                <a:lnTo>
                  <a:pt x="1027303" y="0"/>
                </a:lnTo>
                <a:lnTo>
                  <a:pt x="959269" y="68300"/>
                </a:lnTo>
                <a:lnTo>
                  <a:pt x="991336" y="100482"/>
                </a:lnTo>
                <a:lnTo>
                  <a:pt x="1059383" y="32194"/>
                </a:lnTo>
                <a:close/>
              </a:path>
              <a:path w="1361440" h="1223010">
                <a:moveTo>
                  <a:pt x="1156754" y="357543"/>
                </a:moveTo>
                <a:lnTo>
                  <a:pt x="1066025" y="357543"/>
                </a:lnTo>
                <a:lnTo>
                  <a:pt x="1066025" y="403072"/>
                </a:lnTo>
                <a:lnTo>
                  <a:pt x="1156754" y="403072"/>
                </a:lnTo>
                <a:lnTo>
                  <a:pt x="1156754" y="357543"/>
                </a:lnTo>
                <a:close/>
              </a:path>
              <a:path w="1361440" h="1223010">
                <a:moveTo>
                  <a:pt x="1360881" y="380314"/>
                </a:moveTo>
                <a:lnTo>
                  <a:pt x="1359090" y="371462"/>
                </a:lnTo>
                <a:lnTo>
                  <a:pt x="1354226" y="364223"/>
                </a:lnTo>
                <a:lnTo>
                  <a:pt x="1347012" y="359333"/>
                </a:lnTo>
                <a:lnTo>
                  <a:pt x="1338199" y="357543"/>
                </a:lnTo>
                <a:lnTo>
                  <a:pt x="1315516" y="357543"/>
                </a:lnTo>
                <a:lnTo>
                  <a:pt x="1315516" y="403072"/>
                </a:lnTo>
                <a:lnTo>
                  <a:pt x="1315516" y="1085964"/>
                </a:lnTo>
                <a:lnTo>
                  <a:pt x="1315516" y="1131493"/>
                </a:lnTo>
                <a:lnTo>
                  <a:pt x="1315516" y="1177023"/>
                </a:lnTo>
                <a:lnTo>
                  <a:pt x="45364" y="1177023"/>
                </a:lnTo>
                <a:lnTo>
                  <a:pt x="45364" y="1131493"/>
                </a:lnTo>
                <a:lnTo>
                  <a:pt x="1315516" y="1131493"/>
                </a:lnTo>
                <a:lnTo>
                  <a:pt x="1315516" y="1085964"/>
                </a:lnTo>
                <a:lnTo>
                  <a:pt x="768426" y="1085964"/>
                </a:lnTo>
                <a:lnTo>
                  <a:pt x="799896" y="1071714"/>
                </a:lnTo>
                <a:lnTo>
                  <a:pt x="808837" y="1068095"/>
                </a:lnTo>
                <a:lnTo>
                  <a:pt x="836510" y="1056881"/>
                </a:lnTo>
                <a:lnTo>
                  <a:pt x="878116" y="1042060"/>
                </a:lnTo>
                <a:lnTo>
                  <a:pt x="924585" y="1027861"/>
                </a:lnTo>
                <a:lnTo>
                  <a:pt x="975766" y="1014895"/>
                </a:lnTo>
                <a:lnTo>
                  <a:pt x="1031519" y="1003757"/>
                </a:lnTo>
                <a:lnTo>
                  <a:pt x="1091704" y="995045"/>
                </a:lnTo>
                <a:lnTo>
                  <a:pt x="1156169" y="989380"/>
                </a:lnTo>
                <a:lnTo>
                  <a:pt x="1224788" y="987361"/>
                </a:lnTo>
                <a:lnTo>
                  <a:pt x="1233601" y="985570"/>
                </a:lnTo>
                <a:lnTo>
                  <a:pt x="1240815" y="980706"/>
                </a:lnTo>
                <a:lnTo>
                  <a:pt x="1245692" y="973480"/>
                </a:lnTo>
                <a:lnTo>
                  <a:pt x="1247470" y="964590"/>
                </a:lnTo>
                <a:lnTo>
                  <a:pt x="1247470" y="403072"/>
                </a:lnTo>
                <a:lnTo>
                  <a:pt x="1315516" y="403072"/>
                </a:lnTo>
                <a:lnTo>
                  <a:pt x="1315516" y="357543"/>
                </a:lnTo>
                <a:lnTo>
                  <a:pt x="1247470" y="357543"/>
                </a:lnTo>
                <a:lnTo>
                  <a:pt x="1247470" y="266763"/>
                </a:lnTo>
                <a:lnTo>
                  <a:pt x="1247470" y="243725"/>
                </a:lnTo>
                <a:lnTo>
                  <a:pt x="1245692" y="234886"/>
                </a:lnTo>
                <a:lnTo>
                  <a:pt x="1240815" y="227647"/>
                </a:lnTo>
                <a:lnTo>
                  <a:pt x="1233601" y="222758"/>
                </a:lnTo>
                <a:lnTo>
                  <a:pt x="1224788" y="220967"/>
                </a:lnTo>
                <a:lnTo>
                  <a:pt x="1178026" y="221869"/>
                </a:lnTo>
                <a:lnTo>
                  <a:pt x="1131493" y="224561"/>
                </a:lnTo>
                <a:lnTo>
                  <a:pt x="1085380" y="229031"/>
                </a:lnTo>
                <a:lnTo>
                  <a:pt x="1039799" y="235280"/>
                </a:lnTo>
                <a:lnTo>
                  <a:pt x="1046886" y="280276"/>
                </a:lnTo>
                <a:lnTo>
                  <a:pt x="1085138" y="274929"/>
                </a:lnTo>
                <a:lnTo>
                  <a:pt x="1123835" y="270878"/>
                </a:lnTo>
                <a:lnTo>
                  <a:pt x="1162862" y="268160"/>
                </a:lnTo>
                <a:lnTo>
                  <a:pt x="1202105" y="266763"/>
                </a:lnTo>
                <a:lnTo>
                  <a:pt x="1202105" y="942098"/>
                </a:lnTo>
                <a:lnTo>
                  <a:pt x="1128572" y="945667"/>
                </a:lnTo>
                <a:lnTo>
                  <a:pt x="1059891" y="953122"/>
                </a:lnTo>
                <a:lnTo>
                  <a:pt x="996226" y="963752"/>
                </a:lnTo>
                <a:lnTo>
                  <a:pt x="937691" y="976871"/>
                </a:lnTo>
                <a:lnTo>
                  <a:pt x="884478" y="991755"/>
                </a:lnTo>
                <a:lnTo>
                  <a:pt x="836701" y="1007706"/>
                </a:lnTo>
                <a:lnTo>
                  <a:pt x="794537" y="1024026"/>
                </a:lnTo>
                <a:lnTo>
                  <a:pt x="758113" y="1040003"/>
                </a:lnTo>
                <a:lnTo>
                  <a:pt x="703122" y="1068095"/>
                </a:lnTo>
                <a:lnTo>
                  <a:pt x="703122" y="994918"/>
                </a:lnTo>
                <a:lnTo>
                  <a:pt x="657758" y="994918"/>
                </a:lnTo>
                <a:lnTo>
                  <a:pt x="657758" y="1068095"/>
                </a:lnTo>
                <a:lnTo>
                  <a:pt x="633285" y="1054925"/>
                </a:lnTo>
                <a:lnTo>
                  <a:pt x="602767" y="1040003"/>
                </a:lnTo>
                <a:lnTo>
                  <a:pt x="592201" y="1035367"/>
                </a:lnTo>
                <a:lnTo>
                  <a:pt x="592201" y="1085964"/>
                </a:lnTo>
                <a:lnTo>
                  <a:pt x="45364" y="1085964"/>
                </a:lnTo>
                <a:lnTo>
                  <a:pt x="45364" y="403072"/>
                </a:lnTo>
                <a:lnTo>
                  <a:pt x="113411" y="403072"/>
                </a:lnTo>
                <a:lnTo>
                  <a:pt x="113411" y="964590"/>
                </a:lnTo>
                <a:lnTo>
                  <a:pt x="115201" y="973480"/>
                </a:lnTo>
                <a:lnTo>
                  <a:pt x="120065" y="980706"/>
                </a:lnTo>
                <a:lnTo>
                  <a:pt x="127279" y="985570"/>
                </a:lnTo>
                <a:lnTo>
                  <a:pt x="136093" y="987361"/>
                </a:lnTo>
                <a:lnTo>
                  <a:pt x="204508" y="989380"/>
                </a:lnTo>
                <a:lnTo>
                  <a:pt x="268846" y="995045"/>
                </a:lnTo>
                <a:lnTo>
                  <a:pt x="328942" y="1003757"/>
                </a:lnTo>
                <a:lnTo>
                  <a:pt x="384657" y="1014895"/>
                </a:lnTo>
                <a:lnTo>
                  <a:pt x="435838" y="1027861"/>
                </a:lnTo>
                <a:lnTo>
                  <a:pt x="482333" y="1042060"/>
                </a:lnTo>
                <a:lnTo>
                  <a:pt x="523989" y="1056881"/>
                </a:lnTo>
                <a:lnTo>
                  <a:pt x="560666" y="1071714"/>
                </a:lnTo>
                <a:lnTo>
                  <a:pt x="592201" y="1085964"/>
                </a:lnTo>
                <a:lnTo>
                  <a:pt x="592201" y="1035367"/>
                </a:lnTo>
                <a:lnTo>
                  <a:pt x="524179" y="1007706"/>
                </a:lnTo>
                <a:lnTo>
                  <a:pt x="476415" y="991755"/>
                </a:lnTo>
                <a:lnTo>
                  <a:pt x="423189" y="976871"/>
                </a:lnTo>
                <a:lnTo>
                  <a:pt x="364667" y="963752"/>
                </a:lnTo>
                <a:lnTo>
                  <a:pt x="300990" y="953122"/>
                </a:lnTo>
                <a:lnTo>
                  <a:pt x="232308" y="945667"/>
                </a:lnTo>
                <a:lnTo>
                  <a:pt x="158775" y="942098"/>
                </a:lnTo>
                <a:lnTo>
                  <a:pt x="158775" y="403072"/>
                </a:lnTo>
                <a:lnTo>
                  <a:pt x="158775" y="266763"/>
                </a:lnTo>
                <a:lnTo>
                  <a:pt x="198031" y="268160"/>
                </a:lnTo>
                <a:lnTo>
                  <a:pt x="237045" y="270878"/>
                </a:lnTo>
                <a:lnTo>
                  <a:pt x="275742" y="274929"/>
                </a:lnTo>
                <a:lnTo>
                  <a:pt x="313994" y="280276"/>
                </a:lnTo>
                <a:lnTo>
                  <a:pt x="316128" y="266763"/>
                </a:lnTo>
                <a:lnTo>
                  <a:pt x="275551" y="229069"/>
                </a:lnTo>
                <a:lnTo>
                  <a:pt x="229425" y="224574"/>
                </a:lnTo>
                <a:lnTo>
                  <a:pt x="182880" y="221869"/>
                </a:lnTo>
                <a:lnTo>
                  <a:pt x="136093" y="220967"/>
                </a:lnTo>
                <a:lnTo>
                  <a:pt x="127279" y="222758"/>
                </a:lnTo>
                <a:lnTo>
                  <a:pt x="120065" y="227647"/>
                </a:lnTo>
                <a:lnTo>
                  <a:pt x="115201" y="234886"/>
                </a:lnTo>
                <a:lnTo>
                  <a:pt x="113411" y="243725"/>
                </a:lnTo>
                <a:lnTo>
                  <a:pt x="113411" y="357543"/>
                </a:lnTo>
                <a:lnTo>
                  <a:pt x="22682" y="357543"/>
                </a:lnTo>
                <a:lnTo>
                  <a:pt x="13868" y="359333"/>
                </a:lnTo>
                <a:lnTo>
                  <a:pt x="6654" y="364223"/>
                </a:lnTo>
                <a:lnTo>
                  <a:pt x="1790" y="371462"/>
                </a:lnTo>
                <a:lnTo>
                  <a:pt x="0" y="380314"/>
                </a:lnTo>
                <a:lnTo>
                  <a:pt x="0" y="1199781"/>
                </a:lnTo>
                <a:lnTo>
                  <a:pt x="1790" y="1208633"/>
                </a:lnTo>
                <a:lnTo>
                  <a:pt x="6654" y="1215859"/>
                </a:lnTo>
                <a:lnTo>
                  <a:pt x="13868" y="1220749"/>
                </a:lnTo>
                <a:lnTo>
                  <a:pt x="22682" y="1222540"/>
                </a:lnTo>
                <a:lnTo>
                  <a:pt x="1338199" y="1222540"/>
                </a:lnTo>
                <a:lnTo>
                  <a:pt x="1347012" y="1220749"/>
                </a:lnTo>
                <a:lnTo>
                  <a:pt x="1354226" y="1215859"/>
                </a:lnTo>
                <a:lnTo>
                  <a:pt x="1359090" y="1208633"/>
                </a:lnTo>
                <a:lnTo>
                  <a:pt x="1360881" y="1199781"/>
                </a:lnTo>
                <a:lnTo>
                  <a:pt x="1360881" y="1177023"/>
                </a:lnTo>
                <a:lnTo>
                  <a:pt x="1360881" y="1131493"/>
                </a:lnTo>
                <a:lnTo>
                  <a:pt x="1360881" y="1085964"/>
                </a:lnTo>
                <a:lnTo>
                  <a:pt x="1360881" y="403072"/>
                </a:lnTo>
                <a:lnTo>
                  <a:pt x="1360881" y="3803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828755">
              <a:buClr>
                <a:srgbClr val="000000"/>
              </a:buClr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" name="object 16">
            <a:extLst>
              <a:ext uri="{FF2B5EF4-FFF2-40B4-BE49-F238E27FC236}">
                <a16:creationId xmlns:a16="http://schemas.microsoft.com/office/drawing/2014/main" id="{0C6ABD4B-FBCA-374C-4D37-7D6CFBC74810}"/>
              </a:ext>
            </a:extLst>
          </p:cNvPr>
          <p:cNvSpPr txBox="1"/>
          <p:nvPr/>
        </p:nvSpPr>
        <p:spPr>
          <a:xfrm>
            <a:off x="13025022" y="5624149"/>
            <a:ext cx="3102783" cy="2788642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25400" algn="ctr" defTabSz="1828755">
              <a:spcBef>
                <a:spcPts val="240"/>
              </a:spcBef>
              <a:buClr>
                <a:srgbClr val="000000"/>
              </a:buClr>
            </a:pPr>
            <a:r>
              <a:rPr sz="2400" b="1" kern="0" spc="761" dirty="0">
                <a:solidFill>
                  <a:schemeClr val="tx2"/>
                </a:solidFill>
                <a:latin typeface="Sanchez" panose="020B0604020202020204" charset="0"/>
                <a:cs typeface="Arial"/>
                <a:sym typeface="Arial"/>
              </a:rPr>
              <a:t>PENDIDIKAN</a:t>
            </a:r>
            <a:endParaRPr lang="en-ID" sz="2400" b="1" kern="0" dirty="0">
              <a:solidFill>
                <a:schemeClr val="tx2"/>
              </a:solidFill>
              <a:latin typeface="Sanchez" panose="020B0604020202020204" charset="0"/>
              <a:cs typeface="Arial"/>
              <a:sym typeface="Arial"/>
            </a:endParaRPr>
          </a:p>
          <a:p>
            <a:pPr marL="25400" algn="ctr" defTabSz="1828755">
              <a:spcBef>
                <a:spcPts val="240"/>
              </a:spcBef>
              <a:buClr>
                <a:srgbClr val="000000"/>
              </a:buClr>
            </a:pPr>
            <a:endParaRPr lang="en-US" sz="2400" kern="0" spc="270" dirty="0">
              <a:solidFill>
                <a:schemeClr val="tx2"/>
              </a:solidFill>
              <a:latin typeface="Sanchez" panose="020B0604020202020204" charset="0"/>
              <a:cs typeface="Arial"/>
              <a:sym typeface="Arial"/>
            </a:endParaRPr>
          </a:p>
          <a:p>
            <a:pPr marL="25400" algn="ctr" defTabSz="1828755">
              <a:spcBef>
                <a:spcPts val="240"/>
              </a:spcBef>
              <a:buClr>
                <a:srgbClr val="000000"/>
              </a:buClr>
            </a:pPr>
            <a:r>
              <a:rPr lang="en-ID" sz="2400" spc="130" dirty="0" err="1">
                <a:solidFill>
                  <a:schemeClr val="tx2"/>
                </a:solidFill>
                <a:latin typeface="Sanchez" panose="020B0604020202020204" charset="0"/>
              </a:rPr>
              <a:t>Kampanye</a:t>
            </a:r>
            <a:r>
              <a:rPr lang="en-ID" sz="2400" spc="130" dirty="0">
                <a:solidFill>
                  <a:schemeClr val="tx2"/>
                </a:solidFill>
                <a:latin typeface="Sanchez" panose="020B0604020202020204" charset="0"/>
              </a:rPr>
              <a:t> dan </a:t>
            </a:r>
            <a:r>
              <a:rPr lang="en-ID" sz="2400" spc="130" dirty="0" err="1">
                <a:solidFill>
                  <a:schemeClr val="tx2"/>
                </a:solidFill>
                <a:latin typeface="Sanchez" panose="020B0604020202020204" charset="0"/>
              </a:rPr>
              <a:t>Edukasi</a:t>
            </a:r>
            <a:endParaRPr lang="en-ID" sz="2400" spc="130" dirty="0">
              <a:solidFill>
                <a:schemeClr val="tx2"/>
              </a:solidFill>
              <a:latin typeface="Sanchez" panose="020B0604020202020204" charset="0"/>
            </a:endParaRPr>
          </a:p>
          <a:p>
            <a:pPr marL="25400" algn="ctr" defTabSz="1828755">
              <a:spcBef>
                <a:spcPts val="240"/>
              </a:spcBef>
              <a:buClr>
                <a:srgbClr val="000000"/>
              </a:buClr>
            </a:pPr>
            <a:endParaRPr lang="en-US" sz="2400" kern="0" spc="270" dirty="0">
              <a:solidFill>
                <a:schemeClr val="tx2"/>
              </a:solidFill>
              <a:latin typeface="Sanchez" panose="020B0604020202020204" charset="0"/>
              <a:cs typeface="Arial"/>
              <a:sym typeface="Arial"/>
            </a:endParaRPr>
          </a:p>
          <a:p>
            <a:pPr marL="25400" algn="ctr" defTabSz="1828755">
              <a:spcBef>
                <a:spcPts val="240"/>
              </a:spcBef>
              <a:buClr>
                <a:srgbClr val="000000"/>
              </a:buClr>
            </a:pPr>
            <a:r>
              <a:rPr sz="2400" kern="0" spc="270" dirty="0">
                <a:solidFill>
                  <a:srgbClr val="C00000"/>
                </a:solidFill>
                <a:latin typeface="Sanchez" panose="020B0604020202020204" charset="0"/>
                <a:cs typeface="Arial"/>
                <a:sym typeface="Arial"/>
              </a:rPr>
              <a:t>Agar </a:t>
            </a:r>
            <a:r>
              <a:rPr sz="2400" kern="0" spc="350" dirty="0">
                <a:solidFill>
                  <a:srgbClr val="C00000"/>
                </a:solidFill>
                <a:latin typeface="Sanchez" panose="020B0604020202020204" charset="0"/>
                <a:cs typeface="Arial"/>
                <a:sym typeface="Arial"/>
              </a:rPr>
              <a:t>tidak </a:t>
            </a:r>
            <a:r>
              <a:rPr sz="2400" kern="0" spc="509" dirty="0" err="1">
                <a:solidFill>
                  <a:srgbClr val="C00000"/>
                </a:solidFill>
                <a:latin typeface="Sanchez" panose="020B0604020202020204" charset="0"/>
                <a:cs typeface="Arial"/>
                <a:sym typeface="Arial"/>
              </a:rPr>
              <a:t>mau</a:t>
            </a:r>
            <a:r>
              <a:rPr sz="2400" kern="0" spc="-540" dirty="0">
                <a:solidFill>
                  <a:srgbClr val="C00000"/>
                </a:solidFill>
                <a:latin typeface="Sanchez" panose="020B0604020202020204" charset="0"/>
                <a:cs typeface="Arial"/>
                <a:sym typeface="Arial"/>
              </a:rPr>
              <a:t> </a:t>
            </a:r>
            <a:r>
              <a:rPr sz="2400" kern="0" spc="281" dirty="0" err="1">
                <a:solidFill>
                  <a:srgbClr val="C00000"/>
                </a:solidFill>
                <a:latin typeface="Sanchez" panose="020B0604020202020204" charset="0"/>
                <a:cs typeface="Arial"/>
                <a:sym typeface="Arial"/>
              </a:rPr>
              <a:t>korupsi</a:t>
            </a:r>
            <a:endParaRPr lang="en-US" sz="2400" kern="0" spc="281" dirty="0">
              <a:solidFill>
                <a:srgbClr val="C00000"/>
              </a:solidFill>
              <a:latin typeface="Sanchez" panose="020B0604020202020204" charset="0"/>
              <a:cs typeface="Arial"/>
              <a:sym typeface="Arial"/>
            </a:endParaRPr>
          </a:p>
          <a:p>
            <a:pPr marL="25400" algn="ctr" defTabSz="1828755">
              <a:spcBef>
                <a:spcPts val="240"/>
              </a:spcBef>
              <a:buClr>
                <a:srgbClr val="000000"/>
              </a:buClr>
            </a:pPr>
            <a:r>
              <a:rPr lang="en-ID" sz="2100" dirty="0">
                <a:solidFill>
                  <a:schemeClr val="tx2"/>
                </a:solidFill>
              </a:rPr>
              <a:t>.</a:t>
            </a:r>
            <a:endParaRPr sz="2000" kern="0" dirty="0">
              <a:solidFill>
                <a:schemeClr val="tx2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2294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5400000" flipV="1">
            <a:off x="-4169664" y="5024457"/>
            <a:ext cx="7315200" cy="3547872"/>
          </a:xfrm>
          <a:custGeom>
            <a:avLst/>
            <a:gdLst/>
            <a:ahLst/>
            <a:cxnLst/>
            <a:rect l="l" t="t" r="r" b="b"/>
            <a:pathLst>
              <a:path w="7315200" h="3547872">
                <a:moveTo>
                  <a:pt x="0" y="3547872"/>
                </a:moveTo>
                <a:lnTo>
                  <a:pt x="7315200" y="3547872"/>
                </a:lnTo>
                <a:lnTo>
                  <a:pt x="7315200" y="0"/>
                </a:lnTo>
                <a:lnTo>
                  <a:pt x="0" y="0"/>
                </a:lnTo>
                <a:lnTo>
                  <a:pt x="0" y="3547872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14032111" y="1883664"/>
            <a:ext cx="7315200" cy="3547872"/>
          </a:xfrm>
          <a:custGeom>
            <a:avLst/>
            <a:gdLst/>
            <a:ahLst/>
            <a:cxnLst/>
            <a:rect l="l" t="t" r="r" b="b"/>
            <a:pathLst>
              <a:path w="7315200" h="3547872">
                <a:moveTo>
                  <a:pt x="0" y="0"/>
                </a:moveTo>
                <a:lnTo>
                  <a:pt x="7315200" y="0"/>
                </a:lnTo>
                <a:lnTo>
                  <a:pt x="7315200" y="3547872"/>
                </a:lnTo>
                <a:lnTo>
                  <a:pt x="0" y="35478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0"/>
            <a:ext cx="4018976" cy="4018976"/>
          </a:xfrm>
          <a:custGeom>
            <a:avLst/>
            <a:gdLst/>
            <a:ahLst/>
            <a:cxnLst/>
            <a:rect l="l" t="t" r="r" b="b"/>
            <a:pathLst>
              <a:path w="4018976" h="4018976">
                <a:moveTo>
                  <a:pt x="0" y="0"/>
                </a:moveTo>
                <a:lnTo>
                  <a:pt x="4018976" y="0"/>
                </a:lnTo>
                <a:lnTo>
                  <a:pt x="4018976" y="4018976"/>
                </a:lnTo>
                <a:lnTo>
                  <a:pt x="0" y="4018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14269024" y="6268024"/>
            <a:ext cx="4018976" cy="4018976"/>
          </a:xfrm>
          <a:custGeom>
            <a:avLst/>
            <a:gdLst/>
            <a:ahLst/>
            <a:cxnLst/>
            <a:rect l="l" t="t" r="r" b="b"/>
            <a:pathLst>
              <a:path w="4018976" h="4018976">
                <a:moveTo>
                  <a:pt x="4018976" y="4018976"/>
                </a:moveTo>
                <a:lnTo>
                  <a:pt x="0" y="4018976"/>
                </a:lnTo>
                <a:lnTo>
                  <a:pt x="0" y="0"/>
                </a:lnTo>
                <a:lnTo>
                  <a:pt x="4018976" y="0"/>
                </a:lnTo>
                <a:lnTo>
                  <a:pt x="4018976" y="401897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2971800" y="2851344"/>
            <a:ext cx="12830723" cy="1"/>
          </a:xfrm>
          <a:prstGeom prst="line">
            <a:avLst/>
          </a:prstGeom>
          <a:ln w="95250" cap="flat">
            <a:solidFill>
              <a:srgbClr val="334C8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1261872" y="1346737"/>
            <a:ext cx="17026128" cy="9006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87"/>
              </a:lnSpc>
            </a:pPr>
            <a:r>
              <a:rPr lang="en-US" sz="3600" dirty="0">
                <a:solidFill>
                  <a:srgbClr val="334C8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INDIKATOR PENGUKURAN TINGKAT KORUPSI</a:t>
            </a:r>
          </a:p>
        </p:txBody>
      </p:sp>
      <p:sp>
        <p:nvSpPr>
          <p:cNvPr id="13" name="Freeform 13"/>
          <p:cNvSpPr/>
          <p:nvPr/>
        </p:nvSpPr>
        <p:spPr>
          <a:xfrm rot="20767630">
            <a:off x="15892089" y="7899849"/>
            <a:ext cx="2729456" cy="2152670"/>
          </a:xfrm>
          <a:custGeom>
            <a:avLst/>
            <a:gdLst/>
            <a:ahLst/>
            <a:cxnLst/>
            <a:rect l="l" t="t" r="r" b="b"/>
            <a:pathLst>
              <a:path w="4520785" h="4520785">
                <a:moveTo>
                  <a:pt x="0" y="0"/>
                </a:moveTo>
                <a:lnTo>
                  <a:pt x="4520785" y="0"/>
                </a:lnTo>
                <a:lnTo>
                  <a:pt x="4520785" y="4520785"/>
                </a:lnTo>
                <a:lnTo>
                  <a:pt x="0" y="45207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767630">
            <a:off x="16840200" y="8327210"/>
            <a:ext cx="1124672" cy="2269272"/>
          </a:xfrm>
          <a:custGeom>
            <a:avLst/>
            <a:gdLst/>
            <a:ahLst/>
            <a:cxnLst/>
            <a:rect l="l" t="t" r="r" b="b"/>
            <a:pathLst>
              <a:path w="3040380" h="4572000">
                <a:moveTo>
                  <a:pt x="0" y="0"/>
                </a:moveTo>
                <a:lnTo>
                  <a:pt x="3040380" y="0"/>
                </a:lnTo>
                <a:lnTo>
                  <a:pt x="30403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81D47C6D-9F50-491F-9073-880FE5FA8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818" y="742824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Google Shape;112;p4">
            <a:extLst>
              <a:ext uri="{FF2B5EF4-FFF2-40B4-BE49-F238E27FC236}">
                <a16:creationId xmlns:a16="http://schemas.microsoft.com/office/drawing/2014/main" id="{7367F752-ACBE-6B88-45F2-078FCA5687AD}"/>
              </a:ext>
            </a:extLst>
          </p:cNvPr>
          <p:cNvSpPr txBox="1">
            <a:spLocks/>
          </p:cNvSpPr>
          <p:nvPr/>
        </p:nvSpPr>
        <p:spPr>
          <a:xfrm>
            <a:off x="1291690" y="3674817"/>
            <a:ext cx="9452510" cy="5702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9300" lvl="0" indent="-571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 panose="02070309020205020404" pitchFamily="49" charset="0"/>
              <a:buChar char="o"/>
            </a:pPr>
            <a:r>
              <a:rPr lang="en-ID" sz="2800" b="1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Indek</a:t>
            </a:r>
            <a:r>
              <a:rPr lang="en-ID" sz="2800" b="1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b="1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Persepsi</a:t>
            </a:r>
            <a:r>
              <a:rPr lang="en-ID" sz="2800" b="1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b="1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Korupsi</a:t>
            </a:r>
            <a:r>
              <a:rPr lang="en-ID" sz="2800" b="1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(IPK)</a:t>
            </a:r>
            <a:r>
              <a:rPr lang="en-ID" sz="28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oleh </a:t>
            </a:r>
            <a:r>
              <a:rPr lang="en-ID" sz="28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Transparansi</a:t>
            </a:r>
            <a:r>
              <a:rPr lang="en-ID" sz="28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International</a:t>
            </a:r>
          </a:p>
          <a:p>
            <a:pPr marL="811213" indent="-633413">
              <a:lnSpc>
                <a:spcPct val="107000"/>
              </a:lnSpc>
              <a:spcAft>
                <a:spcPts val="800"/>
              </a:spcAft>
              <a:buNone/>
            </a:pPr>
            <a:r>
              <a:rPr lang="en-ID" sz="2800" kern="1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ID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113" lvl="0" indent="-72231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ID" sz="2800" dirty="0">
              <a:solidFill>
                <a:schemeClr val="tx2"/>
              </a:solidFill>
              <a:effectLst/>
              <a:latin typeface="Sanchez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9300" lvl="0" indent="-571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 panose="02070309020205020404" pitchFamily="49" charset="0"/>
              <a:buChar char="o"/>
            </a:pPr>
            <a:r>
              <a:rPr lang="en-ID" sz="2800" b="1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Indeks</a:t>
            </a:r>
            <a:r>
              <a:rPr lang="en-ID" sz="2800" b="1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b="1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Prilaku</a:t>
            </a:r>
            <a:r>
              <a:rPr lang="en-ID" sz="2800" b="1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Anti </a:t>
            </a:r>
            <a:r>
              <a:rPr lang="en-ID" sz="2800" b="1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Korupsi</a:t>
            </a:r>
            <a:r>
              <a:rPr lang="en-ID" sz="2800" b="1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(IPAK)</a:t>
            </a:r>
            <a:r>
              <a:rPr lang="en-ID" sz="2800" b="1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oleh BPS</a:t>
            </a:r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ID" sz="2800" dirty="0">
              <a:solidFill>
                <a:schemeClr val="tx2"/>
              </a:solidFill>
              <a:effectLst/>
              <a:latin typeface="Sanchez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ID" sz="2800" dirty="0">
              <a:solidFill>
                <a:schemeClr val="tx2"/>
              </a:solidFill>
              <a:latin typeface="Sanchez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ID" sz="2800" dirty="0">
              <a:solidFill>
                <a:schemeClr val="tx2"/>
              </a:solidFill>
              <a:effectLst/>
              <a:latin typeface="Sanchez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9300" lvl="0" indent="-571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 panose="02070309020205020404" pitchFamily="49" charset="0"/>
              <a:buChar char="o"/>
            </a:pPr>
            <a:r>
              <a:rPr lang="en-ID" sz="2800" b="1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Survey </a:t>
            </a:r>
            <a:r>
              <a:rPr lang="en-ID" sz="2800" b="1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Penilaian</a:t>
            </a:r>
            <a:r>
              <a:rPr lang="en-ID" sz="2800" b="1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b="1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Integritas</a:t>
            </a:r>
            <a:r>
              <a:rPr lang="en-ID" sz="2800" b="1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(SPI) oleh KPK</a:t>
            </a:r>
          </a:p>
          <a:p>
            <a:pPr marL="722313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 panose="02070309020205020404" pitchFamily="49" charset="0"/>
              <a:buChar char="o"/>
            </a:pPr>
            <a:endParaRPr lang="en-ID" sz="2800" dirty="0">
              <a:solidFill>
                <a:schemeClr val="tx2"/>
              </a:solidFill>
              <a:latin typeface="Sanchez" panose="020B0604020202020204" charset="0"/>
            </a:endParaRPr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§"/>
            </a:pPr>
            <a:endParaRPr lang="en-US" sz="2800" dirty="0">
              <a:solidFill>
                <a:schemeClr val="tx2"/>
              </a:solidFill>
              <a:latin typeface="Sanchez" panose="020B060402020202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6E91D9-9531-FDA2-2F26-1D5B3637F40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417" t="23333" r="20104" b="16666"/>
          <a:stretch/>
        </p:blipFill>
        <p:spPr>
          <a:xfrm>
            <a:off x="10954324" y="3684187"/>
            <a:ext cx="6629399" cy="46474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A7C1D4-18EB-AE65-B135-8C447915A6B1}"/>
              </a:ext>
            </a:extLst>
          </p:cNvPr>
          <p:cNvSpPr txBox="1"/>
          <p:nvPr/>
        </p:nvSpPr>
        <p:spPr>
          <a:xfrm>
            <a:off x="10950574" y="8308978"/>
            <a:ext cx="4018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chemeClr val="tx2"/>
                </a:solidFill>
              </a:rPr>
              <a:t>Sumber</a:t>
            </a:r>
            <a:r>
              <a:rPr lang="en-US" i="1" dirty="0">
                <a:solidFill>
                  <a:schemeClr val="tx2"/>
                </a:solidFill>
              </a:rPr>
              <a:t>: Modul 2 </a:t>
            </a:r>
            <a:r>
              <a:rPr lang="en-US" i="1" dirty="0" err="1">
                <a:solidFill>
                  <a:schemeClr val="tx2"/>
                </a:solidFill>
              </a:rPr>
              <a:t>Materi</a:t>
            </a:r>
            <a:r>
              <a:rPr lang="en-US" i="1" dirty="0">
                <a:solidFill>
                  <a:schemeClr val="tx2"/>
                </a:solidFill>
              </a:rPr>
              <a:t> Anti </a:t>
            </a:r>
            <a:r>
              <a:rPr lang="en-US" i="1" dirty="0" err="1">
                <a:solidFill>
                  <a:schemeClr val="tx2"/>
                </a:solidFill>
              </a:rPr>
              <a:t>Korupsi</a:t>
            </a:r>
            <a:endParaRPr lang="en-ID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6833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5400000" flipV="1">
            <a:off x="-4169664" y="5024457"/>
            <a:ext cx="7315200" cy="3547872"/>
          </a:xfrm>
          <a:custGeom>
            <a:avLst/>
            <a:gdLst/>
            <a:ahLst/>
            <a:cxnLst/>
            <a:rect l="l" t="t" r="r" b="b"/>
            <a:pathLst>
              <a:path w="7315200" h="3547872">
                <a:moveTo>
                  <a:pt x="0" y="3547872"/>
                </a:moveTo>
                <a:lnTo>
                  <a:pt x="7315200" y="3547872"/>
                </a:lnTo>
                <a:lnTo>
                  <a:pt x="7315200" y="0"/>
                </a:lnTo>
                <a:lnTo>
                  <a:pt x="0" y="0"/>
                </a:lnTo>
                <a:lnTo>
                  <a:pt x="0" y="3547872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14032111" y="1883664"/>
            <a:ext cx="7315200" cy="3547872"/>
          </a:xfrm>
          <a:custGeom>
            <a:avLst/>
            <a:gdLst/>
            <a:ahLst/>
            <a:cxnLst/>
            <a:rect l="l" t="t" r="r" b="b"/>
            <a:pathLst>
              <a:path w="7315200" h="3547872">
                <a:moveTo>
                  <a:pt x="0" y="0"/>
                </a:moveTo>
                <a:lnTo>
                  <a:pt x="7315200" y="0"/>
                </a:lnTo>
                <a:lnTo>
                  <a:pt x="7315200" y="3547872"/>
                </a:lnTo>
                <a:lnTo>
                  <a:pt x="0" y="35478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0"/>
            <a:ext cx="4018976" cy="4018976"/>
          </a:xfrm>
          <a:custGeom>
            <a:avLst/>
            <a:gdLst/>
            <a:ahLst/>
            <a:cxnLst/>
            <a:rect l="l" t="t" r="r" b="b"/>
            <a:pathLst>
              <a:path w="4018976" h="4018976">
                <a:moveTo>
                  <a:pt x="0" y="0"/>
                </a:moveTo>
                <a:lnTo>
                  <a:pt x="4018976" y="0"/>
                </a:lnTo>
                <a:lnTo>
                  <a:pt x="4018976" y="4018976"/>
                </a:lnTo>
                <a:lnTo>
                  <a:pt x="0" y="4018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14269024" y="6268024"/>
            <a:ext cx="4018976" cy="4018976"/>
          </a:xfrm>
          <a:custGeom>
            <a:avLst/>
            <a:gdLst/>
            <a:ahLst/>
            <a:cxnLst/>
            <a:rect l="l" t="t" r="r" b="b"/>
            <a:pathLst>
              <a:path w="4018976" h="4018976">
                <a:moveTo>
                  <a:pt x="4018976" y="4018976"/>
                </a:moveTo>
                <a:lnTo>
                  <a:pt x="0" y="4018976"/>
                </a:lnTo>
                <a:lnTo>
                  <a:pt x="0" y="0"/>
                </a:lnTo>
                <a:lnTo>
                  <a:pt x="4018976" y="0"/>
                </a:lnTo>
                <a:lnTo>
                  <a:pt x="4018976" y="401897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2971800" y="2851344"/>
            <a:ext cx="12830723" cy="1"/>
          </a:xfrm>
          <a:prstGeom prst="line">
            <a:avLst/>
          </a:prstGeom>
          <a:ln w="95250" cap="flat">
            <a:solidFill>
              <a:srgbClr val="334C8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874097" y="1364274"/>
            <a:ext cx="17026128" cy="9006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87"/>
              </a:lnSpc>
            </a:pPr>
            <a:r>
              <a:rPr lang="en-US" sz="3600" dirty="0">
                <a:solidFill>
                  <a:srgbClr val="334C8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INDIKATOR PENGUKURAN TINGKAT KORUPSI</a:t>
            </a:r>
          </a:p>
        </p:txBody>
      </p:sp>
      <p:sp>
        <p:nvSpPr>
          <p:cNvPr id="13" name="Freeform 13"/>
          <p:cNvSpPr/>
          <p:nvPr/>
        </p:nvSpPr>
        <p:spPr>
          <a:xfrm rot="20767630">
            <a:off x="15892089" y="7899849"/>
            <a:ext cx="2729456" cy="2152670"/>
          </a:xfrm>
          <a:custGeom>
            <a:avLst/>
            <a:gdLst/>
            <a:ahLst/>
            <a:cxnLst/>
            <a:rect l="l" t="t" r="r" b="b"/>
            <a:pathLst>
              <a:path w="4520785" h="4520785">
                <a:moveTo>
                  <a:pt x="0" y="0"/>
                </a:moveTo>
                <a:lnTo>
                  <a:pt x="4520785" y="0"/>
                </a:lnTo>
                <a:lnTo>
                  <a:pt x="4520785" y="4520785"/>
                </a:lnTo>
                <a:lnTo>
                  <a:pt x="0" y="45207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767630">
            <a:off x="16840200" y="8327210"/>
            <a:ext cx="1124672" cy="2269272"/>
          </a:xfrm>
          <a:custGeom>
            <a:avLst/>
            <a:gdLst/>
            <a:ahLst/>
            <a:cxnLst/>
            <a:rect l="l" t="t" r="r" b="b"/>
            <a:pathLst>
              <a:path w="3040380" h="4572000">
                <a:moveTo>
                  <a:pt x="0" y="0"/>
                </a:moveTo>
                <a:lnTo>
                  <a:pt x="3040380" y="0"/>
                </a:lnTo>
                <a:lnTo>
                  <a:pt x="30403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81D47C6D-9F50-491F-9073-880FE5FA8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818" y="742824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Google Shape;112;p4">
            <a:extLst>
              <a:ext uri="{FF2B5EF4-FFF2-40B4-BE49-F238E27FC236}">
                <a16:creationId xmlns:a16="http://schemas.microsoft.com/office/drawing/2014/main" id="{7367F752-ACBE-6B88-45F2-078FCA5687AD}"/>
              </a:ext>
            </a:extLst>
          </p:cNvPr>
          <p:cNvSpPr txBox="1">
            <a:spLocks/>
          </p:cNvSpPr>
          <p:nvPr/>
        </p:nvSpPr>
        <p:spPr>
          <a:xfrm>
            <a:off x="1291690" y="3674817"/>
            <a:ext cx="9452510" cy="5702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9300" lvl="0" indent="-571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 panose="02070309020205020404" pitchFamily="49" charset="0"/>
              <a:buChar char="o"/>
            </a:pPr>
            <a:r>
              <a:rPr lang="en-ID" sz="2800" b="1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IPK Indonesia</a:t>
            </a:r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ID" sz="2800" b="1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ID" sz="2800" b="1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Tahun</a:t>
            </a:r>
            <a:r>
              <a:rPr lang="en-ID" sz="2800" b="1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2019: IPK 40</a:t>
            </a:r>
            <a:br>
              <a:rPr lang="en-ID" sz="2800" b="1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ID" sz="2800" b="1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ID" sz="2800" b="1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Tahun</a:t>
            </a:r>
            <a:r>
              <a:rPr lang="en-ID" sz="2800" b="1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2022: IPK 34</a:t>
            </a:r>
            <a:endParaRPr lang="en-ID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113" lvl="0" indent="-72231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ID" sz="2800" dirty="0">
              <a:solidFill>
                <a:schemeClr val="tx2"/>
              </a:solidFill>
              <a:effectLst/>
              <a:latin typeface="Sanchez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9300" lvl="0" indent="-571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 panose="02070309020205020404" pitchFamily="49" charset="0"/>
              <a:buChar char="o"/>
            </a:pPr>
            <a:r>
              <a:rPr lang="en-ID" sz="2800" b="1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Indeks</a:t>
            </a:r>
            <a:r>
              <a:rPr lang="en-ID" sz="2800" b="1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b="1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Prilaku</a:t>
            </a:r>
            <a:r>
              <a:rPr lang="en-ID" sz="2800" b="1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Anti </a:t>
            </a:r>
            <a:r>
              <a:rPr lang="en-ID" sz="2800" b="1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Korupsi</a:t>
            </a:r>
            <a:r>
              <a:rPr lang="en-ID" sz="2800" b="1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(IPAK)</a:t>
            </a:r>
            <a:r>
              <a:rPr lang="en-ID" sz="2800" b="1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oleh BPS</a:t>
            </a:r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ID" sz="28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ID" sz="2800" b="1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Tahun</a:t>
            </a:r>
            <a:r>
              <a:rPr lang="en-ID" sz="2800" b="1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2020: IPAK 3,84</a:t>
            </a:r>
            <a:br>
              <a:rPr lang="en-ID" sz="2800" b="1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ID" sz="2800" b="1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ID" sz="2800" b="1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Tahun</a:t>
            </a:r>
            <a:r>
              <a:rPr lang="en-ID" sz="2800" b="1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2022: IPAK 3,95</a:t>
            </a:r>
            <a:endParaRPr lang="en-ID" sz="2800" dirty="0">
              <a:solidFill>
                <a:schemeClr val="tx2"/>
              </a:solidFill>
              <a:effectLst/>
              <a:latin typeface="Sanchez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ID" sz="2800" dirty="0">
              <a:solidFill>
                <a:schemeClr val="tx2"/>
              </a:solidFill>
              <a:latin typeface="Sanchez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9300" lvl="0" indent="-571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 panose="02070309020205020404" pitchFamily="49" charset="0"/>
              <a:buChar char="o"/>
            </a:pPr>
            <a:r>
              <a:rPr lang="en-ID" sz="2800" b="1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Survey </a:t>
            </a:r>
            <a:r>
              <a:rPr lang="en-ID" sz="2800" b="1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Penilaian</a:t>
            </a:r>
            <a:r>
              <a:rPr lang="en-ID" sz="2800" b="1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b="1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Integritas</a:t>
            </a:r>
            <a:r>
              <a:rPr lang="en-ID" sz="2800" b="1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(SPI)</a:t>
            </a:r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ID" sz="2800" b="1" dirty="0">
                <a:solidFill>
                  <a:schemeClr val="tx2"/>
                </a:solidFill>
                <a:latin typeface="Sanchez" panose="020B0604020202020204" charset="0"/>
                <a:cs typeface="Times New Roman" panose="02020603050405020304" pitchFamily="18" charset="0"/>
              </a:rPr>
              <a:t>	SPI Nasional 2022: 71,94%</a:t>
            </a:r>
            <a:endParaRPr lang="en-ID" sz="2800" dirty="0">
              <a:solidFill>
                <a:schemeClr val="tx2"/>
              </a:solidFill>
              <a:latin typeface="Sanchez" panose="020B0604020202020204" charset="0"/>
            </a:endParaRPr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§"/>
            </a:pPr>
            <a:endParaRPr lang="en-US" sz="2800" dirty="0">
              <a:solidFill>
                <a:schemeClr val="tx2"/>
              </a:solidFill>
              <a:latin typeface="Sanchez" panose="020B060402020202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6E91D9-9531-FDA2-2F26-1D5B3637F40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417" t="23333" r="20104" b="16666"/>
          <a:stretch/>
        </p:blipFill>
        <p:spPr>
          <a:xfrm>
            <a:off x="10954324" y="3684187"/>
            <a:ext cx="6629399" cy="464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26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JENIS-JENIS GRATIFIKASI YANG WAJIB DI TOLAK">
            <a:hlinkClick r:id="" action="ppaction://media"/>
            <a:extLst>
              <a:ext uri="{FF2B5EF4-FFF2-40B4-BE49-F238E27FC236}">
                <a16:creationId xmlns:a16="http://schemas.microsoft.com/office/drawing/2014/main" id="{F04DDEB7-D56D-1094-59EF-0879D0EE85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" y="1395022"/>
            <a:ext cx="155448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6F7BDF-B982-4580-9D4F-A2D907FE1EA5}"/>
              </a:ext>
            </a:extLst>
          </p:cNvPr>
          <p:cNvSpPr txBox="1"/>
          <p:nvPr/>
        </p:nvSpPr>
        <p:spPr>
          <a:xfrm>
            <a:off x="1219200" y="34290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334C8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Link Pre-Test : </a:t>
            </a:r>
            <a:r>
              <a:rPr lang="en-US" sz="1800" dirty="0">
                <a:solidFill>
                  <a:srgbClr val="334C8A"/>
                </a:solidFill>
                <a:latin typeface="Arial Black" panose="020B0A04020102020204" pitchFamily="34" charset="0"/>
                <a:cs typeface="Arial" panose="020B0604020202020204" pitchFamily="34" charset="0"/>
                <a:hlinkClick r:id="rId6"/>
              </a:rPr>
              <a:t>https://forms.gle/YtqmZgMHrXn4tpsB9</a:t>
            </a:r>
            <a:endParaRPr lang="en-US" sz="1800" dirty="0">
              <a:solidFill>
                <a:srgbClr val="334C8A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solidFill>
                  <a:srgbClr val="334C8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Link </a:t>
            </a:r>
            <a:r>
              <a:rPr lang="en-US" sz="1800" dirty="0" err="1">
                <a:solidFill>
                  <a:srgbClr val="334C8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di</a:t>
            </a:r>
            <a:r>
              <a:rPr lang="en-US" sz="1800" i="1" dirty="0" err="1">
                <a:solidFill>
                  <a:srgbClr val="334C8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share</a:t>
            </a:r>
            <a:r>
              <a:rPr lang="en-US" sz="1800" dirty="0">
                <a:solidFill>
                  <a:srgbClr val="334C8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pada </a:t>
            </a:r>
            <a:r>
              <a:rPr lang="en-US" sz="1800" dirty="0" err="1">
                <a:solidFill>
                  <a:srgbClr val="334C8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kolom</a:t>
            </a:r>
            <a:r>
              <a:rPr lang="en-US" sz="1800" dirty="0">
                <a:solidFill>
                  <a:srgbClr val="334C8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chat </a:t>
            </a:r>
            <a:r>
              <a:rPr lang="en-US" sz="1800" dirty="0" err="1">
                <a:solidFill>
                  <a:srgbClr val="334C8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ms.</a:t>
            </a:r>
            <a:r>
              <a:rPr lang="en-US" sz="1800" dirty="0">
                <a:solidFill>
                  <a:srgbClr val="334C8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Teams</a:t>
            </a:r>
          </a:p>
        </p:txBody>
      </p:sp>
    </p:spTree>
    <p:extLst>
      <p:ext uri="{BB962C8B-B14F-4D97-AF65-F5344CB8AC3E}">
        <p14:creationId xmlns:p14="http://schemas.microsoft.com/office/powerpoint/2010/main" val="2828664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5400000" flipV="1">
            <a:off x="-4169664" y="5024457"/>
            <a:ext cx="7315200" cy="3547872"/>
          </a:xfrm>
          <a:custGeom>
            <a:avLst/>
            <a:gdLst/>
            <a:ahLst/>
            <a:cxnLst/>
            <a:rect l="l" t="t" r="r" b="b"/>
            <a:pathLst>
              <a:path w="7315200" h="3547872">
                <a:moveTo>
                  <a:pt x="0" y="3547872"/>
                </a:moveTo>
                <a:lnTo>
                  <a:pt x="7315200" y="3547872"/>
                </a:lnTo>
                <a:lnTo>
                  <a:pt x="7315200" y="0"/>
                </a:lnTo>
                <a:lnTo>
                  <a:pt x="0" y="0"/>
                </a:lnTo>
                <a:lnTo>
                  <a:pt x="0" y="3547872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13918859" y="1883664"/>
            <a:ext cx="7315200" cy="3547872"/>
          </a:xfrm>
          <a:custGeom>
            <a:avLst/>
            <a:gdLst/>
            <a:ahLst/>
            <a:cxnLst/>
            <a:rect l="l" t="t" r="r" b="b"/>
            <a:pathLst>
              <a:path w="7315200" h="3547872">
                <a:moveTo>
                  <a:pt x="0" y="0"/>
                </a:moveTo>
                <a:lnTo>
                  <a:pt x="7315200" y="0"/>
                </a:lnTo>
                <a:lnTo>
                  <a:pt x="7315200" y="3547872"/>
                </a:lnTo>
                <a:lnTo>
                  <a:pt x="0" y="35478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0"/>
            <a:ext cx="4018976" cy="4018976"/>
          </a:xfrm>
          <a:custGeom>
            <a:avLst/>
            <a:gdLst/>
            <a:ahLst/>
            <a:cxnLst/>
            <a:rect l="l" t="t" r="r" b="b"/>
            <a:pathLst>
              <a:path w="4018976" h="4018976">
                <a:moveTo>
                  <a:pt x="0" y="0"/>
                </a:moveTo>
                <a:lnTo>
                  <a:pt x="4018976" y="0"/>
                </a:lnTo>
                <a:lnTo>
                  <a:pt x="4018976" y="4018976"/>
                </a:lnTo>
                <a:lnTo>
                  <a:pt x="0" y="4018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14269024" y="6268024"/>
            <a:ext cx="4018976" cy="4018976"/>
          </a:xfrm>
          <a:custGeom>
            <a:avLst/>
            <a:gdLst/>
            <a:ahLst/>
            <a:cxnLst/>
            <a:rect l="l" t="t" r="r" b="b"/>
            <a:pathLst>
              <a:path w="4018976" h="4018976">
                <a:moveTo>
                  <a:pt x="4018976" y="4018976"/>
                </a:moveTo>
                <a:lnTo>
                  <a:pt x="0" y="4018976"/>
                </a:lnTo>
                <a:lnTo>
                  <a:pt x="0" y="0"/>
                </a:lnTo>
                <a:lnTo>
                  <a:pt x="4018976" y="0"/>
                </a:lnTo>
                <a:lnTo>
                  <a:pt x="4018976" y="401897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3462216" y="1903492"/>
            <a:ext cx="12830723" cy="1"/>
          </a:xfrm>
          <a:prstGeom prst="line">
            <a:avLst/>
          </a:prstGeom>
          <a:ln w="95250" cap="flat">
            <a:solidFill>
              <a:srgbClr val="334C8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838200" y="540983"/>
            <a:ext cx="17026128" cy="9006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87"/>
              </a:lnSpc>
            </a:pPr>
            <a:r>
              <a:rPr lang="en-US" sz="3600" dirty="0">
                <a:solidFill>
                  <a:srgbClr val="334C8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REFERENSI DAN ROLE MODEL</a:t>
            </a:r>
          </a:p>
        </p:txBody>
      </p:sp>
      <p:sp>
        <p:nvSpPr>
          <p:cNvPr id="13" name="Freeform 13"/>
          <p:cNvSpPr/>
          <p:nvPr/>
        </p:nvSpPr>
        <p:spPr>
          <a:xfrm rot="20767630">
            <a:off x="15892089" y="7899849"/>
            <a:ext cx="2729456" cy="2152670"/>
          </a:xfrm>
          <a:custGeom>
            <a:avLst/>
            <a:gdLst/>
            <a:ahLst/>
            <a:cxnLst/>
            <a:rect l="l" t="t" r="r" b="b"/>
            <a:pathLst>
              <a:path w="4520785" h="4520785">
                <a:moveTo>
                  <a:pt x="0" y="0"/>
                </a:moveTo>
                <a:lnTo>
                  <a:pt x="4520785" y="0"/>
                </a:lnTo>
                <a:lnTo>
                  <a:pt x="4520785" y="4520785"/>
                </a:lnTo>
                <a:lnTo>
                  <a:pt x="0" y="45207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767630">
            <a:off x="16840200" y="8327210"/>
            <a:ext cx="1124672" cy="2269272"/>
          </a:xfrm>
          <a:custGeom>
            <a:avLst/>
            <a:gdLst/>
            <a:ahLst/>
            <a:cxnLst/>
            <a:rect l="l" t="t" r="r" b="b"/>
            <a:pathLst>
              <a:path w="3040380" h="4572000">
                <a:moveTo>
                  <a:pt x="0" y="0"/>
                </a:moveTo>
                <a:lnTo>
                  <a:pt x="3040380" y="0"/>
                </a:lnTo>
                <a:lnTo>
                  <a:pt x="30403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81D47C6D-9F50-491F-9073-880FE5FA8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818" y="742824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Google Shape;112;p4">
            <a:extLst>
              <a:ext uri="{FF2B5EF4-FFF2-40B4-BE49-F238E27FC236}">
                <a16:creationId xmlns:a16="http://schemas.microsoft.com/office/drawing/2014/main" id="{7367F752-ACBE-6B88-45F2-078FCA5687AD}"/>
              </a:ext>
            </a:extLst>
          </p:cNvPr>
          <p:cNvSpPr txBox="1">
            <a:spLocks/>
          </p:cNvSpPr>
          <p:nvPr/>
        </p:nvSpPr>
        <p:spPr>
          <a:xfrm>
            <a:off x="1488879" y="3109446"/>
            <a:ext cx="16572113" cy="6140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ID" sz="2400" dirty="0">
              <a:solidFill>
                <a:schemeClr val="tx2"/>
              </a:solidFill>
              <a:effectLst/>
              <a:latin typeface="Sanchez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§"/>
            </a:pPr>
            <a:endParaRPr lang="en-US" sz="2800" dirty="0">
              <a:solidFill>
                <a:schemeClr val="tx2"/>
              </a:solidFill>
              <a:latin typeface="Sanchez" panose="020B060402020202020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43CF4F-8500-77E7-1721-6AF05EC2020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594" t="23054" r="15537" b="5834"/>
          <a:stretch/>
        </p:blipFill>
        <p:spPr>
          <a:xfrm>
            <a:off x="2172599" y="2228975"/>
            <a:ext cx="14853529" cy="763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48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5400000" flipV="1">
            <a:off x="-4169664" y="5024457"/>
            <a:ext cx="7315200" cy="3547872"/>
          </a:xfrm>
          <a:custGeom>
            <a:avLst/>
            <a:gdLst/>
            <a:ahLst/>
            <a:cxnLst/>
            <a:rect l="l" t="t" r="r" b="b"/>
            <a:pathLst>
              <a:path w="7315200" h="3547872">
                <a:moveTo>
                  <a:pt x="0" y="3547872"/>
                </a:moveTo>
                <a:lnTo>
                  <a:pt x="7315200" y="3547872"/>
                </a:lnTo>
                <a:lnTo>
                  <a:pt x="7315200" y="0"/>
                </a:lnTo>
                <a:lnTo>
                  <a:pt x="0" y="0"/>
                </a:lnTo>
                <a:lnTo>
                  <a:pt x="0" y="3547872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13918859" y="1883664"/>
            <a:ext cx="7315200" cy="3547872"/>
          </a:xfrm>
          <a:custGeom>
            <a:avLst/>
            <a:gdLst/>
            <a:ahLst/>
            <a:cxnLst/>
            <a:rect l="l" t="t" r="r" b="b"/>
            <a:pathLst>
              <a:path w="7315200" h="3547872">
                <a:moveTo>
                  <a:pt x="0" y="0"/>
                </a:moveTo>
                <a:lnTo>
                  <a:pt x="7315200" y="0"/>
                </a:lnTo>
                <a:lnTo>
                  <a:pt x="7315200" y="3547872"/>
                </a:lnTo>
                <a:lnTo>
                  <a:pt x="0" y="35478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0"/>
            <a:ext cx="4018976" cy="4018976"/>
          </a:xfrm>
          <a:custGeom>
            <a:avLst/>
            <a:gdLst/>
            <a:ahLst/>
            <a:cxnLst/>
            <a:rect l="l" t="t" r="r" b="b"/>
            <a:pathLst>
              <a:path w="4018976" h="4018976">
                <a:moveTo>
                  <a:pt x="0" y="0"/>
                </a:moveTo>
                <a:lnTo>
                  <a:pt x="4018976" y="0"/>
                </a:lnTo>
                <a:lnTo>
                  <a:pt x="4018976" y="4018976"/>
                </a:lnTo>
                <a:lnTo>
                  <a:pt x="0" y="4018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14269024" y="6268024"/>
            <a:ext cx="4018976" cy="4018976"/>
          </a:xfrm>
          <a:custGeom>
            <a:avLst/>
            <a:gdLst/>
            <a:ahLst/>
            <a:cxnLst/>
            <a:rect l="l" t="t" r="r" b="b"/>
            <a:pathLst>
              <a:path w="4018976" h="4018976">
                <a:moveTo>
                  <a:pt x="4018976" y="4018976"/>
                </a:moveTo>
                <a:lnTo>
                  <a:pt x="0" y="4018976"/>
                </a:lnTo>
                <a:lnTo>
                  <a:pt x="0" y="0"/>
                </a:lnTo>
                <a:lnTo>
                  <a:pt x="4018976" y="0"/>
                </a:lnTo>
                <a:lnTo>
                  <a:pt x="4018976" y="401897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3462216" y="1903492"/>
            <a:ext cx="12830723" cy="1"/>
          </a:xfrm>
          <a:prstGeom prst="line">
            <a:avLst/>
          </a:prstGeom>
          <a:ln w="95250" cap="flat">
            <a:solidFill>
              <a:srgbClr val="334C8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838200" y="540983"/>
            <a:ext cx="17026128" cy="9006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87"/>
              </a:lnSpc>
            </a:pPr>
            <a:r>
              <a:rPr lang="en-US" sz="3600" dirty="0">
                <a:solidFill>
                  <a:srgbClr val="334C8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REFERENSI DAN ROLE MODEL</a:t>
            </a:r>
          </a:p>
        </p:txBody>
      </p:sp>
      <p:sp>
        <p:nvSpPr>
          <p:cNvPr id="13" name="Freeform 13"/>
          <p:cNvSpPr/>
          <p:nvPr/>
        </p:nvSpPr>
        <p:spPr>
          <a:xfrm rot="20767630">
            <a:off x="15892089" y="7899849"/>
            <a:ext cx="2729456" cy="2152670"/>
          </a:xfrm>
          <a:custGeom>
            <a:avLst/>
            <a:gdLst/>
            <a:ahLst/>
            <a:cxnLst/>
            <a:rect l="l" t="t" r="r" b="b"/>
            <a:pathLst>
              <a:path w="4520785" h="4520785">
                <a:moveTo>
                  <a:pt x="0" y="0"/>
                </a:moveTo>
                <a:lnTo>
                  <a:pt x="4520785" y="0"/>
                </a:lnTo>
                <a:lnTo>
                  <a:pt x="4520785" y="4520785"/>
                </a:lnTo>
                <a:lnTo>
                  <a:pt x="0" y="45207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767630">
            <a:off x="16840200" y="8327210"/>
            <a:ext cx="1124672" cy="2269272"/>
          </a:xfrm>
          <a:custGeom>
            <a:avLst/>
            <a:gdLst/>
            <a:ahLst/>
            <a:cxnLst/>
            <a:rect l="l" t="t" r="r" b="b"/>
            <a:pathLst>
              <a:path w="3040380" h="4572000">
                <a:moveTo>
                  <a:pt x="0" y="0"/>
                </a:moveTo>
                <a:lnTo>
                  <a:pt x="3040380" y="0"/>
                </a:lnTo>
                <a:lnTo>
                  <a:pt x="30403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81D47C6D-9F50-491F-9073-880FE5FA8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818" y="742824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Google Shape;112;p4">
            <a:extLst>
              <a:ext uri="{FF2B5EF4-FFF2-40B4-BE49-F238E27FC236}">
                <a16:creationId xmlns:a16="http://schemas.microsoft.com/office/drawing/2014/main" id="{7367F752-ACBE-6B88-45F2-078FCA5687AD}"/>
              </a:ext>
            </a:extLst>
          </p:cNvPr>
          <p:cNvSpPr txBox="1">
            <a:spLocks/>
          </p:cNvSpPr>
          <p:nvPr/>
        </p:nvSpPr>
        <p:spPr>
          <a:xfrm>
            <a:off x="1488879" y="3109446"/>
            <a:ext cx="16572113" cy="6140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ID" sz="2400" dirty="0">
              <a:solidFill>
                <a:schemeClr val="tx2"/>
              </a:solidFill>
              <a:effectLst/>
              <a:latin typeface="Sanchez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§"/>
            </a:pPr>
            <a:endParaRPr lang="en-US" sz="2800" dirty="0">
              <a:solidFill>
                <a:schemeClr val="tx2"/>
              </a:solidFill>
              <a:latin typeface="Sanchez" panose="020B060402020202020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9253BC-F548-8EEC-3A3E-8139B91BAD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133" y="2579024"/>
            <a:ext cx="14935199" cy="640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69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5400000" flipV="1">
            <a:off x="-4169664" y="5024457"/>
            <a:ext cx="7315200" cy="3547872"/>
          </a:xfrm>
          <a:custGeom>
            <a:avLst/>
            <a:gdLst/>
            <a:ahLst/>
            <a:cxnLst/>
            <a:rect l="l" t="t" r="r" b="b"/>
            <a:pathLst>
              <a:path w="7315200" h="3547872">
                <a:moveTo>
                  <a:pt x="0" y="3547872"/>
                </a:moveTo>
                <a:lnTo>
                  <a:pt x="7315200" y="3547872"/>
                </a:lnTo>
                <a:lnTo>
                  <a:pt x="7315200" y="0"/>
                </a:lnTo>
                <a:lnTo>
                  <a:pt x="0" y="0"/>
                </a:lnTo>
                <a:lnTo>
                  <a:pt x="0" y="3547872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13918860" y="1883664"/>
            <a:ext cx="7315200" cy="3547872"/>
          </a:xfrm>
          <a:custGeom>
            <a:avLst/>
            <a:gdLst/>
            <a:ahLst/>
            <a:cxnLst/>
            <a:rect l="l" t="t" r="r" b="b"/>
            <a:pathLst>
              <a:path w="7315200" h="3547872">
                <a:moveTo>
                  <a:pt x="0" y="0"/>
                </a:moveTo>
                <a:lnTo>
                  <a:pt x="7315200" y="0"/>
                </a:lnTo>
                <a:lnTo>
                  <a:pt x="7315200" y="3547872"/>
                </a:lnTo>
                <a:lnTo>
                  <a:pt x="0" y="35478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0"/>
            <a:ext cx="4018976" cy="4018976"/>
          </a:xfrm>
          <a:custGeom>
            <a:avLst/>
            <a:gdLst/>
            <a:ahLst/>
            <a:cxnLst/>
            <a:rect l="l" t="t" r="r" b="b"/>
            <a:pathLst>
              <a:path w="4018976" h="4018976">
                <a:moveTo>
                  <a:pt x="0" y="0"/>
                </a:moveTo>
                <a:lnTo>
                  <a:pt x="4018976" y="0"/>
                </a:lnTo>
                <a:lnTo>
                  <a:pt x="4018976" y="4018976"/>
                </a:lnTo>
                <a:lnTo>
                  <a:pt x="0" y="4018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14269024" y="6268024"/>
            <a:ext cx="4018976" cy="4018976"/>
          </a:xfrm>
          <a:custGeom>
            <a:avLst/>
            <a:gdLst/>
            <a:ahLst/>
            <a:cxnLst/>
            <a:rect l="l" t="t" r="r" b="b"/>
            <a:pathLst>
              <a:path w="4018976" h="4018976">
                <a:moveTo>
                  <a:pt x="4018976" y="4018976"/>
                </a:moveTo>
                <a:lnTo>
                  <a:pt x="0" y="4018976"/>
                </a:lnTo>
                <a:lnTo>
                  <a:pt x="0" y="0"/>
                </a:lnTo>
                <a:lnTo>
                  <a:pt x="4018976" y="0"/>
                </a:lnTo>
                <a:lnTo>
                  <a:pt x="4018976" y="401897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2957219" y="2290846"/>
            <a:ext cx="12830723" cy="1"/>
          </a:xfrm>
          <a:prstGeom prst="line">
            <a:avLst/>
          </a:prstGeom>
          <a:ln w="95250" cap="flat">
            <a:solidFill>
              <a:srgbClr val="334C8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356743" y="882742"/>
            <a:ext cx="17026128" cy="9006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87"/>
              </a:lnSpc>
            </a:pPr>
            <a:r>
              <a:rPr lang="en-US" sz="3600" dirty="0">
                <a:solidFill>
                  <a:srgbClr val="334C8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INTEGRITAS</a:t>
            </a:r>
          </a:p>
        </p:txBody>
      </p:sp>
      <p:sp>
        <p:nvSpPr>
          <p:cNvPr id="13" name="Freeform 13"/>
          <p:cNvSpPr/>
          <p:nvPr/>
        </p:nvSpPr>
        <p:spPr>
          <a:xfrm rot="20767630">
            <a:off x="15892089" y="7899849"/>
            <a:ext cx="2729456" cy="2152670"/>
          </a:xfrm>
          <a:custGeom>
            <a:avLst/>
            <a:gdLst/>
            <a:ahLst/>
            <a:cxnLst/>
            <a:rect l="l" t="t" r="r" b="b"/>
            <a:pathLst>
              <a:path w="4520785" h="4520785">
                <a:moveTo>
                  <a:pt x="0" y="0"/>
                </a:moveTo>
                <a:lnTo>
                  <a:pt x="4520785" y="0"/>
                </a:lnTo>
                <a:lnTo>
                  <a:pt x="4520785" y="4520785"/>
                </a:lnTo>
                <a:lnTo>
                  <a:pt x="0" y="45207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767630">
            <a:off x="16840200" y="8327210"/>
            <a:ext cx="1124672" cy="2269272"/>
          </a:xfrm>
          <a:custGeom>
            <a:avLst/>
            <a:gdLst/>
            <a:ahLst/>
            <a:cxnLst/>
            <a:rect l="l" t="t" r="r" b="b"/>
            <a:pathLst>
              <a:path w="3040380" h="4572000">
                <a:moveTo>
                  <a:pt x="0" y="0"/>
                </a:moveTo>
                <a:lnTo>
                  <a:pt x="3040380" y="0"/>
                </a:lnTo>
                <a:lnTo>
                  <a:pt x="30403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81D47C6D-9F50-491F-9073-880FE5FA8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818" y="742824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Google Shape;112;p4">
            <a:extLst>
              <a:ext uri="{FF2B5EF4-FFF2-40B4-BE49-F238E27FC236}">
                <a16:creationId xmlns:a16="http://schemas.microsoft.com/office/drawing/2014/main" id="{7367F752-ACBE-6B88-45F2-078FCA5687AD}"/>
              </a:ext>
            </a:extLst>
          </p:cNvPr>
          <p:cNvSpPr txBox="1">
            <a:spLocks/>
          </p:cNvSpPr>
          <p:nvPr/>
        </p:nvSpPr>
        <p:spPr>
          <a:xfrm>
            <a:off x="1648405" y="3109447"/>
            <a:ext cx="16572113" cy="6140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ID" sz="2400" dirty="0">
              <a:solidFill>
                <a:schemeClr val="tx2"/>
              </a:solidFill>
              <a:effectLst/>
              <a:latin typeface="Sanchez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§"/>
            </a:pPr>
            <a:endParaRPr lang="en-US" sz="2800" dirty="0">
              <a:solidFill>
                <a:schemeClr val="tx2"/>
              </a:solidFill>
              <a:latin typeface="Sanchez" panose="020B060402020202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6CABB7-919A-64F1-94B4-AE72142510D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3" t="1573" r="26953" b="-273"/>
          <a:stretch/>
        </p:blipFill>
        <p:spPr>
          <a:xfrm>
            <a:off x="3136115" y="2641017"/>
            <a:ext cx="2895600" cy="34408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30190B-9072-21B0-E918-308F190B89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291" y="3467410"/>
            <a:ext cx="2895601" cy="3581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02F114-C61D-FDB7-1D17-8E9E3C69985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4" r="26492"/>
          <a:stretch/>
        </p:blipFill>
        <p:spPr>
          <a:xfrm>
            <a:off x="12584959" y="4311345"/>
            <a:ext cx="2895602" cy="3590392"/>
          </a:xfrm>
          <a:prstGeom prst="rect">
            <a:avLst/>
          </a:prstGeom>
        </p:spPr>
      </p:pic>
      <p:sp>
        <p:nvSpPr>
          <p:cNvPr id="3" name="Google Shape;112;p4">
            <a:extLst>
              <a:ext uri="{FF2B5EF4-FFF2-40B4-BE49-F238E27FC236}">
                <a16:creationId xmlns:a16="http://schemas.microsoft.com/office/drawing/2014/main" id="{342CFB8C-FDBF-A3D6-37E4-6C68F5D2A72D}"/>
              </a:ext>
            </a:extLst>
          </p:cNvPr>
          <p:cNvSpPr txBox="1">
            <a:spLocks/>
          </p:cNvSpPr>
          <p:nvPr/>
        </p:nvSpPr>
        <p:spPr>
          <a:xfrm>
            <a:off x="1180141" y="8108523"/>
            <a:ext cx="15379331" cy="900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en-ID" b="1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Integritas</a:t>
            </a:r>
            <a:r>
              <a:rPr lang="en-ID" sz="2800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  <a:r>
              <a:rPr lang="en-ID" sz="2800" i="1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Kesuaian</a:t>
            </a:r>
            <a:r>
              <a:rPr lang="en-ID" sz="2800" i="1" kern="1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i="1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pola</a:t>
            </a:r>
            <a:r>
              <a:rPr lang="en-ID" sz="2800" i="1" kern="1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i="1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pikir</a:t>
            </a:r>
            <a:r>
              <a:rPr lang="en-ID" sz="2800" i="1" kern="1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2800" i="1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hati</a:t>
            </a:r>
            <a:r>
              <a:rPr lang="en-ID" sz="2800" i="1" kern="1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2800" i="1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baik</a:t>
            </a:r>
            <a:r>
              <a:rPr lang="en-ID" sz="2800" i="1" kern="1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2800" i="1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perkataan</a:t>
            </a:r>
            <a:r>
              <a:rPr lang="en-ID" sz="2800" i="1" kern="1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i="1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benar</a:t>
            </a:r>
            <a:r>
              <a:rPr lang="en-ID" sz="2800" i="1" kern="1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2800" i="1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perbuatan</a:t>
            </a:r>
            <a:r>
              <a:rPr lang="en-ID" sz="2800" i="1" kern="1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2800" i="1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baik</a:t>
            </a:r>
            <a:endParaRPr lang="en-ID" sz="2800" i="1" kern="100" dirty="0">
              <a:solidFill>
                <a:schemeClr val="tx2"/>
              </a:solidFill>
              <a:effectLst/>
              <a:latin typeface="Sanchez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670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5400000" flipV="1">
            <a:off x="-4169664" y="5024457"/>
            <a:ext cx="7315200" cy="3547872"/>
          </a:xfrm>
          <a:custGeom>
            <a:avLst/>
            <a:gdLst/>
            <a:ahLst/>
            <a:cxnLst/>
            <a:rect l="l" t="t" r="r" b="b"/>
            <a:pathLst>
              <a:path w="7315200" h="3547872">
                <a:moveTo>
                  <a:pt x="0" y="3547872"/>
                </a:moveTo>
                <a:lnTo>
                  <a:pt x="7315200" y="3547872"/>
                </a:lnTo>
                <a:lnTo>
                  <a:pt x="7315200" y="0"/>
                </a:lnTo>
                <a:lnTo>
                  <a:pt x="0" y="0"/>
                </a:lnTo>
                <a:lnTo>
                  <a:pt x="0" y="3547872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13918860" y="1883664"/>
            <a:ext cx="7315200" cy="3547872"/>
          </a:xfrm>
          <a:custGeom>
            <a:avLst/>
            <a:gdLst/>
            <a:ahLst/>
            <a:cxnLst/>
            <a:rect l="l" t="t" r="r" b="b"/>
            <a:pathLst>
              <a:path w="7315200" h="3547872">
                <a:moveTo>
                  <a:pt x="0" y="0"/>
                </a:moveTo>
                <a:lnTo>
                  <a:pt x="7315200" y="0"/>
                </a:lnTo>
                <a:lnTo>
                  <a:pt x="7315200" y="3547872"/>
                </a:lnTo>
                <a:lnTo>
                  <a:pt x="0" y="35478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0"/>
            <a:ext cx="4018976" cy="4018976"/>
          </a:xfrm>
          <a:custGeom>
            <a:avLst/>
            <a:gdLst/>
            <a:ahLst/>
            <a:cxnLst/>
            <a:rect l="l" t="t" r="r" b="b"/>
            <a:pathLst>
              <a:path w="4018976" h="4018976">
                <a:moveTo>
                  <a:pt x="0" y="0"/>
                </a:moveTo>
                <a:lnTo>
                  <a:pt x="4018976" y="0"/>
                </a:lnTo>
                <a:lnTo>
                  <a:pt x="4018976" y="4018976"/>
                </a:lnTo>
                <a:lnTo>
                  <a:pt x="0" y="4018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14269024" y="6268024"/>
            <a:ext cx="4018976" cy="4018976"/>
          </a:xfrm>
          <a:custGeom>
            <a:avLst/>
            <a:gdLst/>
            <a:ahLst/>
            <a:cxnLst/>
            <a:rect l="l" t="t" r="r" b="b"/>
            <a:pathLst>
              <a:path w="4018976" h="4018976">
                <a:moveTo>
                  <a:pt x="4018976" y="4018976"/>
                </a:moveTo>
                <a:lnTo>
                  <a:pt x="0" y="4018976"/>
                </a:lnTo>
                <a:lnTo>
                  <a:pt x="0" y="0"/>
                </a:lnTo>
                <a:lnTo>
                  <a:pt x="4018976" y="0"/>
                </a:lnTo>
                <a:lnTo>
                  <a:pt x="4018976" y="401897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2957219" y="2290846"/>
            <a:ext cx="12830723" cy="1"/>
          </a:xfrm>
          <a:prstGeom prst="line">
            <a:avLst/>
          </a:prstGeom>
          <a:ln w="95250" cap="flat">
            <a:solidFill>
              <a:srgbClr val="334C8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356743" y="882742"/>
            <a:ext cx="17026128" cy="9006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87"/>
              </a:lnSpc>
            </a:pPr>
            <a:r>
              <a:rPr lang="en-US" sz="3600" dirty="0">
                <a:solidFill>
                  <a:srgbClr val="334C8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INTEGRITAS</a:t>
            </a:r>
          </a:p>
        </p:txBody>
      </p:sp>
      <p:sp>
        <p:nvSpPr>
          <p:cNvPr id="13" name="Freeform 13"/>
          <p:cNvSpPr/>
          <p:nvPr/>
        </p:nvSpPr>
        <p:spPr>
          <a:xfrm rot="20767630">
            <a:off x="15892089" y="7899849"/>
            <a:ext cx="2729456" cy="2152670"/>
          </a:xfrm>
          <a:custGeom>
            <a:avLst/>
            <a:gdLst/>
            <a:ahLst/>
            <a:cxnLst/>
            <a:rect l="l" t="t" r="r" b="b"/>
            <a:pathLst>
              <a:path w="4520785" h="4520785">
                <a:moveTo>
                  <a:pt x="0" y="0"/>
                </a:moveTo>
                <a:lnTo>
                  <a:pt x="4520785" y="0"/>
                </a:lnTo>
                <a:lnTo>
                  <a:pt x="4520785" y="4520785"/>
                </a:lnTo>
                <a:lnTo>
                  <a:pt x="0" y="45207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767630">
            <a:off x="16840200" y="8327210"/>
            <a:ext cx="1124672" cy="2269272"/>
          </a:xfrm>
          <a:custGeom>
            <a:avLst/>
            <a:gdLst/>
            <a:ahLst/>
            <a:cxnLst/>
            <a:rect l="l" t="t" r="r" b="b"/>
            <a:pathLst>
              <a:path w="3040380" h="4572000">
                <a:moveTo>
                  <a:pt x="0" y="0"/>
                </a:moveTo>
                <a:lnTo>
                  <a:pt x="3040380" y="0"/>
                </a:lnTo>
                <a:lnTo>
                  <a:pt x="30403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81D47C6D-9F50-491F-9073-880FE5FA8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818" y="742824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Google Shape;112;p4">
            <a:extLst>
              <a:ext uri="{FF2B5EF4-FFF2-40B4-BE49-F238E27FC236}">
                <a16:creationId xmlns:a16="http://schemas.microsoft.com/office/drawing/2014/main" id="{7367F752-ACBE-6B88-45F2-078FCA5687AD}"/>
              </a:ext>
            </a:extLst>
          </p:cNvPr>
          <p:cNvSpPr txBox="1">
            <a:spLocks/>
          </p:cNvSpPr>
          <p:nvPr/>
        </p:nvSpPr>
        <p:spPr>
          <a:xfrm>
            <a:off x="1648405" y="3109447"/>
            <a:ext cx="16572113" cy="6140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ID" sz="2400" dirty="0">
              <a:solidFill>
                <a:schemeClr val="tx2"/>
              </a:solidFill>
              <a:effectLst/>
              <a:latin typeface="Sanchez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§"/>
            </a:pPr>
            <a:endParaRPr lang="en-US" sz="2800" dirty="0">
              <a:solidFill>
                <a:schemeClr val="tx2"/>
              </a:solidFill>
              <a:latin typeface="Sanchez" panose="020B0604020202020204" charset="0"/>
            </a:endParaRPr>
          </a:p>
        </p:txBody>
      </p:sp>
      <p:sp>
        <p:nvSpPr>
          <p:cNvPr id="3" name="Google Shape;112;p4">
            <a:extLst>
              <a:ext uri="{FF2B5EF4-FFF2-40B4-BE49-F238E27FC236}">
                <a16:creationId xmlns:a16="http://schemas.microsoft.com/office/drawing/2014/main" id="{342CFB8C-FDBF-A3D6-37E4-6C68F5D2A72D}"/>
              </a:ext>
            </a:extLst>
          </p:cNvPr>
          <p:cNvSpPr txBox="1">
            <a:spLocks/>
          </p:cNvSpPr>
          <p:nvPr/>
        </p:nvSpPr>
        <p:spPr>
          <a:xfrm>
            <a:off x="1180141" y="8108523"/>
            <a:ext cx="15379331" cy="900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en-ID" b="1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Integritas</a:t>
            </a:r>
            <a:r>
              <a:rPr lang="en-ID" sz="2800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  <a:r>
              <a:rPr lang="en-ID" sz="2800" i="1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Kesuaian</a:t>
            </a:r>
            <a:r>
              <a:rPr lang="en-ID" sz="2800" i="1" kern="1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i="1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pola</a:t>
            </a:r>
            <a:r>
              <a:rPr lang="en-ID" sz="2800" i="1" kern="1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i="1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pikir</a:t>
            </a:r>
            <a:r>
              <a:rPr lang="en-ID" sz="2800" i="1" kern="1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2800" i="1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hati</a:t>
            </a:r>
            <a:r>
              <a:rPr lang="en-ID" sz="2800" i="1" kern="1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2800" i="1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baik</a:t>
            </a:r>
            <a:r>
              <a:rPr lang="en-ID" sz="2800" i="1" kern="1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2800" i="1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perkataan</a:t>
            </a:r>
            <a:r>
              <a:rPr lang="en-ID" sz="2800" i="1" kern="1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i="1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benar</a:t>
            </a:r>
            <a:r>
              <a:rPr lang="en-ID" sz="2800" i="1" kern="1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2800" i="1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perbuatan</a:t>
            </a:r>
            <a:r>
              <a:rPr lang="en-ID" sz="2800" i="1" kern="1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2800" i="1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baik</a:t>
            </a:r>
            <a:endParaRPr lang="en-ID" sz="2800" i="1" kern="100" dirty="0">
              <a:solidFill>
                <a:schemeClr val="tx2"/>
              </a:solidFill>
              <a:effectLst/>
              <a:latin typeface="Sanchez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AADB72E-EC15-F91E-24E0-A35472F413E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3" r="4098"/>
          <a:stretch/>
        </p:blipFill>
        <p:spPr>
          <a:xfrm>
            <a:off x="5383075" y="2840781"/>
            <a:ext cx="8334142" cy="468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51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5400000" flipV="1">
            <a:off x="-4169664" y="5024457"/>
            <a:ext cx="7315200" cy="3547872"/>
          </a:xfrm>
          <a:custGeom>
            <a:avLst/>
            <a:gdLst/>
            <a:ahLst/>
            <a:cxnLst/>
            <a:rect l="l" t="t" r="r" b="b"/>
            <a:pathLst>
              <a:path w="7315200" h="3547872">
                <a:moveTo>
                  <a:pt x="0" y="3547872"/>
                </a:moveTo>
                <a:lnTo>
                  <a:pt x="7315200" y="3547872"/>
                </a:lnTo>
                <a:lnTo>
                  <a:pt x="7315200" y="0"/>
                </a:lnTo>
                <a:lnTo>
                  <a:pt x="0" y="0"/>
                </a:lnTo>
                <a:lnTo>
                  <a:pt x="0" y="3547872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13918860" y="1883664"/>
            <a:ext cx="7315200" cy="3547872"/>
          </a:xfrm>
          <a:custGeom>
            <a:avLst/>
            <a:gdLst/>
            <a:ahLst/>
            <a:cxnLst/>
            <a:rect l="l" t="t" r="r" b="b"/>
            <a:pathLst>
              <a:path w="7315200" h="3547872">
                <a:moveTo>
                  <a:pt x="0" y="0"/>
                </a:moveTo>
                <a:lnTo>
                  <a:pt x="7315200" y="0"/>
                </a:lnTo>
                <a:lnTo>
                  <a:pt x="7315200" y="3547872"/>
                </a:lnTo>
                <a:lnTo>
                  <a:pt x="0" y="35478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0"/>
            <a:ext cx="4018976" cy="4018976"/>
          </a:xfrm>
          <a:custGeom>
            <a:avLst/>
            <a:gdLst/>
            <a:ahLst/>
            <a:cxnLst/>
            <a:rect l="l" t="t" r="r" b="b"/>
            <a:pathLst>
              <a:path w="4018976" h="4018976">
                <a:moveTo>
                  <a:pt x="0" y="0"/>
                </a:moveTo>
                <a:lnTo>
                  <a:pt x="4018976" y="0"/>
                </a:lnTo>
                <a:lnTo>
                  <a:pt x="4018976" y="4018976"/>
                </a:lnTo>
                <a:lnTo>
                  <a:pt x="0" y="4018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14269024" y="6268024"/>
            <a:ext cx="4018976" cy="4018976"/>
          </a:xfrm>
          <a:custGeom>
            <a:avLst/>
            <a:gdLst/>
            <a:ahLst/>
            <a:cxnLst/>
            <a:rect l="l" t="t" r="r" b="b"/>
            <a:pathLst>
              <a:path w="4018976" h="4018976">
                <a:moveTo>
                  <a:pt x="4018976" y="4018976"/>
                </a:moveTo>
                <a:lnTo>
                  <a:pt x="0" y="4018976"/>
                </a:lnTo>
                <a:lnTo>
                  <a:pt x="0" y="0"/>
                </a:lnTo>
                <a:lnTo>
                  <a:pt x="4018976" y="0"/>
                </a:lnTo>
                <a:lnTo>
                  <a:pt x="4018976" y="401897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2971801" y="2171887"/>
            <a:ext cx="12830723" cy="1"/>
          </a:xfrm>
          <a:prstGeom prst="line">
            <a:avLst/>
          </a:prstGeom>
          <a:ln w="95250" cap="flat">
            <a:solidFill>
              <a:srgbClr val="334C8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1397686" y="742824"/>
            <a:ext cx="17026128" cy="9006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87"/>
              </a:lnSpc>
            </a:pPr>
            <a:r>
              <a:rPr lang="en-US" sz="3600" dirty="0">
                <a:solidFill>
                  <a:srgbClr val="334C8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NILAI </a:t>
            </a:r>
            <a:r>
              <a:rPr lang="en-US" sz="3600" dirty="0" err="1">
                <a:solidFill>
                  <a:srgbClr val="334C8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NILAI</a:t>
            </a:r>
            <a:r>
              <a:rPr lang="en-US" sz="3600" dirty="0">
                <a:solidFill>
                  <a:srgbClr val="334C8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ANTI KORUPSI</a:t>
            </a:r>
          </a:p>
        </p:txBody>
      </p:sp>
      <p:sp>
        <p:nvSpPr>
          <p:cNvPr id="13" name="Freeform 13"/>
          <p:cNvSpPr/>
          <p:nvPr/>
        </p:nvSpPr>
        <p:spPr>
          <a:xfrm rot="20767630">
            <a:off x="15892089" y="7899849"/>
            <a:ext cx="2729456" cy="2152670"/>
          </a:xfrm>
          <a:custGeom>
            <a:avLst/>
            <a:gdLst/>
            <a:ahLst/>
            <a:cxnLst/>
            <a:rect l="l" t="t" r="r" b="b"/>
            <a:pathLst>
              <a:path w="4520785" h="4520785">
                <a:moveTo>
                  <a:pt x="0" y="0"/>
                </a:moveTo>
                <a:lnTo>
                  <a:pt x="4520785" y="0"/>
                </a:lnTo>
                <a:lnTo>
                  <a:pt x="4520785" y="4520785"/>
                </a:lnTo>
                <a:lnTo>
                  <a:pt x="0" y="45207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767630">
            <a:off x="16840200" y="8327210"/>
            <a:ext cx="1124672" cy="2269272"/>
          </a:xfrm>
          <a:custGeom>
            <a:avLst/>
            <a:gdLst/>
            <a:ahLst/>
            <a:cxnLst/>
            <a:rect l="l" t="t" r="r" b="b"/>
            <a:pathLst>
              <a:path w="3040380" h="4572000">
                <a:moveTo>
                  <a:pt x="0" y="0"/>
                </a:moveTo>
                <a:lnTo>
                  <a:pt x="3040380" y="0"/>
                </a:lnTo>
                <a:lnTo>
                  <a:pt x="30403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81D47C6D-9F50-491F-9073-880FE5FA8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818" y="742824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Google Shape;112;p4">
            <a:extLst>
              <a:ext uri="{FF2B5EF4-FFF2-40B4-BE49-F238E27FC236}">
                <a16:creationId xmlns:a16="http://schemas.microsoft.com/office/drawing/2014/main" id="{7367F752-ACBE-6B88-45F2-078FCA5687AD}"/>
              </a:ext>
            </a:extLst>
          </p:cNvPr>
          <p:cNvSpPr txBox="1">
            <a:spLocks/>
          </p:cNvSpPr>
          <p:nvPr/>
        </p:nvSpPr>
        <p:spPr>
          <a:xfrm>
            <a:off x="0" y="2405833"/>
            <a:ext cx="9833510" cy="900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chemeClr val="tx2"/>
                </a:solidFill>
                <a:latin typeface="Kristen ITC" panose="03050502040202030202" pitchFamily="66" charset="0"/>
              </a:rPr>
              <a:t>“</a:t>
            </a:r>
            <a:r>
              <a:rPr lang="en-US" sz="4400" b="1" dirty="0" err="1">
                <a:solidFill>
                  <a:schemeClr val="tx2"/>
                </a:solidFill>
                <a:latin typeface="Kristen ITC" panose="03050502040202030202" pitchFamily="66" charset="0"/>
              </a:rPr>
              <a:t>JuMaT</a:t>
            </a:r>
            <a:r>
              <a:rPr lang="en-US" sz="4400" b="1" dirty="0">
                <a:solidFill>
                  <a:schemeClr val="tx2"/>
                </a:solidFill>
                <a:latin typeface="Kristen ITC" panose="03050502040202030202" pitchFamily="66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Kristen ITC" panose="03050502040202030202" pitchFamily="66" charset="0"/>
              </a:rPr>
              <a:t>BerSePeDA</a:t>
            </a:r>
            <a:r>
              <a:rPr lang="en-US" sz="4400" b="1" dirty="0">
                <a:solidFill>
                  <a:schemeClr val="tx2"/>
                </a:solidFill>
                <a:latin typeface="Kristen ITC" panose="03050502040202030202" pitchFamily="66" charset="0"/>
              </a:rPr>
              <a:t> KK”</a:t>
            </a:r>
            <a:endParaRPr lang="en-ID" sz="4400" b="1" dirty="0">
              <a:solidFill>
                <a:schemeClr val="tx2"/>
              </a:solidFill>
              <a:latin typeface="Kristen ITC" panose="03050502040202030202" pitchFamily="66" charset="0"/>
            </a:endParaRPr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sz="2800" dirty="0">
              <a:solidFill>
                <a:schemeClr val="tx2"/>
              </a:solidFill>
              <a:latin typeface="Sanchez" panose="020B060402020202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D6747A-7D80-0E11-E298-DB590F7308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734" y="3704636"/>
            <a:ext cx="6452522" cy="33813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E4ABF1-2C77-4DB6-B6A1-42733E161E14}"/>
              </a:ext>
            </a:extLst>
          </p:cNvPr>
          <p:cNvSpPr txBox="1"/>
          <p:nvPr/>
        </p:nvSpPr>
        <p:spPr>
          <a:xfrm>
            <a:off x="10015391" y="3583731"/>
            <a:ext cx="6139009" cy="6028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0113" indent="-5461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ID" sz="3600" b="1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Ju</a:t>
            </a:r>
            <a:r>
              <a:rPr lang="en-ID" sz="3600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jur</a:t>
            </a:r>
            <a:endParaRPr lang="en-ID" sz="3600" kern="100" dirty="0">
              <a:solidFill>
                <a:schemeClr val="tx2"/>
              </a:solidFill>
              <a:effectLst/>
              <a:latin typeface="Sanchez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113" indent="-5461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ID" sz="3600" b="1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Ma</a:t>
            </a:r>
            <a:r>
              <a:rPr lang="en-ID" sz="3600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ndiri</a:t>
            </a:r>
            <a:endParaRPr lang="en-ID" sz="3600" kern="100" dirty="0">
              <a:solidFill>
                <a:schemeClr val="tx2"/>
              </a:solidFill>
              <a:effectLst/>
              <a:latin typeface="Sanchez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113" indent="-5461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ID" sz="3600" b="1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ID" sz="3600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anggung</a:t>
            </a:r>
            <a:r>
              <a:rPr lang="en-ID" sz="3600" kern="1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jawab</a:t>
            </a:r>
            <a:endParaRPr lang="en-ID" sz="3600" kern="100" dirty="0">
              <a:solidFill>
                <a:schemeClr val="tx2"/>
              </a:solidFill>
              <a:effectLst/>
              <a:latin typeface="Sanchez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113" indent="-5461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ID" sz="3600" b="1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Ber</a:t>
            </a:r>
            <a:r>
              <a:rPr lang="en-ID" sz="3600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ani</a:t>
            </a:r>
            <a:endParaRPr lang="en-ID" sz="3600" kern="100" dirty="0">
              <a:solidFill>
                <a:schemeClr val="tx2"/>
              </a:solidFill>
              <a:latin typeface="Sanchez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113" indent="-5461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ID" sz="3600" b="1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Se</a:t>
            </a:r>
            <a:r>
              <a:rPr lang="en-ID" sz="3600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derhana</a:t>
            </a:r>
            <a:endParaRPr lang="en-ID" sz="3600" kern="100" dirty="0">
              <a:solidFill>
                <a:schemeClr val="tx2"/>
              </a:solidFill>
              <a:effectLst/>
              <a:latin typeface="Sanchez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113" indent="-5461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ID" sz="3600" b="1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Pe</a:t>
            </a:r>
            <a:r>
              <a:rPr lang="en-ID" sz="3600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duli</a:t>
            </a:r>
            <a:endParaRPr lang="en-ID" sz="3600" kern="100" dirty="0">
              <a:solidFill>
                <a:schemeClr val="tx2"/>
              </a:solidFill>
              <a:latin typeface="Sanchez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113" indent="-5461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ID" sz="3600" b="1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ID" sz="3600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isiplin</a:t>
            </a:r>
            <a:endParaRPr lang="en-ID" sz="3600" kern="100" dirty="0">
              <a:solidFill>
                <a:schemeClr val="tx2"/>
              </a:solidFill>
              <a:effectLst/>
              <a:latin typeface="Sanchez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113" indent="-5461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ID" sz="3600" b="1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ID" sz="3600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dil</a:t>
            </a:r>
          </a:p>
          <a:p>
            <a:pPr marL="900113" indent="-5461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ID" sz="3600" b="1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ID" sz="3600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erja</a:t>
            </a:r>
            <a:r>
              <a:rPr lang="en-ID" sz="3600" kern="100" dirty="0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b="1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ID" sz="3600" kern="100" dirty="0" err="1">
                <a:solidFill>
                  <a:schemeClr val="tx2"/>
                </a:solidFill>
                <a:effectLst/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eras</a:t>
            </a:r>
            <a:endParaRPr lang="en-ID" sz="1800" kern="100" dirty="0">
              <a:solidFill>
                <a:schemeClr val="tx2"/>
              </a:solidFill>
              <a:effectLst/>
              <a:latin typeface="Sanchez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956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37DC7E-6E88-4C21-B285-53AC3DC97428}"/>
              </a:ext>
            </a:extLst>
          </p:cNvPr>
          <p:cNvSpPr/>
          <p:nvPr/>
        </p:nvSpPr>
        <p:spPr>
          <a:xfrm>
            <a:off x="5831632" y="6577080"/>
            <a:ext cx="12312352" cy="3312368"/>
          </a:xfrm>
          <a:prstGeom prst="rect">
            <a:avLst/>
          </a:prstGeom>
          <a:gradFill>
            <a:gsLst>
              <a:gs pos="0">
                <a:schemeClr val="bg1">
                  <a:tint val="90000"/>
                  <a:lumMod val="110000"/>
                  <a:alpha val="65000"/>
                </a:schemeClr>
              </a:gs>
              <a:gs pos="100000">
                <a:schemeClr val="bg1">
                  <a:shade val="64000"/>
                  <a:lumMod val="88000"/>
                </a:schemeClr>
              </a:gs>
            </a:gsLst>
            <a:lin ang="5400000" scaled="0"/>
          </a:gradFill>
          <a:ln w="158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5F743E2-6986-413A-8BC2-28E3E4CBABFC}"/>
              </a:ext>
            </a:extLst>
          </p:cNvPr>
          <p:cNvSpPr txBox="1">
            <a:spLocks/>
          </p:cNvSpPr>
          <p:nvPr/>
        </p:nvSpPr>
        <p:spPr>
          <a:xfrm>
            <a:off x="7747960" y="6727677"/>
            <a:ext cx="10540040" cy="1540742"/>
          </a:xfrm>
          <a:prstGeom prst="rect">
            <a:avLst/>
          </a:prstGeom>
          <a:ln>
            <a:noFill/>
          </a:ln>
        </p:spPr>
        <p:txBody>
          <a:bodyPr lIns="182880" tIns="91440" rIns="182880" bIns="91440" anchor="t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INTERNALISASI </a:t>
            </a:r>
            <a:br>
              <a:rPr lang="en-US" sz="3200" dirty="0"/>
            </a:br>
            <a:r>
              <a:rPr lang="en-US" sz="3200" dirty="0"/>
              <a:t>KODE ETIK DAN KODE PERILAKU</a:t>
            </a:r>
          </a:p>
          <a:p>
            <a:r>
              <a:rPr lang="en-US" sz="3200" dirty="0"/>
              <a:t>DALAM RANGKA PPKE &amp; KP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579520B-306D-492A-9B2E-1158306AF859}"/>
              </a:ext>
            </a:extLst>
          </p:cNvPr>
          <p:cNvSpPr txBox="1">
            <a:spLocks/>
          </p:cNvSpPr>
          <p:nvPr/>
        </p:nvSpPr>
        <p:spPr>
          <a:xfrm>
            <a:off x="9524400" y="8189522"/>
            <a:ext cx="7344816" cy="68324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/>
              <a:t>KANWIL DJBC BALI, NTB DAN NTT</a:t>
            </a:r>
            <a:endParaRPr lang="en-ID" b="1" dirty="0"/>
          </a:p>
        </p:txBody>
      </p:sp>
      <p:pic>
        <p:nvPicPr>
          <p:cNvPr id="5" name="Picture 2" descr="KPPBC Tipe Madya Pabean C Ambon">
            <a:extLst>
              <a:ext uri="{FF2B5EF4-FFF2-40B4-BE49-F238E27FC236}">
                <a16:creationId xmlns:a16="http://schemas.microsoft.com/office/drawing/2014/main" id="{A288366A-84E6-4355-AECC-F966935A9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8816" y="9031933"/>
            <a:ext cx="1655168" cy="69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3E2642-7212-48B8-99D4-694D594F47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68" y="7312296"/>
            <a:ext cx="1841936" cy="1841936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07AE654-28B4-491A-AF97-EC480327B8F1}"/>
              </a:ext>
            </a:extLst>
          </p:cNvPr>
          <p:cNvSpPr txBox="1">
            <a:spLocks/>
          </p:cNvSpPr>
          <p:nvPr/>
        </p:nvSpPr>
        <p:spPr>
          <a:xfrm>
            <a:off x="11684640" y="8880602"/>
            <a:ext cx="3024336" cy="683244"/>
          </a:xfrm>
          <a:prstGeom prst="rect">
            <a:avLst/>
          </a:prstGeom>
        </p:spPr>
        <p:txBody>
          <a:bodyPr vert="horz" lIns="216000" tIns="91440" rIns="182880" bIns="91440" rtlCol="0" anchor="ctr">
            <a:norm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Clr>
                <a:schemeClr val="tx1"/>
              </a:buClr>
              <a:buFont typeface="Arial" panose="020B0604020202020204" pitchFamily="34" charset="0"/>
              <a:buNone/>
              <a:defRPr sz="1200" kern="1200" cap="all" baseline="0">
                <a:solidFill>
                  <a:schemeClr val="bg1"/>
                </a:solidFill>
                <a:effectLst/>
                <a:latin typeface="+mn-lt"/>
                <a:ea typeface="+mn-ea"/>
                <a:cs typeface="Arial" pitchFamily="34" charset="0"/>
              </a:defRPr>
            </a:lvl1pPr>
            <a:lvl2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5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  <a:latin typeface="Arial"/>
                <a:cs typeface="Arial"/>
              </a:rPr>
              <a:t>Mei 2024</a:t>
            </a:r>
            <a:endParaRPr lang="en-ID" sz="24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20926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9BA01-4794-4D2C-97B9-89DEE2A64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072" y="246956"/>
            <a:ext cx="15120000" cy="1553060"/>
          </a:xfrm>
          <a:ln w="19050">
            <a:solidFill>
              <a:schemeClr val="bg1"/>
            </a:solidFill>
          </a:ln>
        </p:spPr>
        <p:txBody>
          <a:bodyPr/>
          <a:lstStyle/>
          <a:p>
            <a:r>
              <a:rPr lang="en-US" sz="4800" dirty="0" err="1"/>
              <a:t>Pemantauan</a:t>
            </a:r>
            <a:r>
              <a:rPr lang="en-US" sz="4800" dirty="0"/>
              <a:t> KODE ETIK DAN KODE PERILAKU</a:t>
            </a:r>
            <a:endParaRPr lang="en-ID" sz="48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B24B909-8951-47ED-9399-5648033BFE58}"/>
              </a:ext>
            </a:extLst>
          </p:cNvPr>
          <p:cNvCxnSpPr/>
          <p:nvPr/>
        </p:nvCxnSpPr>
        <p:spPr>
          <a:xfrm>
            <a:off x="935088" y="1543100"/>
            <a:ext cx="12529392" cy="0"/>
          </a:xfrm>
          <a:prstGeom prst="line">
            <a:avLst/>
          </a:prstGeom>
          <a:ln cmpd="dbl">
            <a:solidFill>
              <a:schemeClr val="tx2">
                <a:lumMod val="75000"/>
              </a:schemeClr>
            </a:solidFill>
            <a:rou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0136B1FD-28BB-4C0B-B9B0-A6A2505971CF}"/>
              </a:ext>
            </a:extLst>
          </p:cNvPr>
          <p:cNvSpPr txBox="1">
            <a:spLocks/>
          </p:cNvSpPr>
          <p:nvPr/>
        </p:nvSpPr>
        <p:spPr>
          <a:xfrm>
            <a:off x="7185452" y="5250392"/>
            <a:ext cx="7344816" cy="683244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5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Dasar </a:t>
            </a:r>
            <a:r>
              <a:rPr lang="en-US" sz="3200" b="1" dirty="0" err="1"/>
              <a:t>hukum</a:t>
            </a:r>
            <a:endParaRPr lang="en-ID" sz="3200" b="1" dirty="0"/>
          </a:p>
        </p:txBody>
      </p:sp>
      <p:sp>
        <p:nvSpPr>
          <p:cNvPr id="37" name="object 26" descr="&#10;">
            <a:extLst>
              <a:ext uri="{FF2B5EF4-FFF2-40B4-BE49-F238E27FC236}">
                <a16:creationId xmlns:a16="http://schemas.microsoft.com/office/drawing/2014/main" id="{62C1793D-ABAD-4892-9517-1C01545BBD06}"/>
              </a:ext>
            </a:extLst>
          </p:cNvPr>
          <p:cNvSpPr/>
          <p:nvPr/>
        </p:nvSpPr>
        <p:spPr>
          <a:xfrm>
            <a:off x="3309008" y="2266043"/>
            <a:ext cx="7275152" cy="2830662"/>
          </a:xfrm>
          <a:custGeom>
            <a:avLst/>
            <a:gdLst/>
            <a:ahLst/>
            <a:cxnLst/>
            <a:rect l="l" t="t" r="r" b="b"/>
            <a:pathLst>
              <a:path w="3829685" h="1886712">
                <a:moveTo>
                  <a:pt x="3723513" y="0"/>
                </a:moveTo>
                <a:lnTo>
                  <a:pt x="103758" y="0"/>
                </a:lnTo>
                <a:lnTo>
                  <a:pt x="63881" y="12065"/>
                </a:lnTo>
                <a:lnTo>
                  <a:pt x="30734" y="44958"/>
                </a:lnTo>
                <a:lnTo>
                  <a:pt x="8255" y="93345"/>
                </a:lnTo>
                <a:lnTo>
                  <a:pt x="0" y="152019"/>
                </a:lnTo>
                <a:lnTo>
                  <a:pt x="0" y="1731518"/>
                </a:lnTo>
                <a:lnTo>
                  <a:pt x="8255" y="1791970"/>
                </a:lnTo>
                <a:lnTo>
                  <a:pt x="30734" y="1841246"/>
                </a:lnTo>
                <a:lnTo>
                  <a:pt x="63881" y="1874520"/>
                </a:lnTo>
                <a:lnTo>
                  <a:pt x="103758" y="1886712"/>
                </a:lnTo>
                <a:lnTo>
                  <a:pt x="3723513" y="1886712"/>
                </a:lnTo>
                <a:lnTo>
                  <a:pt x="3764915" y="1874520"/>
                </a:lnTo>
                <a:lnTo>
                  <a:pt x="3798570" y="1841246"/>
                </a:lnTo>
                <a:lnTo>
                  <a:pt x="3821303" y="1791970"/>
                </a:lnTo>
                <a:lnTo>
                  <a:pt x="3829685" y="1731518"/>
                </a:lnTo>
                <a:lnTo>
                  <a:pt x="3829685" y="152019"/>
                </a:lnTo>
                <a:lnTo>
                  <a:pt x="3821303" y="93345"/>
                </a:lnTo>
                <a:lnTo>
                  <a:pt x="3798570" y="44958"/>
                </a:lnTo>
                <a:lnTo>
                  <a:pt x="3764915" y="12065"/>
                </a:lnTo>
                <a:lnTo>
                  <a:pt x="372351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n-US" sz="2800" dirty="0"/>
              <a:t>   </a:t>
            </a:r>
            <a:endParaRPr sz="28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824EC57-BD7A-427E-8EA1-8C0EDC9B6C8F}"/>
              </a:ext>
            </a:extLst>
          </p:cNvPr>
          <p:cNvSpPr txBox="1"/>
          <p:nvPr/>
        </p:nvSpPr>
        <p:spPr>
          <a:xfrm>
            <a:off x="3462012" y="2361099"/>
            <a:ext cx="71221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 err="1">
                <a:latin typeface="Arial" pitchFamily="34" charset="0"/>
                <a:cs typeface="Arial" pitchFamily="34" charset="0"/>
              </a:rPr>
              <a:t>Perubahan</a:t>
            </a:r>
            <a:r>
              <a:rPr lang="en-US" altLang="ko-KR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400" dirty="0" err="1">
                <a:latin typeface="Arial" pitchFamily="34" charset="0"/>
                <a:cs typeface="Arial" pitchFamily="34" charset="0"/>
              </a:rPr>
              <a:t>teknologi</a:t>
            </a:r>
            <a:r>
              <a:rPr lang="en-US" altLang="ko-KR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ko-KR" sz="2400" dirty="0" err="1">
                <a:latin typeface="Arial" pitchFamily="34" charset="0"/>
                <a:cs typeface="Arial" pitchFamily="34" charset="0"/>
              </a:rPr>
              <a:t>nilai</a:t>
            </a:r>
            <a:r>
              <a:rPr lang="en-US" altLang="ko-KR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400" dirty="0" err="1">
                <a:latin typeface="Arial" pitchFamily="34" charset="0"/>
                <a:cs typeface="Arial" pitchFamily="34" charset="0"/>
              </a:rPr>
              <a:t>etika</a:t>
            </a:r>
            <a:r>
              <a:rPr lang="en-US" altLang="ko-KR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ko-KR" sz="2400" dirty="0" err="1">
                <a:latin typeface="Arial" pitchFamily="34" charset="0"/>
                <a:cs typeface="Arial" pitchFamily="34" charset="0"/>
              </a:rPr>
              <a:t>budaya</a:t>
            </a:r>
            <a:r>
              <a:rPr lang="en-US" altLang="ko-KR" sz="2400" dirty="0">
                <a:latin typeface="Arial" pitchFamily="34" charset="0"/>
                <a:cs typeface="Arial" pitchFamily="34" charset="0"/>
              </a:rPr>
              <a:t>, dan </a:t>
            </a:r>
            <a:r>
              <a:rPr lang="en-US" altLang="ko-KR" sz="2400" dirty="0" err="1">
                <a:latin typeface="Arial" pitchFamily="34" charset="0"/>
                <a:cs typeface="Arial" pitchFamily="34" charset="0"/>
              </a:rPr>
              <a:t>perilaku</a:t>
            </a:r>
            <a:r>
              <a:rPr lang="en-US" altLang="ko-KR" sz="24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altLang="ko-KR" sz="2400" dirty="0" err="1">
                <a:latin typeface="Arial" pitchFamily="34" charset="0"/>
                <a:cs typeface="Arial" pitchFamily="34" charset="0"/>
              </a:rPr>
              <a:t>terjadi</a:t>
            </a:r>
            <a:r>
              <a:rPr lang="en-US" altLang="ko-KR" sz="2400" dirty="0">
                <a:latin typeface="Arial" pitchFamily="34" charset="0"/>
                <a:cs typeface="Arial" pitchFamily="34" charset="0"/>
              </a:rPr>
              <a:t> di </a:t>
            </a:r>
            <a:r>
              <a:rPr lang="en-US" altLang="ko-KR" sz="2400" dirty="0" err="1">
                <a:latin typeface="Arial" pitchFamily="34" charset="0"/>
                <a:cs typeface="Arial" pitchFamily="34" charset="0"/>
              </a:rPr>
              <a:t>masyarakat</a:t>
            </a:r>
            <a:r>
              <a:rPr lang="en-US" altLang="ko-KR" sz="2400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 err="1">
                <a:latin typeface="Arial" pitchFamily="34" charset="0"/>
                <a:cs typeface="Arial" pitchFamily="34" charset="0"/>
              </a:rPr>
              <a:t>Mencegah</a:t>
            </a:r>
            <a:r>
              <a:rPr lang="en-US" altLang="ko-KR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400" dirty="0" err="1">
                <a:latin typeface="Arial" pitchFamily="34" charset="0"/>
                <a:cs typeface="Arial" pitchFamily="34" charset="0"/>
              </a:rPr>
              <a:t>pelanggaran</a:t>
            </a:r>
            <a:r>
              <a:rPr lang="en-US" altLang="ko-KR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400" dirty="0" err="1">
                <a:latin typeface="Arial" pitchFamily="34" charset="0"/>
                <a:cs typeface="Arial" pitchFamily="34" charset="0"/>
              </a:rPr>
              <a:t>disiplin</a:t>
            </a:r>
            <a:r>
              <a:rPr lang="en-US" altLang="ko-KR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400" dirty="0" err="1">
                <a:latin typeface="Arial" pitchFamily="34" charset="0"/>
                <a:cs typeface="Arial" pitchFamily="34" charset="0"/>
              </a:rPr>
              <a:t>pegawai</a:t>
            </a:r>
            <a:r>
              <a:rPr lang="en-US" altLang="ko-KR" sz="2400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 err="1">
                <a:latin typeface="Arial" pitchFamily="34" charset="0"/>
                <a:cs typeface="Arial" pitchFamily="34" charset="0"/>
              </a:rPr>
              <a:t>Mewujudkan</a:t>
            </a:r>
            <a:r>
              <a:rPr lang="en-US" altLang="ko-KR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400" dirty="0" err="1">
                <a:latin typeface="Arial" pitchFamily="34" charset="0"/>
                <a:cs typeface="Arial" pitchFamily="34" charset="0"/>
              </a:rPr>
              <a:t>pegawai</a:t>
            </a:r>
            <a:r>
              <a:rPr lang="en-US" altLang="ko-KR" sz="24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altLang="ko-KR" sz="2400" dirty="0" err="1">
                <a:latin typeface="Arial" pitchFamily="34" charset="0"/>
                <a:cs typeface="Arial" pitchFamily="34" charset="0"/>
              </a:rPr>
              <a:t>bersih</a:t>
            </a:r>
            <a:r>
              <a:rPr lang="en-US" altLang="ko-KR" sz="2400" dirty="0">
                <a:latin typeface="Arial" pitchFamily="34" charset="0"/>
                <a:cs typeface="Arial" pitchFamily="34" charset="0"/>
              </a:rPr>
              <a:t>, dan </a:t>
            </a:r>
            <a:r>
              <a:rPr lang="en-US" altLang="ko-KR" sz="2400" dirty="0" err="1">
                <a:latin typeface="Arial" pitchFamily="34" charset="0"/>
                <a:cs typeface="Arial" pitchFamily="34" charset="0"/>
              </a:rPr>
              <a:t>menjaga</a:t>
            </a:r>
            <a:r>
              <a:rPr lang="en-US" altLang="ko-KR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400" dirty="0" err="1">
                <a:latin typeface="Arial" pitchFamily="34" charset="0"/>
                <a:cs typeface="Arial" pitchFamily="34" charset="0"/>
              </a:rPr>
              <a:t>martabat</a:t>
            </a:r>
            <a:r>
              <a:rPr lang="en-US" altLang="ko-KR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400" dirty="0" err="1">
                <a:latin typeface="Arial" pitchFamily="34" charset="0"/>
                <a:cs typeface="Arial" pitchFamily="34" charset="0"/>
              </a:rPr>
              <a:t>pegawai</a:t>
            </a:r>
            <a:r>
              <a:rPr lang="en-US" altLang="ko-KR" sz="2400" dirty="0">
                <a:latin typeface="Arial" pitchFamily="34" charset="0"/>
                <a:cs typeface="Arial" pitchFamily="34" charset="0"/>
              </a:rPr>
              <a:t> Kementerian </a:t>
            </a:r>
            <a:r>
              <a:rPr lang="en-US" altLang="ko-KR" sz="2400" dirty="0" err="1">
                <a:latin typeface="Arial" pitchFamily="34" charset="0"/>
                <a:cs typeface="Arial" pitchFamily="34" charset="0"/>
              </a:rPr>
              <a:t>Keuangan</a:t>
            </a:r>
            <a:endParaRPr lang="ko-KR" alt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object 26" descr="&#10;">
            <a:extLst>
              <a:ext uri="{FF2B5EF4-FFF2-40B4-BE49-F238E27FC236}">
                <a16:creationId xmlns:a16="http://schemas.microsoft.com/office/drawing/2014/main" id="{2DB0FBA7-68BD-4360-A977-60812FA971BA}"/>
              </a:ext>
            </a:extLst>
          </p:cNvPr>
          <p:cNvSpPr/>
          <p:nvPr/>
        </p:nvSpPr>
        <p:spPr>
          <a:xfrm>
            <a:off x="6983762" y="5970610"/>
            <a:ext cx="10798980" cy="3412440"/>
          </a:xfrm>
          <a:custGeom>
            <a:avLst/>
            <a:gdLst/>
            <a:ahLst/>
            <a:cxnLst/>
            <a:rect l="l" t="t" r="r" b="b"/>
            <a:pathLst>
              <a:path w="3829685" h="1886712">
                <a:moveTo>
                  <a:pt x="3723513" y="0"/>
                </a:moveTo>
                <a:lnTo>
                  <a:pt x="103758" y="0"/>
                </a:lnTo>
                <a:lnTo>
                  <a:pt x="63881" y="12065"/>
                </a:lnTo>
                <a:lnTo>
                  <a:pt x="30734" y="44958"/>
                </a:lnTo>
                <a:lnTo>
                  <a:pt x="8255" y="93345"/>
                </a:lnTo>
                <a:lnTo>
                  <a:pt x="0" y="152019"/>
                </a:lnTo>
                <a:lnTo>
                  <a:pt x="0" y="1731518"/>
                </a:lnTo>
                <a:lnTo>
                  <a:pt x="8255" y="1791970"/>
                </a:lnTo>
                <a:lnTo>
                  <a:pt x="30734" y="1841246"/>
                </a:lnTo>
                <a:lnTo>
                  <a:pt x="63881" y="1874520"/>
                </a:lnTo>
                <a:lnTo>
                  <a:pt x="103758" y="1886712"/>
                </a:lnTo>
                <a:lnTo>
                  <a:pt x="3723513" y="1886712"/>
                </a:lnTo>
                <a:lnTo>
                  <a:pt x="3764915" y="1874520"/>
                </a:lnTo>
                <a:lnTo>
                  <a:pt x="3798570" y="1841246"/>
                </a:lnTo>
                <a:lnTo>
                  <a:pt x="3821303" y="1791970"/>
                </a:lnTo>
                <a:lnTo>
                  <a:pt x="3829685" y="1731518"/>
                </a:lnTo>
                <a:lnTo>
                  <a:pt x="3829685" y="152019"/>
                </a:lnTo>
                <a:lnTo>
                  <a:pt x="3821303" y="93345"/>
                </a:lnTo>
                <a:lnTo>
                  <a:pt x="3798570" y="44958"/>
                </a:lnTo>
                <a:lnTo>
                  <a:pt x="3764915" y="12065"/>
                </a:lnTo>
                <a:lnTo>
                  <a:pt x="372351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n-US" sz="2800" dirty="0"/>
              <a:t>   </a:t>
            </a:r>
            <a:endParaRPr sz="28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C74A3A8-6878-4CE3-A895-9D6E4FA09CBB}"/>
              </a:ext>
            </a:extLst>
          </p:cNvPr>
          <p:cNvSpPr txBox="1"/>
          <p:nvPr/>
        </p:nvSpPr>
        <p:spPr>
          <a:xfrm>
            <a:off x="7026868" y="6087324"/>
            <a:ext cx="10513168" cy="353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8300" marR="78860" indent="-342900">
              <a:lnSpc>
                <a:spcPts val="3878"/>
              </a:lnSpc>
              <a:buFont typeface="Arial" panose="020B0604020202020204" pitchFamily="34" charset="0"/>
              <a:buChar char="•"/>
            </a:pPr>
            <a:r>
              <a:rPr lang="en-ID" sz="2400" spc="-4" dirty="0">
                <a:latin typeface="Arial"/>
                <a:cs typeface="Arial"/>
              </a:rPr>
              <a:t>KMK 477/KMK.09/2021 </a:t>
            </a:r>
            <a:r>
              <a:rPr lang="en-ID" sz="2400" spc="-8" dirty="0" err="1">
                <a:latin typeface="Arial"/>
                <a:cs typeface="Arial"/>
              </a:rPr>
              <a:t>Tentang</a:t>
            </a:r>
            <a:r>
              <a:rPr lang="en-ID" sz="2400" spc="-8" dirty="0">
                <a:latin typeface="Arial"/>
                <a:cs typeface="Arial"/>
              </a:rPr>
              <a:t> </a:t>
            </a:r>
            <a:r>
              <a:rPr lang="en-ID" sz="2400" spc="-8" dirty="0" err="1">
                <a:latin typeface="Arial"/>
                <a:cs typeface="Arial"/>
              </a:rPr>
              <a:t>Pedoman</a:t>
            </a:r>
            <a:r>
              <a:rPr lang="en-ID" sz="2400" spc="-8" dirty="0">
                <a:latin typeface="Arial"/>
                <a:cs typeface="Arial"/>
              </a:rPr>
              <a:t> </a:t>
            </a:r>
            <a:r>
              <a:rPr lang="en-ID" sz="2400" spc="-8" dirty="0" err="1">
                <a:latin typeface="Arial"/>
                <a:cs typeface="Arial"/>
              </a:rPr>
              <a:t>Pemantauan</a:t>
            </a:r>
            <a:r>
              <a:rPr lang="en-ID" sz="2400" spc="-8" dirty="0">
                <a:latin typeface="Arial"/>
                <a:cs typeface="Arial"/>
              </a:rPr>
              <a:t> </a:t>
            </a:r>
            <a:r>
              <a:rPr lang="en-ID" sz="2400" spc="-8" dirty="0" err="1">
                <a:latin typeface="Arial"/>
                <a:cs typeface="Arial"/>
              </a:rPr>
              <a:t>Penerapan</a:t>
            </a:r>
            <a:r>
              <a:rPr lang="en-ID" sz="2400" spc="-8" dirty="0">
                <a:latin typeface="Arial"/>
                <a:cs typeface="Arial"/>
              </a:rPr>
              <a:t> </a:t>
            </a:r>
          </a:p>
          <a:p>
            <a:pPr marL="25400" marR="78860">
              <a:lnSpc>
                <a:spcPts val="3878"/>
              </a:lnSpc>
            </a:pPr>
            <a:r>
              <a:rPr lang="en-ID" sz="2400" spc="-8" dirty="0">
                <a:latin typeface="Arial"/>
                <a:cs typeface="Arial"/>
              </a:rPr>
              <a:t>    </a:t>
            </a:r>
            <a:r>
              <a:rPr lang="en-ID" sz="2400" spc="-8" dirty="0" err="1">
                <a:latin typeface="Arial"/>
                <a:cs typeface="Arial"/>
              </a:rPr>
              <a:t>Sistem</a:t>
            </a:r>
            <a:r>
              <a:rPr lang="en-ID" sz="2400" spc="-8" dirty="0">
                <a:latin typeface="Arial"/>
                <a:cs typeface="Arial"/>
              </a:rPr>
              <a:t> </a:t>
            </a:r>
            <a:r>
              <a:rPr lang="en-ID" sz="2400" spc="-8" dirty="0" err="1">
                <a:latin typeface="Arial"/>
                <a:cs typeface="Arial"/>
              </a:rPr>
              <a:t>Pengendalian</a:t>
            </a:r>
            <a:r>
              <a:rPr lang="en-ID" sz="2400" spc="-8" dirty="0">
                <a:latin typeface="Arial"/>
                <a:cs typeface="Arial"/>
              </a:rPr>
              <a:t> Intern di </a:t>
            </a:r>
            <a:r>
              <a:rPr lang="en-ID" sz="2400" spc="-8" dirty="0" err="1">
                <a:latin typeface="Arial"/>
                <a:cs typeface="Arial"/>
              </a:rPr>
              <a:t>Lingkungan</a:t>
            </a:r>
            <a:r>
              <a:rPr lang="en-ID" sz="2400" spc="-8" dirty="0">
                <a:latin typeface="Arial"/>
                <a:cs typeface="Arial"/>
              </a:rPr>
              <a:t> </a:t>
            </a:r>
            <a:r>
              <a:rPr lang="en-ID" sz="2400" spc="-8" dirty="0" err="1">
                <a:latin typeface="Arial"/>
                <a:cs typeface="Arial"/>
              </a:rPr>
              <a:t>Kemenkeu</a:t>
            </a:r>
            <a:endParaRPr lang="en-ID" sz="2400" spc="-8" dirty="0">
              <a:latin typeface="Arial"/>
              <a:cs typeface="Arial"/>
            </a:endParaRPr>
          </a:p>
          <a:p>
            <a:pPr marL="368300" marR="78860" indent="-342900">
              <a:lnSpc>
                <a:spcPts val="3878"/>
              </a:lnSpc>
              <a:buFont typeface="Arial" panose="020B0604020202020204" pitchFamily="34" charset="0"/>
              <a:buChar char="•"/>
            </a:pPr>
            <a:r>
              <a:rPr lang="en-ID" sz="2400" spc="-6" dirty="0">
                <a:latin typeface="Arial"/>
                <a:cs typeface="Arial"/>
              </a:rPr>
              <a:t>PMK-190/PMK.01/2018 </a:t>
            </a:r>
            <a:r>
              <a:rPr lang="en-ID" sz="2400" spc="-8" dirty="0" err="1">
                <a:latin typeface="Arial"/>
                <a:cs typeface="Arial"/>
              </a:rPr>
              <a:t>tentang</a:t>
            </a:r>
            <a:r>
              <a:rPr lang="en-ID" sz="2400" spc="-8" dirty="0">
                <a:latin typeface="Arial"/>
                <a:cs typeface="Arial"/>
              </a:rPr>
              <a:t> Kode </a:t>
            </a:r>
            <a:r>
              <a:rPr lang="en-ID" sz="2400" spc="-8" dirty="0" err="1">
                <a:latin typeface="Arial"/>
                <a:cs typeface="Arial"/>
              </a:rPr>
              <a:t>Etik</a:t>
            </a:r>
            <a:r>
              <a:rPr lang="en-ID" sz="2400" spc="-8" dirty="0">
                <a:latin typeface="Arial"/>
                <a:cs typeface="Arial"/>
              </a:rPr>
              <a:t> dan Kode </a:t>
            </a:r>
            <a:r>
              <a:rPr lang="en-ID" sz="2400" spc="-2" dirty="0" err="1">
                <a:latin typeface="Arial"/>
                <a:cs typeface="Arial"/>
              </a:rPr>
              <a:t>Perilaku</a:t>
            </a:r>
            <a:endParaRPr lang="en-ID" sz="2400" spc="-2" dirty="0">
              <a:latin typeface="Arial"/>
              <a:cs typeface="Arial"/>
            </a:endParaRPr>
          </a:p>
          <a:p>
            <a:pPr marL="368300" marR="78860" indent="-342900">
              <a:lnSpc>
                <a:spcPts val="3878"/>
              </a:lnSpc>
              <a:buFont typeface="Arial" panose="020B0604020202020204" pitchFamily="34" charset="0"/>
              <a:buChar char="•"/>
            </a:pPr>
            <a:r>
              <a:rPr lang="en-ID" sz="2400" spc="-2" dirty="0">
                <a:latin typeface="Arial"/>
                <a:cs typeface="Arial"/>
              </a:rPr>
              <a:t>Nota Dinas </a:t>
            </a:r>
            <a:r>
              <a:rPr lang="en-ID" sz="2400" spc="-2" dirty="0" err="1">
                <a:latin typeface="Arial"/>
                <a:cs typeface="Arial"/>
              </a:rPr>
              <a:t>Direktur</a:t>
            </a:r>
            <a:r>
              <a:rPr lang="en-ID" sz="2400" spc="-2" dirty="0">
                <a:latin typeface="Arial"/>
                <a:cs typeface="Arial"/>
              </a:rPr>
              <a:t> </a:t>
            </a:r>
            <a:r>
              <a:rPr lang="en-ID" sz="2400" spc="-2" dirty="0" err="1">
                <a:latin typeface="Arial"/>
                <a:cs typeface="Arial"/>
              </a:rPr>
              <a:t>Kepatuhan</a:t>
            </a:r>
            <a:r>
              <a:rPr lang="en-ID" sz="2400" spc="-2" dirty="0">
                <a:latin typeface="Arial"/>
                <a:cs typeface="Arial"/>
              </a:rPr>
              <a:t> Internal </a:t>
            </a:r>
            <a:r>
              <a:rPr lang="en-ID" sz="2400" spc="-2" dirty="0" err="1">
                <a:latin typeface="Arial"/>
                <a:cs typeface="Arial"/>
              </a:rPr>
              <a:t>nomor</a:t>
            </a:r>
            <a:r>
              <a:rPr lang="en-ID" sz="2400" spc="-2" dirty="0">
                <a:latin typeface="Arial"/>
                <a:cs typeface="Arial"/>
              </a:rPr>
              <a:t> ND-1451/BC.08/2023</a:t>
            </a:r>
          </a:p>
          <a:p>
            <a:pPr marL="25400" marR="78860">
              <a:lnSpc>
                <a:spcPts val="3878"/>
              </a:lnSpc>
            </a:pPr>
            <a:r>
              <a:rPr lang="en-ID" sz="2400" spc="-2" dirty="0">
                <a:latin typeface="Arial"/>
                <a:cs typeface="Arial"/>
              </a:rPr>
              <a:t>    </a:t>
            </a:r>
            <a:r>
              <a:rPr lang="en-ID" sz="2400" spc="-2" dirty="0" err="1">
                <a:latin typeface="Arial"/>
                <a:cs typeface="Arial"/>
              </a:rPr>
              <a:t>Penyampaian</a:t>
            </a:r>
            <a:r>
              <a:rPr lang="en-ID" sz="2400" spc="-2" dirty="0">
                <a:latin typeface="Arial"/>
                <a:cs typeface="Arial"/>
              </a:rPr>
              <a:t> </a:t>
            </a:r>
            <a:r>
              <a:rPr lang="en-ID" sz="2400" spc="-2" dirty="0" err="1">
                <a:latin typeface="Arial"/>
                <a:cs typeface="Arial"/>
              </a:rPr>
              <a:t>Rencana</a:t>
            </a:r>
            <a:r>
              <a:rPr lang="en-ID" sz="2400" spc="-2" dirty="0">
                <a:latin typeface="Arial"/>
                <a:cs typeface="Arial"/>
              </a:rPr>
              <a:t> </a:t>
            </a:r>
            <a:r>
              <a:rPr lang="en-ID" sz="2400" spc="-2" dirty="0" err="1">
                <a:latin typeface="Arial"/>
                <a:cs typeface="Arial"/>
              </a:rPr>
              <a:t>Pemantauan</a:t>
            </a:r>
            <a:r>
              <a:rPr lang="en-ID" sz="2400" spc="-2" dirty="0">
                <a:latin typeface="Arial"/>
                <a:cs typeface="Arial"/>
              </a:rPr>
              <a:t> </a:t>
            </a:r>
            <a:r>
              <a:rPr lang="en-ID" sz="2400" spc="-2" dirty="0" err="1">
                <a:latin typeface="Arial"/>
                <a:cs typeface="Arial"/>
              </a:rPr>
              <a:t>Tahunan</a:t>
            </a:r>
            <a:r>
              <a:rPr lang="en-ID" sz="2400" spc="-2" dirty="0">
                <a:latin typeface="Arial"/>
                <a:cs typeface="Arial"/>
              </a:rPr>
              <a:t> (RPT) </a:t>
            </a:r>
            <a:r>
              <a:rPr lang="en-ID" sz="2400" spc="-2" dirty="0" err="1">
                <a:latin typeface="Arial"/>
                <a:cs typeface="Arial"/>
              </a:rPr>
              <a:t>Tahun</a:t>
            </a:r>
            <a:r>
              <a:rPr lang="en-ID" sz="2400" spc="-2" dirty="0">
                <a:latin typeface="Arial"/>
                <a:cs typeface="Arial"/>
              </a:rPr>
              <a:t> 2024</a:t>
            </a:r>
          </a:p>
          <a:p>
            <a:pPr marL="25400" marR="78860">
              <a:lnSpc>
                <a:spcPts val="3878"/>
              </a:lnSpc>
            </a:pPr>
            <a:r>
              <a:rPr lang="en-ID" sz="2400" spc="-2" dirty="0">
                <a:latin typeface="Arial"/>
                <a:cs typeface="Arial"/>
              </a:rPr>
              <a:t>    di </a:t>
            </a:r>
            <a:r>
              <a:rPr lang="en-ID" sz="2400" spc="-2" dirty="0" err="1">
                <a:latin typeface="Arial"/>
                <a:cs typeface="Arial"/>
              </a:rPr>
              <a:t>Lingkungan</a:t>
            </a:r>
            <a:r>
              <a:rPr lang="en-ID" sz="2400" spc="-2" dirty="0">
                <a:latin typeface="Arial"/>
                <a:cs typeface="Arial"/>
              </a:rPr>
              <a:t> DJBC  </a:t>
            </a:r>
          </a:p>
          <a:p>
            <a:pPr marL="25400" marR="78860">
              <a:lnSpc>
                <a:spcPts val="3878"/>
              </a:lnSpc>
            </a:pPr>
            <a:endParaRPr lang="en-ID" sz="2400" dirty="0">
              <a:latin typeface="Arial"/>
              <a:cs typeface="Arial"/>
            </a:endParaRPr>
          </a:p>
        </p:txBody>
      </p:sp>
      <p:pic>
        <p:nvPicPr>
          <p:cNvPr id="45" name="Picture 2" descr="KPPBC Tipe Madya Pabean C Ambon">
            <a:extLst>
              <a:ext uri="{FF2B5EF4-FFF2-40B4-BE49-F238E27FC236}">
                <a16:creationId xmlns:a16="http://schemas.microsoft.com/office/drawing/2014/main" id="{05037E4B-8DB2-4ECB-88DA-84997774D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784" y="9383050"/>
            <a:ext cx="2061524" cy="86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7">
            <a:extLst>
              <a:ext uri="{FF2B5EF4-FFF2-40B4-BE49-F238E27FC236}">
                <a16:creationId xmlns:a16="http://schemas.microsoft.com/office/drawing/2014/main" id="{ADFB5785-15C9-408B-B8B5-12E7A6726EF1}"/>
              </a:ext>
            </a:extLst>
          </p:cNvPr>
          <p:cNvSpPr/>
          <p:nvPr/>
        </p:nvSpPr>
        <p:spPr>
          <a:xfrm rot="18900000">
            <a:off x="17164943" y="8708927"/>
            <a:ext cx="308218" cy="686646"/>
          </a:xfrm>
          <a:custGeom>
            <a:avLst/>
            <a:gdLst/>
            <a:ahLst/>
            <a:cxnLst/>
            <a:rect l="l" t="t" r="r" b="b"/>
            <a:pathLst>
              <a:path w="154109" h="343323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6D125518-1923-44C0-9F98-E2B826005DF9}"/>
              </a:ext>
            </a:extLst>
          </p:cNvPr>
          <p:cNvSpPr txBox="1">
            <a:spLocks/>
          </p:cNvSpPr>
          <p:nvPr/>
        </p:nvSpPr>
        <p:spPr>
          <a:xfrm>
            <a:off x="3462012" y="1638432"/>
            <a:ext cx="7344816" cy="683244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5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 err="1"/>
              <a:t>menimbang</a:t>
            </a:r>
            <a:endParaRPr lang="en-ID" sz="3200" b="1" dirty="0"/>
          </a:p>
        </p:txBody>
      </p:sp>
      <p:sp>
        <p:nvSpPr>
          <p:cNvPr id="49" name="object 28">
            <a:extLst>
              <a:ext uri="{FF2B5EF4-FFF2-40B4-BE49-F238E27FC236}">
                <a16:creationId xmlns:a16="http://schemas.microsoft.com/office/drawing/2014/main" id="{F748CE7B-54A0-4E44-9000-DC5FCEFAAAA2}"/>
              </a:ext>
            </a:extLst>
          </p:cNvPr>
          <p:cNvSpPr/>
          <p:nvPr/>
        </p:nvSpPr>
        <p:spPr>
          <a:xfrm rot="20858132">
            <a:off x="3704311" y="5548352"/>
            <a:ext cx="2840606" cy="21396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3600" dirty="0"/>
          </a:p>
        </p:txBody>
      </p:sp>
      <p:sp>
        <p:nvSpPr>
          <p:cNvPr id="50" name="object 24">
            <a:extLst>
              <a:ext uri="{FF2B5EF4-FFF2-40B4-BE49-F238E27FC236}">
                <a16:creationId xmlns:a16="http://schemas.microsoft.com/office/drawing/2014/main" id="{3630A254-A65E-4DD7-98BD-367389404E6B}"/>
              </a:ext>
            </a:extLst>
          </p:cNvPr>
          <p:cNvSpPr/>
          <p:nvPr/>
        </p:nvSpPr>
        <p:spPr>
          <a:xfrm>
            <a:off x="13255100" y="763800"/>
            <a:ext cx="4803140" cy="4428236"/>
          </a:xfrm>
          <a:custGeom>
            <a:avLst/>
            <a:gdLst/>
            <a:ahLst/>
            <a:cxnLst/>
            <a:rect l="l" t="t" r="r" b="b"/>
            <a:pathLst>
              <a:path w="2401570" h="2214118">
                <a:moveTo>
                  <a:pt x="28994" y="848741"/>
                </a:moveTo>
                <a:lnTo>
                  <a:pt x="1200785" y="24637"/>
                </a:lnTo>
                <a:lnTo>
                  <a:pt x="1200785" y="0"/>
                </a:lnTo>
                <a:lnTo>
                  <a:pt x="0" y="844676"/>
                </a:lnTo>
                <a:lnTo>
                  <a:pt x="455485" y="2214118"/>
                </a:lnTo>
                <a:lnTo>
                  <a:pt x="476186" y="2181225"/>
                </a:lnTo>
                <a:lnTo>
                  <a:pt x="28994" y="848741"/>
                </a:lnTo>
                <a:close/>
              </a:path>
              <a:path w="2401570" h="2214118">
                <a:moveTo>
                  <a:pt x="2372614" y="848741"/>
                </a:moveTo>
                <a:lnTo>
                  <a:pt x="1925447" y="2181225"/>
                </a:lnTo>
                <a:lnTo>
                  <a:pt x="476186" y="2181225"/>
                </a:lnTo>
                <a:lnTo>
                  <a:pt x="455485" y="2214118"/>
                </a:lnTo>
                <a:lnTo>
                  <a:pt x="1941957" y="2214118"/>
                </a:lnTo>
                <a:lnTo>
                  <a:pt x="1953006" y="2181225"/>
                </a:lnTo>
                <a:lnTo>
                  <a:pt x="2401570" y="844676"/>
                </a:lnTo>
                <a:lnTo>
                  <a:pt x="2372614" y="824230"/>
                </a:lnTo>
                <a:lnTo>
                  <a:pt x="1235837" y="24637"/>
                </a:lnTo>
                <a:lnTo>
                  <a:pt x="1200785" y="0"/>
                </a:lnTo>
                <a:lnTo>
                  <a:pt x="1200785" y="24637"/>
                </a:lnTo>
                <a:lnTo>
                  <a:pt x="2372614" y="848741"/>
                </a:lnTo>
                <a:close/>
              </a:path>
            </a:pathLst>
          </a:custGeom>
          <a:solidFill>
            <a:srgbClr val="445269"/>
          </a:solidFill>
        </p:spPr>
        <p:txBody>
          <a:bodyPr wrap="square" lIns="0" tIns="0" rIns="0" bIns="0" rtlCol="0">
            <a:noAutofit/>
          </a:bodyPr>
          <a:lstStyle/>
          <a:p>
            <a:endParaRPr sz="3600"/>
          </a:p>
        </p:txBody>
      </p:sp>
      <p:sp>
        <p:nvSpPr>
          <p:cNvPr id="51" name="object 9">
            <a:extLst>
              <a:ext uri="{FF2B5EF4-FFF2-40B4-BE49-F238E27FC236}">
                <a16:creationId xmlns:a16="http://schemas.microsoft.com/office/drawing/2014/main" id="{CF606581-AC3D-41E2-AA0C-629B23D7318B}"/>
              </a:ext>
            </a:extLst>
          </p:cNvPr>
          <p:cNvSpPr/>
          <p:nvPr/>
        </p:nvSpPr>
        <p:spPr>
          <a:xfrm>
            <a:off x="14003597" y="1736775"/>
            <a:ext cx="3297886" cy="27797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3600"/>
          </a:p>
        </p:txBody>
      </p:sp>
      <p:sp>
        <p:nvSpPr>
          <p:cNvPr id="52" name="object 34">
            <a:extLst>
              <a:ext uri="{FF2B5EF4-FFF2-40B4-BE49-F238E27FC236}">
                <a16:creationId xmlns:a16="http://schemas.microsoft.com/office/drawing/2014/main" id="{D274E3BE-B990-441E-9842-9553BF8EDA23}"/>
              </a:ext>
            </a:extLst>
          </p:cNvPr>
          <p:cNvSpPr/>
          <p:nvPr/>
        </p:nvSpPr>
        <p:spPr>
          <a:xfrm rot="16200000">
            <a:off x="11288966" y="3398560"/>
            <a:ext cx="2515400" cy="526428"/>
          </a:xfrm>
          <a:custGeom>
            <a:avLst/>
            <a:gdLst/>
            <a:ahLst/>
            <a:cxnLst/>
            <a:rect l="l" t="t" r="r" b="b"/>
            <a:pathLst>
              <a:path w="4681093">
                <a:moveTo>
                  <a:pt x="0" y="0"/>
                </a:moveTo>
                <a:lnTo>
                  <a:pt x="4681093" y="0"/>
                </a:lnTo>
              </a:path>
            </a:pathLst>
          </a:custGeom>
          <a:ln w="9525">
            <a:solidFill>
              <a:srgbClr val="4F81BC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 sz="3600"/>
          </a:p>
        </p:txBody>
      </p:sp>
      <p:sp>
        <p:nvSpPr>
          <p:cNvPr id="53" name="object 25">
            <a:extLst>
              <a:ext uri="{FF2B5EF4-FFF2-40B4-BE49-F238E27FC236}">
                <a16:creationId xmlns:a16="http://schemas.microsoft.com/office/drawing/2014/main" id="{572482C2-FD71-431D-A943-AC60AA2029D1}"/>
              </a:ext>
            </a:extLst>
          </p:cNvPr>
          <p:cNvSpPr/>
          <p:nvPr/>
        </p:nvSpPr>
        <p:spPr>
          <a:xfrm flipV="1">
            <a:off x="3705281" y="7816922"/>
            <a:ext cx="2838662" cy="217960"/>
          </a:xfrm>
          <a:custGeom>
            <a:avLst/>
            <a:gdLst/>
            <a:ahLst/>
            <a:cxnLst/>
            <a:rect l="l" t="t" r="r" b="b"/>
            <a:pathLst>
              <a:path w="5644007">
                <a:moveTo>
                  <a:pt x="0" y="0"/>
                </a:moveTo>
                <a:lnTo>
                  <a:pt x="5644007" y="0"/>
                </a:lnTo>
              </a:path>
            </a:pathLst>
          </a:custGeom>
          <a:ln w="9525">
            <a:solidFill>
              <a:srgbClr val="4F81BC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 sz="3600"/>
          </a:p>
        </p:txBody>
      </p:sp>
    </p:spTree>
    <p:extLst>
      <p:ext uri="{BB962C8B-B14F-4D97-AF65-F5344CB8AC3E}">
        <p14:creationId xmlns:p14="http://schemas.microsoft.com/office/powerpoint/2010/main" val="18407001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9BA01-4794-4D2C-97B9-89DEE2A64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072" y="246956"/>
            <a:ext cx="15120000" cy="1553060"/>
          </a:xfrm>
          <a:ln w="19050">
            <a:solidFill>
              <a:schemeClr val="bg1"/>
            </a:solidFill>
          </a:ln>
        </p:spPr>
        <p:txBody>
          <a:bodyPr/>
          <a:lstStyle/>
          <a:p>
            <a:r>
              <a:rPr lang="en-US" sz="4800" dirty="0" err="1"/>
              <a:t>Pemantauan</a:t>
            </a:r>
            <a:r>
              <a:rPr lang="en-US" sz="4800" dirty="0"/>
              <a:t> KODE ETIK DAN KODE PERILAKU</a:t>
            </a:r>
            <a:endParaRPr lang="en-ID" sz="48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B24B909-8951-47ED-9399-5648033BFE58}"/>
              </a:ext>
            </a:extLst>
          </p:cNvPr>
          <p:cNvCxnSpPr/>
          <p:nvPr/>
        </p:nvCxnSpPr>
        <p:spPr>
          <a:xfrm>
            <a:off x="935088" y="1543100"/>
            <a:ext cx="12529392" cy="0"/>
          </a:xfrm>
          <a:prstGeom prst="line">
            <a:avLst/>
          </a:prstGeom>
          <a:ln cmpd="dbl">
            <a:solidFill>
              <a:schemeClr val="tx2">
                <a:lumMod val="75000"/>
              </a:schemeClr>
            </a:solidFill>
            <a:rou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5" name="Picture 2" descr="KPPBC Tipe Madya Pabean C Ambon">
            <a:extLst>
              <a:ext uri="{FF2B5EF4-FFF2-40B4-BE49-F238E27FC236}">
                <a16:creationId xmlns:a16="http://schemas.microsoft.com/office/drawing/2014/main" id="{05037E4B-8DB2-4ECB-88DA-84997774D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784" y="9383050"/>
            <a:ext cx="2061524" cy="86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225B0875-F6F6-4AA7-BFD7-2F07667F9FE1}"/>
              </a:ext>
            </a:extLst>
          </p:cNvPr>
          <p:cNvGraphicFramePr/>
          <p:nvPr/>
        </p:nvGraphicFramePr>
        <p:xfrm>
          <a:off x="3757746" y="2205530"/>
          <a:ext cx="13561304" cy="7177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object 24">
            <a:extLst>
              <a:ext uri="{FF2B5EF4-FFF2-40B4-BE49-F238E27FC236}">
                <a16:creationId xmlns:a16="http://schemas.microsoft.com/office/drawing/2014/main" id="{1881565F-6961-43C3-942C-E29D25C92DD0}"/>
              </a:ext>
            </a:extLst>
          </p:cNvPr>
          <p:cNvSpPr/>
          <p:nvPr/>
        </p:nvSpPr>
        <p:spPr>
          <a:xfrm>
            <a:off x="4247457" y="3468586"/>
            <a:ext cx="1519562" cy="15530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3600"/>
          </a:p>
        </p:txBody>
      </p:sp>
      <p:sp>
        <p:nvSpPr>
          <p:cNvPr id="19" name="object 27">
            <a:extLst>
              <a:ext uri="{FF2B5EF4-FFF2-40B4-BE49-F238E27FC236}">
                <a16:creationId xmlns:a16="http://schemas.microsoft.com/office/drawing/2014/main" id="{20F9BF72-F7EB-4E37-BF9B-FF19683CC9FD}"/>
              </a:ext>
            </a:extLst>
          </p:cNvPr>
          <p:cNvSpPr/>
          <p:nvPr/>
        </p:nvSpPr>
        <p:spPr>
          <a:xfrm>
            <a:off x="4247457" y="6113286"/>
            <a:ext cx="1619674" cy="17629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3600"/>
          </a:p>
        </p:txBody>
      </p:sp>
      <p:sp>
        <p:nvSpPr>
          <p:cNvPr id="20" name="object 17">
            <a:extLst>
              <a:ext uri="{FF2B5EF4-FFF2-40B4-BE49-F238E27FC236}">
                <a16:creationId xmlns:a16="http://schemas.microsoft.com/office/drawing/2014/main" id="{EE650788-863D-442A-BCAD-6EA018DA74FA}"/>
              </a:ext>
            </a:extLst>
          </p:cNvPr>
          <p:cNvSpPr txBox="1"/>
          <p:nvPr/>
        </p:nvSpPr>
        <p:spPr>
          <a:xfrm>
            <a:off x="6073824" y="2246660"/>
            <a:ext cx="8686800" cy="736600"/>
          </a:xfrm>
          <a:prstGeom prst="rect">
            <a:avLst/>
          </a:prstGeom>
        </p:spPr>
        <p:txBody>
          <a:bodyPr wrap="square" lIns="0" tIns="36322" rIns="0" bIns="0" rtlCol="0">
            <a:noAutofit/>
          </a:bodyPr>
          <a:lstStyle/>
          <a:p>
            <a:pPr marL="25400">
              <a:lnSpc>
                <a:spcPts val="5720"/>
              </a:lnSpc>
            </a:pPr>
            <a:r>
              <a:rPr lang="en-ID" sz="5400" b="1" spc="-20" dirty="0" err="1">
                <a:solidFill>
                  <a:srgbClr val="576A9F"/>
                </a:solidFill>
                <a:latin typeface="Arial"/>
                <a:cs typeface="Arial"/>
              </a:rPr>
              <a:t>Definisi</a:t>
            </a:r>
            <a:endParaRPr sz="5400" dirty="0">
              <a:latin typeface="Arial"/>
              <a:cs typeface="Arial"/>
            </a:endParaRPr>
          </a:p>
        </p:txBody>
      </p:sp>
      <p:sp>
        <p:nvSpPr>
          <p:cNvPr id="21" name="object 17">
            <a:extLst>
              <a:ext uri="{FF2B5EF4-FFF2-40B4-BE49-F238E27FC236}">
                <a16:creationId xmlns:a16="http://schemas.microsoft.com/office/drawing/2014/main" id="{1B546E2E-BC0D-42E3-8C83-6FBC8C64CB5F}"/>
              </a:ext>
            </a:extLst>
          </p:cNvPr>
          <p:cNvSpPr txBox="1"/>
          <p:nvPr/>
        </p:nvSpPr>
        <p:spPr>
          <a:xfrm>
            <a:off x="6217840" y="5415012"/>
            <a:ext cx="8686800" cy="736600"/>
          </a:xfrm>
          <a:prstGeom prst="rect">
            <a:avLst/>
          </a:prstGeom>
        </p:spPr>
        <p:txBody>
          <a:bodyPr wrap="square" lIns="0" tIns="36322" rIns="0" bIns="0" rtlCol="0">
            <a:noAutofit/>
          </a:bodyPr>
          <a:lstStyle/>
          <a:p>
            <a:pPr marL="25400">
              <a:lnSpc>
                <a:spcPts val="5720"/>
              </a:lnSpc>
            </a:pPr>
            <a:r>
              <a:rPr lang="en-ID" sz="5400" b="1" spc="-20" dirty="0" err="1">
                <a:solidFill>
                  <a:srgbClr val="576A9F"/>
                </a:solidFill>
                <a:latin typeface="Arial"/>
                <a:cs typeface="Arial"/>
              </a:rPr>
              <a:t>Tujuan</a:t>
            </a:r>
            <a:endParaRPr sz="5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6567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Oval 58">
            <a:extLst>
              <a:ext uri="{FF2B5EF4-FFF2-40B4-BE49-F238E27FC236}">
                <a16:creationId xmlns:a16="http://schemas.microsoft.com/office/drawing/2014/main" id="{79B47901-F2BE-4158-9528-B5174B498191}"/>
              </a:ext>
            </a:extLst>
          </p:cNvPr>
          <p:cNvSpPr/>
          <p:nvPr/>
        </p:nvSpPr>
        <p:spPr>
          <a:xfrm>
            <a:off x="5816587" y="2949308"/>
            <a:ext cx="5942986" cy="1950696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n>
                  <a:solidFill>
                    <a:schemeClr val="tx1"/>
                  </a:solidFill>
                </a:ln>
                <a:latin typeface="Agency FB" panose="020B0503020202020204" pitchFamily="34" charset="0"/>
              </a:rPr>
              <a:t>Peraturan</a:t>
            </a:r>
            <a:r>
              <a:rPr lang="en-US" sz="3200" dirty="0">
                <a:ln>
                  <a:solidFill>
                    <a:schemeClr val="tx1"/>
                  </a:solidFill>
                </a:ln>
                <a:latin typeface="Agency FB" panose="020B0503020202020204" pitchFamily="34" charset="0"/>
              </a:rPr>
              <a:t> Menteri </a:t>
            </a:r>
            <a:r>
              <a:rPr lang="en-US" sz="3200" dirty="0" err="1">
                <a:ln>
                  <a:solidFill>
                    <a:schemeClr val="tx1"/>
                  </a:solidFill>
                </a:ln>
                <a:latin typeface="Agency FB" panose="020B0503020202020204" pitchFamily="34" charset="0"/>
              </a:rPr>
              <a:t>Keuangan</a:t>
            </a:r>
            <a:endParaRPr lang="en-US" sz="3200" dirty="0">
              <a:ln>
                <a:solidFill>
                  <a:schemeClr val="tx1"/>
                </a:solidFill>
              </a:ln>
              <a:latin typeface="Agency FB" panose="020B0503020202020204" pitchFamily="34" charset="0"/>
            </a:endParaRPr>
          </a:p>
          <a:p>
            <a:pPr algn="ctr"/>
            <a:r>
              <a:rPr lang="en-US" sz="3600" dirty="0">
                <a:ln>
                  <a:solidFill>
                    <a:schemeClr val="tx1"/>
                  </a:solidFill>
                </a:ln>
              </a:rPr>
              <a:t>190/PMK.01/2018</a:t>
            </a:r>
            <a:endParaRPr lang="en-ID" sz="36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759701C5-6AAC-4418-9F8D-84708CBE9C26}"/>
              </a:ext>
            </a:extLst>
          </p:cNvPr>
          <p:cNvSpPr txBox="1">
            <a:spLocks/>
          </p:cNvSpPr>
          <p:nvPr/>
        </p:nvSpPr>
        <p:spPr>
          <a:xfrm>
            <a:off x="0" y="51470"/>
            <a:ext cx="15120000" cy="1553060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altLang="ko-KR" sz="4800" dirty="0">
                <a:solidFill>
                  <a:schemeClr val="accent1"/>
                </a:solidFill>
              </a:rPr>
              <a:t> </a:t>
            </a:r>
            <a:r>
              <a:rPr lang="en-US" sz="4800" dirty="0" err="1"/>
              <a:t>Pemantauan</a:t>
            </a:r>
            <a:r>
              <a:rPr lang="en-US" sz="4800" dirty="0"/>
              <a:t> KODE ETIK DAN KODE PERILAKU</a:t>
            </a:r>
            <a:endParaRPr lang="ko-KR" altLang="en-US" sz="48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441E7C5-9286-4B4D-9165-1AA68F3C7817}"/>
              </a:ext>
            </a:extLst>
          </p:cNvPr>
          <p:cNvCxnSpPr/>
          <p:nvPr/>
        </p:nvCxnSpPr>
        <p:spPr>
          <a:xfrm>
            <a:off x="345612" y="1399084"/>
            <a:ext cx="12529392" cy="0"/>
          </a:xfrm>
          <a:prstGeom prst="line">
            <a:avLst/>
          </a:prstGeom>
          <a:ln cmpd="dbl">
            <a:solidFill>
              <a:schemeClr val="tx2">
                <a:lumMod val="75000"/>
              </a:schemeClr>
            </a:solidFill>
            <a:rou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C6D4CD2-6055-464D-BF6C-0254AE96BA6D}"/>
              </a:ext>
            </a:extLst>
          </p:cNvPr>
          <p:cNvGrpSpPr/>
          <p:nvPr/>
        </p:nvGrpSpPr>
        <p:grpSpPr>
          <a:xfrm>
            <a:off x="410586" y="2076917"/>
            <a:ext cx="5184576" cy="4055084"/>
            <a:chOff x="515169" y="2020164"/>
            <a:chExt cx="2585081" cy="201303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790AC07-A3DE-4406-933F-432927548C36}"/>
                </a:ext>
              </a:extLst>
            </p:cNvPr>
            <p:cNvSpPr txBox="1"/>
            <p:nvPr/>
          </p:nvSpPr>
          <p:spPr>
            <a:xfrm>
              <a:off x="515169" y="2337261"/>
              <a:ext cx="2585081" cy="1695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Terdiri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dari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16 </a:t>
              </a: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Prilaku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diantaranya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:</a:t>
              </a: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Jujur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	</a:t>
              </a: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Menjaga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Norma </a:t>
              </a: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Kesopanan</a:t>
              </a:r>
              <a:endPara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Menjaga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Etika dan Moral</a:t>
              </a: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Bijak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Bermedia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Sosial</a:t>
              </a:r>
              <a:endPara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Tidak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menunjukkan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Gaya </a:t>
              </a: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Hidup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Hedonisme</a:t>
              </a:r>
              <a:endPara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Dll</a:t>
              </a:r>
              <a:endPara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endPara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6F83A28-A67D-464F-AC95-44FD50C1EC92}"/>
                </a:ext>
              </a:extLst>
            </p:cNvPr>
            <p:cNvSpPr txBox="1"/>
            <p:nvPr/>
          </p:nvSpPr>
          <p:spPr>
            <a:xfrm>
              <a:off x="515169" y="2020164"/>
              <a:ext cx="2585081" cy="259738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2800" b="1" dirty="0" err="1">
                  <a:solidFill>
                    <a:schemeClr val="bg1"/>
                  </a:solidFill>
                  <a:cs typeface="Arial" pitchFamily="34" charset="0"/>
                </a:rPr>
                <a:t>Integritas</a:t>
              </a:r>
              <a:endParaRPr lang="ko-KR" altLang="en-US" sz="28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0E68A99-F2D0-48FA-8622-799BFF5E9C5A}"/>
              </a:ext>
            </a:extLst>
          </p:cNvPr>
          <p:cNvGrpSpPr/>
          <p:nvPr/>
        </p:nvGrpSpPr>
        <p:grpSpPr>
          <a:xfrm>
            <a:off x="12312352" y="2076916"/>
            <a:ext cx="5472608" cy="4085661"/>
            <a:chOff x="3316274" y="2010639"/>
            <a:chExt cx="2585081" cy="193556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29DA6F2-A818-4B57-B396-A2D45D078C75}"/>
                </a:ext>
              </a:extLst>
            </p:cNvPr>
            <p:cNvSpPr txBox="1"/>
            <p:nvPr/>
          </p:nvSpPr>
          <p:spPr>
            <a:xfrm>
              <a:off x="3316274" y="2327736"/>
              <a:ext cx="2585081" cy="1618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Terdiri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dari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6 </a:t>
              </a: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Prilaku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diantaranya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:</a:t>
              </a: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Terbuka </a:t>
              </a: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untuk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Perbaikan</a:t>
              </a:r>
              <a:endPara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Berwawasan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Luas</a:t>
              </a: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Terbuka </a:t>
              </a: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untuk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Inovasi</a:t>
              </a:r>
              <a:endPara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Tidak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menghalangi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kreativitas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/ </a:t>
              </a: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gagasan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/ </a:t>
              </a: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pendapat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yang </a:t>
              </a: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bernilai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tambah</a:t>
              </a:r>
              <a:endPara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Dll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endPara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513B9DE-5F2F-42D2-976C-1BF875874870}"/>
                </a:ext>
              </a:extLst>
            </p:cNvPr>
            <p:cNvSpPr txBox="1"/>
            <p:nvPr/>
          </p:nvSpPr>
          <p:spPr>
            <a:xfrm>
              <a:off x="3316274" y="2010639"/>
              <a:ext cx="2585081" cy="247873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2800" b="1" dirty="0" err="1">
                  <a:solidFill>
                    <a:schemeClr val="bg1"/>
                  </a:solidFill>
                  <a:cs typeface="Arial" pitchFamily="34" charset="0"/>
                </a:rPr>
                <a:t>Kesempurnaan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5DF5779-2C5A-4D0E-A82E-FCFC26E6FDCE}"/>
              </a:ext>
            </a:extLst>
          </p:cNvPr>
          <p:cNvGrpSpPr/>
          <p:nvPr/>
        </p:nvGrpSpPr>
        <p:grpSpPr>
          <a:xfrm>
            <a:off x="410586" y="5979953"/>
            <a:ext cx="5184576" cy="4055084"/>
            <a:chOff x="515169" y="2020164"/>
            <a:chExt cx="2585081" cy="2013037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1E76417-B93F-4E0D-A789-FCD3896E9112}"/>
                </a:ext>
              </a:extLst>
            </p:cNvPr>
            <p:cNvSpPr txBox="1"/>
            <p:nvPr/>
          </p:nvSpPr>
          <p:spPr>
            <a:xfrm>
              <a:off x="515169" y="2337261"/>
              <a:ext cx="2585081" cy="1695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Terdiri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dari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16 </a:t>
              </a: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Prilaku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diantaranya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:</a:t>
              </a: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Disiplin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Bertanggung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Jawab</a:t>
              </a: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Mengoptimalkan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Kompetensi</a:t>
              </a:r>
              <a:endPara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Menjaga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Rahasia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Jabatan</a:t>
              </a:r>
              <a:endPara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Berperilaku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Sopan</a:t>
              </a:r>
              <a:endPara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Tidak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Bertato</a:t>
              </a:r>
              <a:endPara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Dll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endPara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21903AF-519B-413F-A905-29DBF245B710}"/>
                </a:ext>
              </a:extLst>
            </p:cNvPr>
            <p:cNvSpPr txBox="1"/>
            <p:nvPr/>
          </p:nvSpPr>
          <p:spPr>
            <a:xfrm>
              <a:off x="515169" y="2020164"/>
              <a:ext cx="2585081" cy="259738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2800" b="1" dirty="0" err="1">
                  <a:solidFill>
                    <a:schemeClr val="bg1"/>
                  </a:solidFill>
                  <a:cs typeface="Arial" pitchFamily="34" charset="0"/>
                </a:rPr>
                <a:t>Profesionalisme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629A6EA-F369-4648-8CAE-D2CFE573CE11}"/>
              </a:ext>
            </a:extLst>
          </p:cNvPr>
          <p:cNvGrpSpPr/>
          <p:nvPr/>
        </p:nvGrpSpPr>
        <p:grpSpPr>
          <a:xfrm>
            <a:off x="12312351" y="5979953"/>
            <a:ext cx="5472610" cy="4085662"/>
            <a:chOff x="3316273" y="2010639"/>
            <a:chExt cx="2585082" cy="1935560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17B545F-6630-4098-B9E0-9E760B9033E1}"/>
                </a:ext>
              </a:extLst>
            </p:cNvPr>
            <p:cNvSpPr txBox="1"/>
            <p:nvPr/>
          </p:nvSpPr>
          <p:spPr>
            <a:xfrm>
              <a:off x="3316274" y="2327736"/>
              <a:ext cx="2585081" cy="1618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Terdiri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dari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6 </a:t>
              </a: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Prilaku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diantaranya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:</a:t>
              </a: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Peduli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Ramah dan </a:t>
              </a: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Santun</a:t>
              </a:r>
              <a:endPara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Transparan</a:t>
              </a:r>
              <a:endPara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Berkolaboratif</a:t>
              </a:r>
              <a:endPara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Bersikap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Adil</a:t>
              </a: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Dll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endPara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endPara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145633E-E06D-4838-B40E-469F57ED87C5}"/>
                </a:ext>
              </a:extLst>
            </p:cNvPr>
            <p:cNvSpPr txBox="1"/>
            <p:nvPr/>
          </p:nvSpPr>
          <p:spPr>
            <a:xfrm>
              <a:off x="3316273" y="2010639"/>
              <a:ext cx="2585081" cy="247873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2800" b="1" dirty="0" err="1">
                  <a:solidFill>
                    <a:schemeClr val="bg1"/>
                  </a:solidFill>
                  <a:cs typeface="Arial" pitchFamily="34" charset="0"/>
                </a:rPr>
                <a:t>Pelayanan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6D4D949-BFE0-4A8B-8459-3390D0EC5442}"/>
              </a:ext>
            </a:extLst>
          </p:cNvPr>
          <p:cNvGrpSpPr/>
          <p:nvPr/>
        </p:nvGrpSpPr>
        <p:grpSpPr>
          <a:xfrm>
            <a:off x="6217452" y="5987483"/>
            <a:ext cx="5472608" cy="4824325"/>
            <a:chOff x="3316274" y="2010639"/>
            <a:chExt cx="2585081" cy="2285498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68FE496-D9FA-4A0C-998A-9490E3D9843D}"/>
                </a:ext>
              </a:extLst>
            </p:cNvPr>
            <p:cNvSpPr txBox="1"/>
            <p:nvPr/>
          </p:nvSpPr>
          <p:spPr>
            <a:xfrm>
              <a:off x="3316274" y="2327736"/>
              <a:ext cx="2585081" cy="1968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Terdiri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dari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10 </a:t>
              </a: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Prilaku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diantaranya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:</a:t>
              </a: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Menjaga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Persatuan</a:t>
              </a:r>
              <a:endPara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Toleransi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Menghormati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Perbedaan</a:t>
              </a:r>
              <a:endPara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Kooperatif</a:t>
              </a:r>
              <a:endPara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Komitmen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terhadap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Keputusan Bersama</a:t>
              </a: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en-US" altLang="ko-KR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Dll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endPara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endPara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endPara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12E7E15-20DE-4C0E-95BA-4A71CDF91745}"/>
                </a:ext>
              </a:extLst>
            </p:cNvPr>
            <p:cNvSpPr txBox="1"/>
            <p:nvPr/>
          </p:nvSpPr>
          <p:spPr>
            <a:xfrm>
              <a:off x="3316274" y="2010639"/>
              <a:ext cx="2585081" cy="24787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2800" b="1" dirty="0" err="1">
                  <a:solidFill>
                    <a:schemeClr val="bg1"/>
                  </a:solidFill>
                  <a:cs typeface="Arial" pitchFamily="34" charset="0"/>
                </a:rPr>
                <a:t>Sinergi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B11D9EE9-A836-41E9-A985-0CBAE12092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2832" y="112118"/>
            <a:ext cx="1655168" cy="1655168"/>
          </a:xfrm>
          <a:prstGeom prst="rect">
            <a:avLst/>
          </a:prstGeom>
        </p:spPr>
      </p:pic>
      <p:sp>
        <p:nvSpPr>
          <p:cNvPr id="61" name="object 28">
            <a:extLst>
              <a:ext uri="{FF2B5EF4-FFF2-40B4-BE49-F238E27FC236}">
                <a16:creationId xmlns:a16="http://schemas.microsoft.com/office/drawing/2014/main" id="{87D6A9D1-D628-4240-9FB3-B2AAFB32839E}"/>
              </a:ext>
            </a:extLst>
          </p:cNvPr>
          <p:cNvSpPr/>
          <p:nvPr/>
        </p:nvSpPr>
        <p:spPr>
          <a:xfrm>
            <a:off x="3694176" y="10014966"/>
            <a:ext cx="13716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6990">
            <a:solidFill>
              <a:srgbClr val="F0BC1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700"/>
          </a:p>
        </p:txBody>
      </p:sp>
      <p:sp>
        <p:nvSpPr>
          <p:cNvPr id="62" name="object 5">
            <a:extLst>
              <a:ext uri="{FF2B5EF4-FFF2-40B4-BE49-F238E27FC236}">
                <a16:creationId xmlns:a16="http://schemas.microsoft.com/office/drawing/2014/main" id="{C8B87462-D84A-47C6-B55B-463839367275}"/>
              </a:ext>
            </a:extLst>
          </p:cNvPr>
          <p:cNvSpPr txBox="1"/>
          <p:nvPr/>
        </p:nvSpPr>
        <p:spPr>
          <a:xfrm>
            <a:off x="320192" y="9814737"/>
            <a:ext cx="2901140" cy="456438"/>
          </a:xfrm>
          <a:prstGeom prst="rect">
            <a:avLst/>
          </a:prstGeom>
        </p:spPr>
        <p:txBody>
          <a:bodyPr wrap="square" lIns="0" tIns="10666" rIns="0" bIns="0" rtlCol="0">
            <a:noAutofit/>
          </a:bodyPr>
          <a:lstStyle/>
          <a:p>
            <a:pPr marL="19050">
              <a:lnSpc>
                <a:spcPts val="1680"/>
              </a:lnSpc>
            </a:pPr>
            <a:r>
              <a:rPr sz="1500" b="1" spc="12" dirty="0">
                <a:solidFill>
                  <a:srgbClr val="091728"/>
                </a:solidFill>
                <a:latin typeface="Arial"/>
                <a:cs typeface="Arial"/>
              </a:rPr>
              <a:t>DIREKTORAT JENDERAL BEA</a:t>
            </a:r>
            <a:endParaRPr sz="1500">
              <a:latin typeface="Arial"/>
              <a:cs typeface="Arial"/>
            </a:endParaRPr>
          </a:p>
          <a:p>
            <a:pPr marL="19050" marR="28460">
              <a:lnSpc>
                <a:spcPct val="95825"/>
              </a:lnSpc>
            </a:pPr>
            <a:r>
              <a:rPr sz="1500" b="1" spc="-4" dirty="0">
                <a:solidFill>
                  <a:srgbClr val="091728"/>
                </a:solidFill>
                <a:latin typeface="Arial"/>
                <a:cs typeface="Arial"/>
              </a:rPr>
              <a:t>DAN CUKAI</a:t>
            </a:r>
            <a:endParaRPr sz="15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6948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28CCD129-5A1F-4B17-9B3F-DBC6812EC72C}"/>
              </a:ext>
            </a:extLst>
          </p:cNvPr>
          <p:cNvSpPr txBox="1">
            <a:spLocks/>
          </p:cNvSpPr>
          <p:nvPr/>
        </p:nvSpPr>
        <p:spPr>
          <a:xfrm>
            <a:off x="0" y="51470"/>
            <a:ext cx="15120000" cy="1553060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altLang="ko-KR" sz="4800" dirty="0">
                <a:solidFill>
                  <a:schemeClr val="accent1"/>
                </a:solidFill>
              </a:rPr>
              <a:t> </a:t>
            </a:r>
            <a:r>
              <a:rPr lang="en-US" sz="4800" dirty="0" err="1"/>
              <a:t>Pemantauan</a:t>
            </a:r>
            <a:r>
              <a:rPr lang="en-US" sz="4800" dirty="0"/>
              <a:t> KODE ETIK DAN KODE PERILAKU</a:t>
            </a:r>
            <a:endParaRPr lang="ko-KR" altLang="en-US" sz="48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ABC1E46-E177-4F90-8C86-123576994C98}"/>
              </a:ext>
            </a:extLst>
          </p:cNvPr>
          <p:cNvCxnSpPr/>
          <p:nvPr/>
        </p:nvCxnSpPr>
        <p:spPr>
          <a:xfrm>
            <a:off x="345612" y="1399084"/>
            <a:ext cx="12529392" cy="0"/>
          </a:xfrm>
          <a:prstGeom prst="line">
            <a:avLst/>
          </a:prstGeom>
          <a:ln cmpd="dbl">
            <a:solidFill>
              <a:schemeClr val="tx2">
                <a:lumMod val="75000"/>
              </a:schemeClr>
            </a:solidFill>
            <a:rou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1EB3A45-F9A0-4204-86ED-6A3E46600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2832" y="112118"/>
            <a:ext cx="1655168" cy="1655168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2522B868-921A-4943-93EB-21641D491FC2}"/>
              </a:ext>
            </a:extLst>
          </p:cNvPr>
          <p:cNvGraphicFramePr/>
          <p:nvPr/>
        </p:nvGraphicFramePr>
        <p:xfrm>
          <a:off x="705652" y="2272359"/>
          <a:ext cx="16791276" cy="7623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object 24">
            <a:extLst>
              <a:ext uri="{FF2B5EF4-FFF2-40B4-BE49-F238E27FC236}">
                <a16:creationId xmlns:a16="http://schemas.microsoft.com/office/drawing/2014/main" id="{0BCF7899-4DC1-4A52-9479-019D94E5A452}"/>
              </a:ext>
            </a:extLst>
          </p:cNvPr>
          <p:cNvSpPr/>
          <p:nvPr/>
        </p:nvSpPr>
        <p:spPr>
          <a:xfrm>
            <a:off x="15120001" y="3415308"/>
            <a:ext cx="1914182" cy="18601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3600"/>
          </a:p>
        </p:txBody>
      </p:sp>
      <p:sp>
        <p:nvSpPr>
          <p:cNvPr id="9" name="object 27">
            <a:extLst>
              <a:ext uri="{FF2B5EF4-FFF2-40B4-BE49-F238E27FC236}">
                <a16:creationId xmlns:a16="http://schemas.microsoft.com/office/drawing/2014/main" id="{27EB2C1F-7C0C-412C-B6E2-F7E3B2C30722}"/>
              </a:ext>
            </a:extLst>
          </p:cNvPr>
          <p:cNvSpPr/>
          <p:nvPr/>
        </p:nvSpPr>
        <p:spPr>
          <a:xfrm>
            <a:off x="15037082" y="7082194"/>
            <a:ext cx="2040292" cy="21115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3600"/>
          </a:p>
        </p:txBody>
      </p:sp>
      <p:sp>
        <p:nvSpPr>
          <p:cNvPr id="10" name="object 17">
            <a:extLst>
              <a:ext uri="{FF2B5EF4-FFF2-40B4-BE49-F238E27FC236}">
                <a16:creationId xmlns:a16="http://schemas.microsoft.com/office/drawing/2014/main" id="{DE958A0D-C7C3-4B77-8096-D0A6407D8C03}"/>
              </a:ext>
            </a:extLst>
          </p:cNvPr>
          <p:cNvSpPr txBox="1"/>
          <p:nvPr/>
        </p:nvSpPr>
        <p:spPr>
          <a:xfrm>
            <a:off x="705652" y="2263180"/>
            <a:ext cx="13868400" cy="736600"/>
          </a:xfrm>
          <a:prstGeom prst="rect">
            <a:avLst/>
          </a:prstGeom>
        </p:spPr>
        <p:txBody>
          <a:bodyPr wrap="square" lIns="0" tIns="36322" rIns="0" bIns="0" rtlCol="0">
            <a:noAutofit/>
          </a:bodyPr>
          <a:lstStyle/>
          <a:p>
            <a:pPr marL="25400">
              <a:lnSpc>
                <a:spcPts val="5720"/>
              </a:lnSpc>
            </a:pPr>
            <a:r>
              <a:rPr lang="en-ID" sz="4800" b="1" spc="-20" dirty="0" err="1">
                <a:solidFill>
                  <a:srgbClr val="576A9F"/>
                </a:solidFill>
                <a:latin typeface="Arial"/>
                <a:cs typeface="Arial"/>
              </a:rPr>
              <a:t>Jumlah</a:t>
            </a:r>
            <a:r>
              <a:rPr lang="en-ID" sz="4800" b="1" spc="-20" dirty="0">
                <a:solidFill>
                  <a:srgbClr val="576A9F"/>
                </a:solidFill>
                <a:latin typeface="Arial"/>
                <a:cs typeface="Arial"/>
              </a:rPr>
              <a:t> </a:t>
            </a:r>
            <a:r>
              <a:rPr lang="en-ID" sz="4800" b="1" spc="-20" dirty="0" err="1">
                <a:solidFill>
                  <a:srgbClr val="576A9F"/>
                </a:solidFill>
                <a:latin typeface="Arial"/>
                <a:cs typeface="Arial"/>
              </a:rPr>
              <a:t>Pelaksanaan</a:t>
            </a:r>
            <a:r>
              <a:rPr lang="en-ID" sz="4800" b="1" spc="-20" dirty="0">
                <a:solidFill>
                  <a:srgbClr val="576A9F"/>
                </a:solidFill>
                <a:latin typeface="Arial"/>
                <a:cs typeface="Arial"/>
              </a:rPr>
              <a:t> </a:t>
            </a:r>
            <a:r>
              <a:rPr lang="en-ID" sz="4800" b="1" spc="-20" dirty="0" err="1">
                <a:solidFill>
                  <a:srgbClr val="576A9F"/>
                </a:solidFill>
                <a:latin typeface="Arial"/>
                <a:cs typeface="Arial"/>
              </a:rPr>
              <a:t>Pemantauan</a:t>
            </a:r>
            <a:r>
              <a:rPr lang="en-ID" sz="4800" b="1" spc="-20" dirty="0">
                <a:solidFill>
                  <a:srgbClr val="576A9F"/>
                </a:solidFill>
                <a:latin typeface="Arial"/>
                <a:cs typeface="Arial"/>
              </a:rPr>
              <a:t> Kode </a:t>
            </a:r>
            <a:r>
              <a:rPr lang="en-ID" sz="4800" b="1" spc="-20" dirty="0" err="1">
                <a:solidFill>
                  <a:srgbClr val="576A9F"/>
                </a:solidFill>
                <a:latin typeface="Arial"/>
                <a:cs typeface="Arial"/>
              </a:rPr>
              <a:t>Etik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C968C685-D47F-41D6-9427-0AFC868770B4}"/>
              </a:ext>
            </a:extLst>
          </p:cNvPr>
          <p:cNvSpPr txBox="1"/>
          <p:nvPr/>
        </p:nvSpPr>
        <p:spPr>
          <a:xfrm>
            <a:off x="791072" y="5724584"/>
            <a:ext cx="14868456" cy="736600"/>
          </a:xfrm>
          <a:prstGeom prst="rect">
            <a:avLst/>
          </a:prstGeom>
        </p:spPr>
        <p:txBody>
          <a:bodyPr wrap="square" lIns="0" tIns="36322" rIns="0" bIns="0" rtlCol="0">
            <a:noAutofit/>
          </a:bodyPr>
          <a:lstStyle/>
          <a:p>
            <a:pPr marL="25400">
              <a:lnSpc>
                <a:spcPts val="5720"/>
              </a:lnSpc>
            </a:pPr>
            <a:r>
              <a:rPr lang="en-ID" sz="4800" b="1" spc="-20" dirty="0">
                <a:solidFill>
                  <a:srgbClr val="576A9F"/>
                </a:solidFill>
                <a:latin typeface="Arial"/>
                <a:cs typeface="Arial"/>
              </a:rPr>
              <a:t>Proses </a:t>
            </a:r>
            <a:r>
              <a:rPr lang="en-ID" sz="4800" b="1" spc="-20" dirty="0" err="1">
                <a:solidFill>
                  <a:srgbClr val="576A9F"/>
                </a:solidFill>
                <a:latin typeface="Arial"/>
                <a:cs typeface="Arial"/>
              </a:rPr>
              <a:t>Pelaksanaan</a:t>
            </a:r>
            <a:r>
              <a:rPr lang="en-ID" sz="4800" b="1" spc="-20" dirty="0">
                <a:solidFill>
                  <a:srgbClr val="576A9F"/>
                </a:solidFill>
                <a:latin typeface="Arial"/>
                <a:cs typeface="Arial"/>
              </a:rPr>
              <a:t> </a:t>
            </a:r>
            <a:r>
              <a:rPr lang="en-ID" sz="4800" b="1" spc="-20" dirty="0" err="1">
                <a:solidFill>
                  <a:srgbClr val="576A9F"/>
                </a:solidFill>
                <a:latin typeface="Arial"/>
                <a:cs typeface="Arial"/>
              </a:rPr>
              <a:t>Pemantauan</a:t>
            </a:r>
            <a:r>
              <a:rPr lang="en-ID" sz="4800" b="1" spc="-20" dirty="0">
                <a:solidFill>
                  <a:srgbClr val="576A9F"/>
                </a:solidFill>
                <a:latin typeface="Arial"/>
                <a:cs typeface="Arial"/>
              </a:rPr>
              <a:t> Kode </a:t>
            </a:r>
            <a:r>
              <a:rPr lang="en-ID" sz="4800" b="1" spc="-20" dirty="0" err="1">
                <a:solidFill>
                  <a:srgbClr val="576A9F"/>
                </a:solidFill>
                <a:latin typeface="Arial"/>
                <a:cs typeface="Arial"/>
              </a:rPr>
              <a:t>Etik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12" name="object 28">
            <a:extLst>
              <a:ext uri="{FF2B5EF4-FFF2-40B4-BE49-F238E27FC236}">
                <a16:creationId xmlns:a16="http://schemas.microsoft.com/office/drawing/2014/main" id="{5D2728E6-04F6-44DE-BC4C-670E5399B2EE}"/>
              </a:ext>
            </a:extLst>
          </p:cNvPr>
          <p:cNvSpPr/>
          <p:nvPr/>
        </p:nvSpPr>
        <p:spPr>
          <a:xfrm>
            <a:off x="3694176" y="10014966"/>
            <a:ext cx="13716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6990">
            <a:solidFill>
              <a:srgbClr val="F0BC1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700"/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C83005E3-1AE3-4555-AD29-AB762BDF1B20}"/>
              </a:ext>
            </a:extLst>
          </p:cNvPr>
          <p:cNvSpPr txBox="1"/>
          <p:nvPr/>
        </p:nvSpPr>
        <p:spPr>
          <a:xfrm>
            <a:off x="320192" y="9814737"/>
            <a:ext cx="2901140" cy="456438"/>
          </a:xfrm>
          <a:prstGeom prst="rect">
            <a:avLst/>
          </a:prstGeom>
        </p:spPr>
        <p:txBody>
          <a:bodyPr wrap="square" lIns="0" tIns="10666" rIns="0" bIns="0" rtlCol="0">
            <a:noAutofit/>
          </a:bodyPr>
          <a:lstStyle/>
          <a:p>
            <a:pPr marL="19050">
              <a:lnSpc>
                <a:spcPts val="1680"/>
              </a:lnSpc>
            </a:pPr>
            <a:r>
              <a:rPr sz="1500" b="1" spc="12" dirty="0">
                <a:solidFill>
                  <a:srgbClr val="091728"/>
                </a:solidFill>
                <a:latin typeface="Arial"/>
                <a:cs typeface="Arial"/>
              </a:rPr>
              <a:t>DIREKTORAT JENDERAL BEA</a:t>
            </a:r>
            <a:endParaRPr sz="1500">
              <a:latin typeface="Arial"/>
              <a:cs typeface="Arial"/>
            </a:endParaRPr>
          </a:p>
          <a:p>
            <a:pPr marL="19050" marR="28460">
              <a:lnSpc>
                <a:spcPct val="95825"/>
              </a:lnSpc>
            </a:pPr>
            <a:r>
              <a:rPr sz="1500" b="1" spc="-4" dirty="0">
                <a:solidFill>
                  <a:srgbClr val="091728"/>
                </a:solidFill>
                <a:latin typeface="Arial"/>
                <a:cs typeface="Arial"/>
              </a:rPr>
              <a:t>DAN CUKAI</a:t>
            </a:r>
            <a:endParaRPr sz="15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8962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V="1">
            <a:off x="-1883664" y="4915483"/>
            <a:ext cx="7315200" cy="3547872"/>
          </a:xfrm>
          <a:custGeom>
            <a:avLst/>
            <a:gdLst/>
            <a:ahLst/>
            <a:cxnLst/>
            <a:rect l="l" t="t" r="r" b="b"/>
            <a:pathLst>
              <a:path w="7315200" h="3547872">
                <a:moveTo>
                  <a:pt x="0" y="3547872"/>
                </a:moveTo>
                <a:lnTo>
                  <a:pt x="7315200" y="3547872"/>
                </a:lnTo>
                <a:lnTo>
                  <a:pt x="7315200" y="0"/>
                </a:lnTo>
                <a:lnTo>
                  <a:pt x="0" y="0"/>
                </a:lnTo>
                <a:lnTo>
                  <a:pt x="0" y="3547872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12856464" y="1883664"/>
            <a:ext cx="7315200" cy="3547872"/>
          </a:xfrm>
          <a:custGeom>
            <a:avLst/>
            <a:gdLst/>
            <a:ahLst/>
            <a:cxnLst/>
            <a:rect l="l" t="t" r="r" b="b"/>
            <a:pathLst>
              <a:path w="7315200" h="3547872">
                <a:moveTo>
                  <a:pt x="0" y="0"/>
                </a:moveTo>
                <a:lnTo>
                  <a:pt x="7315200" y="0"/>
                </a:lnTo>
                <a:lnTo>
                  <a:pt x="7315200" y="3547872"/>
                </a:lnTo>
                <a:lnTo>
                  <a:pt x="0" y="35478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4018976" cy="4018976"/>
          </a:xfrm>
          <a:custGeom>
            <a:avLst/>
            <a:gdLst/>
            <a:ahLst/>
            <a:cxnLst/>
            <a:rect l="l" t="t" r="r" b="b"/>
            <a:pathLst>
              <a:path w="4018976" h="4018976">
                <a:moveTo>
                  <a:pt x="0" y="0"/>
                </a:moveTo>
                <a:lnTo>
                  <a:pt x="4018976" y="0"/>
                </a:lnTo>
                <a:lnTo>
                  <a:pt x="4018976" y="4018976"/>
                </a:lnTo>
                <a:lnTo>
                  <a:pt x="0" y="4018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 flipV="1">
            <a:off x="14269024" y="6268024"/>
            <a:ext cx="4018976" cy="4018976"/>
          </a:xfrm>
          <a:custGeom>
            <a:avLst/>
            <a:gdLst/>
            <a:ahLst/>
            <a:cxnLst/>
            <a:rect l="l" t="t" r="r" b="b"/>
            <a:pathLst>
              <a:path w="4018976" h="4018976">
                <a:moveTo>
                  <a:pt x="4018976" y="4018976"/>
                </a:moveTo>
                <a:lnTo>
                  <a:pt x="0" y="4018976"/>
                </a:lnTo>
                <a:lnTo>
                  <a:pt x="0" y="0"/>
                </a:lnTo>
                <a:lnTo>
                  <a:pt x="4018976" y="0"/>
                </a:lnTo>
                <a:lnTo>
                  <a:pt x="4018976" y="401897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>
            <a:off x="8559538" y="3700127"/>
            <a:ext cx="6117741" cy="0"/>
          </a:xfrm>
          <a:prstGeom prst="line">
            <a:avLst/>
          </a:prstGeom>
          <a:ln w="95250" cap="flat">
            <a:solidFill>
              <a:srgbClr val="334C8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773936" y="2324100"/>
            <a:ext cx="4458158" cy="6248401"/>
          </a:xfrm>
          <a:custGeom>
            <a:avLst/>
            <a:gdLst/>
            <a:ahLst/>
            <a:cxnLst/>
            <a:rect l="l" t="t" r="r" b="b"/>
            <a:pathLst>
              <a:path w="5587119" h="7303423">
                <a:moveTo>
                  <a:pt x="0" y="0"/>
                </a:moveTo>
                <a:lnTo>
                  <a:pt x="5587119" y="0"/>
                </a:lnTo>
                <a:lnTo>
                  <a:pt x="5587119" y="7303423"/>
                </a:lnTo>
                <a:lnTo>
                  <a:pt x="0" y="73034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559538" y="2532419"/>
            <a:ext cx="7173487" cy="99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27"/>
              </a:lnSpc>
            </a:pPr>
            <a:r>
              <a:rPr lang="en-US" sz="7713" spc="-385" dirty="0">
                <a:solidFill>
                  <a:srgbClr val="334C8A"/>
                </a:solidFill>
                <a:latin typeface="League Spartan"/>
              </a:rPr>
              <a:t>Outline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294943" y="3999926"/>
            <a:ext cx="10316657" cy="44914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00113" lvl="1" indent="-639763" algn="just">
              <a:lnSpc>
                <a:spcPts val="3152"/>
              </a:lnSpc>
              <a:buFont typeface="+mj-lt"/>
              <a:buAutoNum type="arabicPeriod"/>
            </a:pPr>
            <a:r>
              <a:rPr lang="en-US" sz="2424" spc="121" dirty="0" err="1">
                <a:solidFill>
                  <a:srgbClr val="334C8A"/>
                </a:solidFill>
                <a:latin typeface="Sanchez"/>
              </a:rPr>
              <a:t>Bahaya</a:t>
            </a:r>
            <a:r>
              <a:rPr lang="en-US" sz="2424" spc="121" dirty="0">
                <a:solidFill>
                  <a:srgbClr val="334C8A"/>
                </a:solidFill>
                <a:latin typeface="Sanchez"/>
              </a:rPr>
              <a:t> dan </a:t>
            </a:r>
            <a:r>
              <a:rPr lang="en-US" sz="2424" spc="121" dirty="0" err="1">
                <a:solidFill>
                  <a:srgbClr val="334C8A"/>
                </a:solidFill>
                <a:latin typeface="Sanchez"/>
              </a:rPr>
              <a:t>Dampak</a:t>
            </a:r>
            <a:r>
              <a:rPr lang="en-US" sz="2424" spc="121" dirty="0">
                <a:solidFill>
                  <a:srgbClr val="334C8A"/>
                </a:solidFill>
                <a:latin typeface="Sanchez"/>
              </a:rPr>
              <a:t> </a:t>
            </a:r>
            <a:r>
              <a:rPr lang="en-US" sz="2424" spc="121" dirty="0" err="1">
                <a:solidFill>
                  <a:srgbClr val="334C8A"/>
                </a:solidFill>
                <a:latin typeface="Sanchez"/>
              </a:rPr>
              <a:t>Korupsi</a:t>
            </a:r>
            <a:r>
              <a:rPr lang="en-US" sz="2424" spc="121" dirty="0">
                <a:solidFill>
                  <a:srgbClr val="334C8A"/>
                </a:solidFill>
                <a:latin typeface="Sanchez"/>
              </a:rPr>
              <a:t> di </a:t>
            </a:r>
            <a:r>
              <a:rPr lang="en-US" sz="2424" spc="121" dirty="0" err="1">
                <a:solidFill>
                  <a:srgbClr val="334C8A"/>
                </a:solidFill>
                <a:latin typeface="Sanchez"/>
              </a:rPr>
              <a:t>Berbagai</a:t>
            </a:r>
            <a:r>
              <a:rPr lang="en-US" sz="2424" spc="121" dirty="0">
                <a:solidFill>
                  <a:srgbClr val="334C8A"/>
                </a:solidFill>
                <a:latin typeface="Sanchez"/>
              </a:rPr>
              <a:t> Sektor</a:t>
            </a:r>
          </a:p>
          <a:p>
            <a:pPr marL="900113" lvl="1" indent="-639763" algn="just">
              <a:lnSpc>
                <a:spcPts val="3152"/>
              </a:lnSpc>
              <a:buFont typeface="+mj-lt"/>
              <a:buAutoNum type="arabicPeriod"/>
            </a:pPr>
            <a:r>
              <a:rPr lang="en-US" sz="2424" spc="121" dirty="0" err="1">
                <a:solidFill>
                  <a:srgbClr val="334C8A"/>
                </a:solidFill>
                <a:latin typeface="Sanchez"/>
              </a:rPr>
              <a:t>Biaya</a:t>
            </a:r>
            <a:r>
              <a:rPr lang="en-US" sz="2424" spc="121" dirty="0">
                <a:solidFill>
                  <a:srgbClr val="334C8A"/>
                </a:solidFill>
                <a:latin typeface="Sanchez"/>
              </a:rPr>
              <a:t> </a:t>
            </a:r>
            <a:r>
              <a:rPr lang="en-US" sz="2424" spc="121" dirty="0" err="1">
                <a:solidFill>
                  <a:srgbClr val="334C8A"/>
                </a:solidFill>
                <a:latin typeface="Sanchez"/>
              </a:rPr>
              <a:t>Sosial</a:t>
            </a:r>
            <a:r>
              <a:rPr lang="en-US" sz="2424" spc="121" dirty="0">
                <a:solidFill>
                  <a:srgbClr val="334C8A"/>
                </a:solidFill>
                <a:latin typeface="Sanchez"/>
              </a:rPr>
              <a:t> </a:t>
            </a:r>
            <a:r>
              <a:rPr lang="en-US" sz="2424" spc="121" dirty="0" err="1">
                <a:solidFill>
                  <a:srgbClr val="334C8A"/>
                </a:solidFill>
                <a:latin typeface="Sanchez"/>
              </a:rPr>
              <a:t>Korupsi</a:t>
            </a:r>
            <a:endParaRPr lang="en-US" sz="2424" spc="121" dirty="0">
              <a:solidFill>
                <a:srgbClr val="334C8A"/>
              </a:solidFill>
              <a:latin typeface="Sanchez"/>
            </a:endParaRPr>
          </a:p>
          <a:p>
            <a:pPr marL="900113" lvl="1" indent="-639763" algn="just">
              <a:lnSpc>
                <a:spcPts val="3152"/>
              </a:lnSpc>
              <a:buFont typeface="+mj-lt"/>
              <a:buAutoNum type="arabicPeriod"/>
            </a:pPr>
            <a:r>
              <a:rPr lang="en-US" sz="2424" spc="121" dirty="0">
                <a:solidFill>
                  <a:srgbClr val="334C8A"/>
                </a:solidFill>
                <a:latin typeface="Sanchez"/>
              </a:rPr>
              <a:t>Dasar Hukum </a:t>
            </a:r>
            <a:r>
              <a:rPr lang="en-US" sz="2424" spc="121" dirty="0" err="1">
                <a:solidFill>
                  <a:srgbClr val="334C8A"/>
                </a:solidFill>
                <a:latin typeface="Sanchez"/>
              </a:rPr>
              <a:t>Pemberatantasan</a:t>
            </a:r>
            <a:r>
              <a:rPr lang="en-US" sz="2424" spc="121" dirty="0">
                <a:solidFill>
                  <a:srgbClr val="334C8A"/>
                </a:solidFill>
                <a:latin typeface="Sanchez"/>
              </a:rPr>
              <a:t> </a:t>
            </a:r>
            <a:r>
              <a:rPr lang="en-US" sz="2424" spc="121" dirty="0" err="1">
                <a:solidFill>
                  <a:srgbClr val="334C8A"/>
                </a:solidFill>
                <a:latin typeface="Sanchez"/>
              </a:rPr>
              <a:t>Korupsi</a:t>
            </a:r>
            <a:r>
              <a:rPr lang="en-US" sz="2424" spc="121" dirty="0">
                <a:solidFill>
                  <a:srgbClr val="334C8A"/>
                </a:solidFill>
                <a:latin typeface="Sanchez"/>
              </a:rPr>
              <a:t> di Indonesia</a:t>
            </a:r>
          </a:p>
          <a:p>
            <a:pPr marL="900113" lvl="1" indent="-639763" algn="just">
              <a:lnSpc>
                <a:spcPts val="3152"/>
              </a:lnSpc>
              <a:buFont typeface="+mj-lt"/>
              <a:buAutoNum type="arabicPeriod"/>
            </a:pPr>
            <a:r>
              <a:rPr lang="en-US" sz="2424" spc="121" dirty="0" err="1">
                <a:solidFill>
                  <a:srgbClr val="334C8A"/>
                </a:solidFill>
                <a:latin typeface="Sanchez"/>
              </a:rPr>
              <a:t>Pengertian</a:t>
            </a:r>
            <a:r>
              <a:rPr lang="en-US" sz="2424" spc="121" dirty="0">
                <a:solidFill>
                  <a:srgbClr val="334C8A"/>
                </a:solidFill>
                <a:latin typeface="Sanchez"/>
              </a:rPr>
              <a:t>, </a:t>
            </a:r>
            <a:r>
              <a:rPr lang="en-US" sz="2424" spc="121" dirty="0" err="1">
                <a:solidFill>
                  <a:srgbClr val="334C8A"/>
                </a:solidFill>
                <a:latin typeface="Sanchez"/>
              </a:rPr>
              <a:t>Faktor-Faktor</a:t>
            </a:r>
            <a:r>
              <a:rPr lang="en-US" sz="2424" spc="121" dirty="0">
                <a:solidFill>
                  <a:srgbClr val="334C8A"/>
                </a:solidFill>
                <a:latin typeface="Sanchez"/>
              </a:rPr>
              <a:t>, dan </a:t>
            </a:r>
            <a:r>
              <a:rPr lang="en-US" sz="2424" spc="121" dirty="0" err="1">
                <a:solidFill>
                  <a:srgbClr val="334C8A"/>
                </a:solidFill>
                <a:latin typeface="Sanchez"/>
              </a:rPr>
              <a:t>Teori</a:t>
            </a:r>
            <a:r>
              <a:rPr lang="en-US" sz="2424" spc="121" dirty="0">
                <a:solidFill>
                  <a:srgbClr val="334C8A"/>
                </a:solidFill>
                <a:latin typeface="Sanchez"/>
              </a:rPr>
              <a:t> </a:t>
            </a:r>
            <a:r>
              <a:rPr lang="en-US" sz="2424" spc="121" dirty="0" err="1">
                <a:solidFill>
                  <a:srgbClr val="334C8A"/>
                </a:solidFill>
                <a:latin typeface="Sanchez"/>
              </a:rPr>
              <a:t>Penyebab</a:t>
            </a:r>
            <a:r>
              <a:rPr lang="en-US" sz="2424" spc="121" dirty="0">
                <a:solidFill>
                  <a:srgbClr val="334C8A"/>
                </a:solidFill>
                <a:latin typeface="Sanchez"/>
              </a:rPr>
              <a:t> </a:t>
            </a:r>
            <a:r>
              <a:rPr lang="en-US" sz="2424" spc="121" dirty="0" err="1">
                <a:solidFill>
                  <a:srgbClr val="334C8A"/>
                </a:solidFill>
                <a:latin typeface="Sanchez"/>
              </a:rPr>
              <a:t>Korupsi</a:t>
            </a:r>
            <a:endParaRPr lang="en-US" sz="2424" spc="121" dirty="0">
              <a:solidFill>
                <a:srgbClr val="334C8A"/>
              </a:solidFill>
              <a:latin typeface="Sanchez"/>
            </a:endParaRPr>
          </a:p>
          <a:p>
            <a:pPr marL="900113" lvl="1" indent="-639763" algn="just">
              <a:lnSpc>
                <a:spcPts val="3152"/>
              </a:lnSpc>
              <a:buFont typeface="+mj-lt"/>
              <a:buAutoNum type="arabicPeriod"/>
            </a:pPr>
            <a:r>
              <a:rPr lang="en-US" sz="2424" spc="121" dirty="0" err="1">
                <a:solidFill>
                  <a:srgbClr val="334C8A"/>
                </a:solidFill>
                <a:latin typeface="Sanchez"/>
              </a:rPr>
              <a:t>Delik</a:t>
            </a:r>
            <a:r>
              <a:rPr lang="en-US" sz="2424" spc="121" dirty="0">
                <a:solidFill>
                  <a:srgbClr val="334C8A"/>
                </a:solidFill>
                <a:latin typeface="Sanchez"/>
              </a:rPr>
              <a:t> </a:t>
            </a:r>
            <a:r>
              <a:rPr lang="en-US" sz="2424" spc="121" dirty="0" err="1">
                <a:solidFill>
                  <a:srgbClr val="334C8A"/>
                </a:solidFill>
                <a:latin typeface="Sanchez"/>
              </a:rPr>
              <a:t>Tindak</a:t>
            </a:r>
            <a:r>
              <a:rPr lang="en-US" sz="2424" spc="121" dirty="0">
                <a:solidFill>
                  <a:srgbClr val="334C8A"/>
                </a:solidFill>
                <a:latin typeface="Sanchez"/>
              </a:rPr>
              <a:t> </a:t>
            </a:r>
            <a:r>
              <a:rPr lang="en-US" sz="2424" spc="121" dirty="0" err="1">
                <a:solidFill>
                  <a:srgbClr val="334C8A"/>
                </a:solidFill>
                <a:latin typeface="Sanchez"/>
              </a:rPr>
              <a:t>Pidana</a:t>
            </a:r>
            <a:r>
              <a:rPr lang="en-US" sz="2424" spc="121" dirty="0">
                <a:solidFill>
                  <a:srgbClr val="334C8A"/>
                </a:solidFill>
                <a:latin typeface="Sanchez"/>
              </a:rPr>
              <a:t> </a:t>
            </a:r>
            <a:r>
              <a:rPr lang="en-US" sz="2424" spc="121" dirty="0" err="1">
                <a:solidFill>
                  <a:srgbClr val="334C8A"/>
                </a:solidFill>
                <a:latin typeface="Sanchez"/>
              </a:rPr>
              <a:t>Korupsi</a:t>
            </a:r>
            <a:r>
              <a:rPr lang="en-US" sz="2424" spc="121" dirty="0">
                <a:solidFill>
                  <a:srgbClr val="334C8A"/>
                </a:solidFill>
                <a:latin typeface="Sanchez"/>
              </a:rPr>
              <a:t> dan </a:t>
            </a:r>
            <a:r>
              <a:rPr lang="en-US" sz="2424" spc="121" dirty="0" err="1">
                <a:solidFill>
                  <a:srgbClr val="334C8A"/>
                </a:solidFill>
                <a:latin typeface="Sanchez"/>
              </a:rPr>
              <a:t>Pengelompokannya</a:t>
            </a:r>
            <a:endParaRPr lang="en-US" sz="2424" spc="121" dirty="0">
              <a:solidFill>
                <a:srgbClr val="334C8A"/>
              </a:solidFill>
              <a:latin typeface="Sanchez"/>
            </a:endParaRPr>
          </a:p>
          <a:p>
            <a:pPr marL="900113" lvl="1" indent="-639763" algn="just">
              <a:lnSpc>
                <a:spcPts val="3152"/>
              </a:lnSpc>
              <a:buFont typeface="+mj-lt"/>
              <a:buAutoNum type="arabicPeriod"/>
            </a:pPr>
            <a:r>
              <a:rPr lang="en-US" sz="2424" spc="121" dirty="0" err="1">
                <a:solidFill>
                  <a:srgbClr val="334C8A"/>
                </a:solidFill>
                <a:latin typeface="Sanchez"/>
              </a:rPr>
              <a:t>Perbedaan</a:t>
            </a:r>
            <a:r>
              <a:rPr lang="en-US" sz="2424" spc="121" dirty="0">
                <a:solidFill>
                  <a:srgbClr val="334C8A"/>
                </a:solidFill>
                <a:latin typeface="Sanchez"/>
              </a:rPr>
              <a:t> </a:t>
            </a:r>
            <a:r>
              <a:rPr lang="en-US" sz="2424" spc="121" dirty="0" err="1">
                <a:solidFill>
                  <a:srgbClr val="334C8A"/>
                </a:solidFill>
                <a:latin typeface="Sanchez"/>
              </a:rPr>
              <a:t>Gratifikasi</a:t>
            </a:r>
            <a:r>
              <a:rPr lang="en-US" sz="2424" spc="121" dirty="0">
                <a:solidFill>
                  <a:srgbClr val="334C8A"/>
                </a:solidFill>
                <a:latin typeface="Sanchez"/>
              </a:rPr>
              <a:t>, </a:t>
            </a:r>
            <a:r>
              <a:rPr lang="en-US" sz="2424" spc="121" dirty="0" err="1">
                <a:solidFill>
                  <a:srgbClr val="334C8A"/>
                </a:solidFill>
                <a:latin typeface="Sanchez"/>
              </a:rPr>
              <a:t>Pemerasan</a:t>
            </a:r>
            <a:r>
              <a:rPr lang="en-US" sz="2424" spc="121" dirty="0">
                <a:solidFill>
                  <a:srgbClr val="334C8A"/>
                </a:solidFill>
                <a:latin typeface="Sanchez"/>
              </a:rPr>
              <a:t>, dan </a:t>
            </a:r>
            <a:r>
              <a:rPr lang="en-US" sz="2424" spc="121" dirty="0" err="1">
                <a:solidFill>
                  <a:srgbClr val="334C8A"/>
                </a:solidFill>
                <a:latin typeface="Sanchez"/>
              </a:rPr>
              <a:t>Suap</a:t>
            </a:r>
            <a:endParaRPr lang="en-US" sz="2424" spc="121" dirty="0">
              <a:solidFill>
                <a:srgbClr val="334C8A"/>
              </a:solidFill>
              <a:latin typeface="Sanchez"/>
            </a:endParaRPr>
          </a:p>
          <a:p>
            <a:pPr marL="900113" lvl="1" indent="-639763" algn="just">
              <a:lnSpc>
                <a:spcPts val="3152"/>
              </a:lnSpc>
              <a:buFont typeface="+mj-lt"/>
              <a:buAutoNum type="arabicPeriod"/>
            </a:pPr>
            <a:r>
              <a:rPr lang="en-US" sz="2424" spc="121" dirty="0">
                <a:solidFill>
                  <a:srgbClr val="334C8A"/>
                </a:solidFill>
                <a:latin typeface="Sanchez"/>
              </a:rPr>
              <a:t>Strategi </a:t>
            </a:r>
            <a:r>
              <a:rPr lang="en-US" sz="2424" spc="121" dirty="0" err="1">
                <a:solidFill>
                  <a:srgbClr val="334C8A"/>
                </a:solidFill>
                <a:latin typeface="Sanchez"/>
              </a:rPr>
              <a:t>Pemberantasan</a:t>
            </a:r>
            <a:r>
              <a:rPr lang="en-US" sz="2424" spc="121" dirty="0">
                <a:solidFill>
                  <a:srgbClr val="334C8A"/>
                </a:solidFill>
                <a:latin typeface="Sanchez"/>
              </a:rPr>
              <a:t> </a:t>
            </a:r>
            <a:r>
              <a:rPr lang="en-US" sz="2424" spc="121" dirty="0" err="1">
                <a:solidFill>
                  <a:srgbClr val="334C8A"/>
                </a:solidFill>
                <a:latin typeface="Sanchez"/>
              </a:rPr>
              <a:t>Korupsi</a:t>
            </a:r>
            <a:endParaRPr lang="en-US" sz="2424" spc="121" dirty="0">
              <a:solidFill>
                <a:srgbClr val="334C8A"/>
              </a:solidFill>
              <a:latin typeface="Sanchez"/>
            </a:endParaRPr>
          </a:p>
          <a:p>
            <a:pPr marL="900113" lvl="1" indent="-639763" algn="just">
              <a:lnSpc>
                <a:spcPts val="3152"/>
              </a:lnSpc>
              <a:buFont typeface="+mj-lt"/>
              <a:buAutoNum type="arabicPeriod"/>
            </a:pPr>
            <a:r>
              <a:rPr lang="en-US" sz="2424" spc="121" dirty="0" err="1">
                <a:solidFill>
                  <a:srgbClr val="334C8A"/>
                </a:solidFill>
                <a:latin typeface="Sanchez"/>
              </a:rPr>
              <a:t>Referensi</a:t>
            </a:r>
            <a:r>
              <a:rPr lang="en-US" sz="2424" spc="121" dirty="0">
                <a:solidFill>
                  <a:srgbClr val="334C8A"/>
                </a:solidFill>
                <a:latin typeface="Sanchez"/>
              </a:rPr>
              <a:t> </a:t>
            </a:r>
            <a:r>
              <a:rPr lang="en-US" sz="2424" spc="121" dirty="0" err="1">
                <a:solidFill>
                  <a:srgbClr val="334C8A"/>
                </a:solidFill>
                <a:latin typeface="Sanchez"/>
              </a:rPr>
              <a:t>Pengukuran</a:t>
            </a:r>
            <a:r>
              <a:rPr lang="en-US" sz="2424" spc="121" dirty="0">
                <a:solidFill>
                  <a:srgbClr val="334C8A"/>
                </a:solidFill>
                <a:latin typeface="Sanchez"/>
              </a:rPr>
              <a:t> Tingkat </a:t>
            </a:r>
            <a:r>
              <a:rPr lang="en-US" sz="2424" spc="121" dirty="0" err="1">
                <a:solidFill>
                  <a:srgbClr val="334C8A"/>
                </a:solidFill>
                <a:latin typeface="Sanchez"/>
              </a:rPr>
              <a:t>Korupsi</a:t>
            </a:r>
            <a:endParaRPr lang="en-US" sz="2424" spc="121" dirty="0">
              <a:solidFill>
                <a:srgbClr val="334C8A"/>
              </a:solidFill>
              <a:latin typeface="Sanchez"/>
            </a:endParaRPr>
          </a:p>
          <a:p>
            <a:pPr marL="900113" lvl="1" indent="-639763" algn="just">
              <a:lnSpc>
                <a:spcPts val="3152"/>
              </a:lnSpc>
              <a:buFont typeface="+mj-lt"/>
              <a:buAutoNum type="arabicPeriod"/>
            </a:pPr>
            <a:r>
              <a:rPr lang="en-US" sz="2424" spc="121" dirty="0" err="1">
                <a:solidFill>
                  <a:srgbClr val="334C8A"/>
                </a:solidFill>
                <a:latin typeface="Sanchez"/>
              </a:rPr>
              <a:t>Integritas</a:t>
            </a:r>
            <a:r>
              <a:rPr lang="en-US" sz="2424" spc="121" dirty="0">
                <a:solidFill>
                  <a:srgbClr val="334C8A"/>
                </a:solidFill>
                <a:latin typeface="Sanchez"/>
              </a:rPr>
              <a:t> dan Nilai-Nilai Anti </a:t>
            </a:r>
            <a:r>
              <a:rPr lang="en-US" sz="2424" spc="121" dirty="0" err="1">
                <a:solidFill>
                  <a:srgbClr val="334C8A"/>
                </a:solidFill>
                <a:latin typeface="Sanchez"/>
              </a:rPr>
              <a:t>Korupsi</a:t>
            </a:r>
            <a:endParaRPr lang="en-US" sz="2424" spc="121" dirty="0">
              <a:solidFill>
                <a:srgbClr val="334C8A"/>
              </a:solidFill>
              <a:latin typeface="Sanchez"/>
            </a:endParaRPr>
          </a:p>
          <a:p>
            <a:pPr marL="900113" lvl="1" indent="-639763" algn="just">
              <a:lnSpc>
                <a:spcPts val="3152"/>
              </a:lnSpc>
              <a:buFont typeface="+mj-lt"/>
              <a:buAutoNum type="arabicPeriod"/>
            </a:pPr>
            <a:r>
              <a:rPr lang="en-US" sz="2424" spc="121" dirty="0" err="1">
                <a:solidFill>
                  <a:srgbClr val="334C8A"/>
                </a:solidFill>
                <a:latin typeface="Sanchez"/>
              </a:rPr>
              <a:t>Referensi</a:t>
            </a:r>
            <a:r>
              <a:rPr lang="en-US" sz="2424" spc="121" dirty="0">
                <a:solidFill>
                  <a:srgbClr val="334C8A"/>
                </a:solidFill>
                <a:latin typeface="Sanchez"/>
              </a:rPr>
              <a:t> dan Role Model Anti </a:t>
            </a:r>
            <a:r>
              <a:rPr lang="en-US" sz="2424" spc="121" dirty="0" err="1">
                <a:solidFill>
                  <a:srgbClr val="334C8A"/>
                </a:solidFill>
                <a:latin typeface="Sanchez"/>
              </a:rPr>
              <a:t>Korupsi</a:t>
            </a:r>
            <a:endParaRPr lang="en-US" sz="2424" spc="121" dirty="0">
              <a:solidFill>
                <a:srgbClr val="334C8A"/>
              </a:solidFill>
              <a:latin typeface="Sanchez"/>
            </a:endParaRPr>
          </a:p>
          <a:p>
            <a:pPr marL="523557" lvl="1" indent="-261778" algn="just">
              <a:lnSpc>
                <a:spcPts val="3152"/>
              </a:lnSpc>
              <a:buFont typeface="Arial"/>
              <a:buChar char="•"/>
            </a:pPr>
            <a:endParaRPr lang="en-US" sz="2424" spc="121" dirty="0">
              <a:solidFill>
                <a:srgbClr val="334C8A"/>
              </a:solidFill>
              <a:latin typeface="Sanchez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6"/>
          <p:cNvSpPr/>
          <p:nvPr/>
        </p:nvSpPr>
        <p:spPr>
          <a:xfrm>
            <a:off x="1949959" y="1367027"/>
            <a:ext cx="3490722" cy="37101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700"/>
          </a:p>
        </p:txBody>
      </p:sp>
      <p:sp>
        <p:nvSpPr>
          <p:cNvPr id="27" name="object 27"/>
          <p:cNvSpPr/>
          <p:nvPr/>
        </p:nvSpPr>
        <p:spPr>
          <a:xfrm>
            <a:off x="2042732" y="1430083"/>
            <a:ext cx="3312032" cy="3531490"/>
          </a:xfrm>
          <a:custGeom>
            <a:avLst/>
            <a:gdLst/>
            <a:ahLst/>
            <a:cxnLst/>
            <a:rect l="l" t="t" r="r" b="b"/>
            <a:pathLst>
              <a:path w="2208021" h="2354326">
                <a:moveTo>
                  <a:pt x="1543697" y="1798803"/>
                </a:moveTo>
                <a:lnTo>
                  <a:pt x="1486939" y="1831559"/>
                </a:lnTo>
                <a:lnTo>
                  <a:pt x="1426946" y="1860020"/>
                </a:lnTo>
                <a:lnTo>
                  <a:pt x="1363853" y="1883918"/>
                </a:lnTo>
                <a:lnTo>
                  <a:pt x="1375917" y="1713991"/>
                </a:lnTo>
                <a:lnTo>
                  <a:pt x="1036192" y="2064639"/>
                </a:lnTo>
                <a:lnTo>
                  <a:pt x="1330579" y="2354326"/>
                </a:lnTo>
                <a:lnTo>
                  <a:pt x="1342771" y="2181860"/>
                </a:lnTo>
                <a:lnTo>
                  <a:pt x="1417470" y="2162569"/>
                </a:lnTo>
                <a:lnTo>
                  <a:pt x="1489824" y="2138437"/>
                </a:lnTo>
                <a:lnTo>
                  <a:pt x="1559672" y="2109662"/>
                </a:lnTo>
                <a:lnTo>
                  <a:pt x="1626853" y="2076444"/>
                </a:lnTo>
                <a:lnTo>
                  <a:pt x="1691207" y="2038985"/>
                </a:lnTo>
                <a:lnTo>
                  <a:pt x="1752573" y="1997482"/>
                </a:lnTo>
                <a:lnTo>
                  <a:pt x="1810790" y="1952137"/>
                </a:lnTo>
                <a:lnTo>
                  <a:pt x="1865698" y="1903150"/>
                </a:lnTo>
                <a:lnTo>
                  <a:pt x="1917136" y="1850721"/>
                </a:lnTo>
                <a:lnTo>
                  <a:pt x="1964943" y="1795049"/>
                </a:lnTo>
                <a:lnTo>
                  <a:pt x="2008960" y="1736335"/>
                </a:lnTo>
                <a:lnTo>
                  <a:pt x="2049026" y="1674779"/>
                </a:lnTo>
                <a:lnTo>
                  <a:pt x="2084979" y="1610580"/>
                </a:lnTo>
                <a:lnTo>
                  <a:pt x="2116659" y="1543940"/>
                </a:lnTo>
                <a:lnTo>
                  <a:pt x="2143906" y="1475057"/>
                </a:lnTo>
                <a:lnTo>
                  <a:pt x="2166560" y="1404132"/>
                </a:lnTo>
                <a:lnTo>
                  <a:pt x="2184458" y="1331365"/>
                </a:lnTo>
                <a:lnTo>
                  <a:pt x="2197442" y="1256955"/>
                </a:lnTo>
                <a:lnTo>
                  <a:pt x="2205350" y="1181104"/>
                </a:lnTo>
                <a:lnTo>
                  <a:pt x="2208021" y="1104011"/>
                </a:lnTo>
                <a:lnTo>
                  <a:pt x="2204362" y="1013465"/>
                </a:lnTo>
                <a:lnTo>
                  <a:pt x="2193572" y="924935"/>
                </a:lnTo>
                <a:lnTo>
                  <a:pt x="2175936" y="838704"/>
                </a:lnTo>
                <a:lnTo>
                  <a:pt x="2151738" y="755058"/>
                </a:lnTo>
                <a:lnTo>
                  <a:pt x="2121263" y="674280"/>
                </a:lnTo>
                <a:lnTo>
                  <a:pt x="2084794" y="596655"/>
                </a:lnTo>
                <a:lnTo>
                  <a:pt x="2042615" y="522465"/>
                </a:lnTo>
                <a:lnTo>
                  <a:pt x="1995011" y="451997"/>
                </a:lnTo>
                <a:lnTo>
                  <a:pt x="1942266" y="385533"/>
                </a:lnTo>
                <a:lnTo>
                  <a:pt x="1884664" y="323357"/>
                </a:lnTo>
                <a:lnTo>
                  <a:pt x="1822488" y="265755"/>
                </a:lnTo>
                <a:lnTo>
                  <a:pt x="1756024" y="213010"/>
                </a:lnTo>
                <a:lnTo>
                  <a:pt x="1685556" y="165406"/>
                </a:lnTo>
                <a:lnTo>
                  <a:pt x="1611366" y="123227"/>
                </a:lnTo>
                <a:lnTo>
                  <a:pt x="1533741" y="86758"/>
                </a:lnTo>
                <a:lnTo>
                  <a:pt x="1452963" y="56283"/>
                </a:lnTo>
                <a:lnTo>
                  <a:pt x="1369317" y="32085"/>
                </a:lnTo>
                <a:lnTo>
                  <a:pt x="1283086" y="14449"/>
                </a:lnTo>
                <a:lnTo>
                  <a:pt x="1194556" y="3659"/>
                </a:lnTo>
                <a:lnTo>
                  <a:pt x="1104011" y="0"/>
                </a:lnTo>
                <a:lnTo>
                  <a:pt x="1013465" y="3659"/>
                </a:lnTo>
                <a:lnTo>
                  <a:pt x="924935" y="14449"/>
                </a:lnTo>
                <a:lnTo>
                  <a:pt x="838704" y="32085"/>
                </a:lnTo>
                <a:lnTo>
                  <a:pt x="755058" y="56283"/>
                </a:lnTo>
                <a:lnTo>
                  <a:pt x="674280" y="86758"/>
                </a:lnTo>
                <a:lnTo>
                  <a:pt x="596655" y="123227"/>
                </a:lnTo>
                <a:lnTo>
                  <a:pt x="522465" y="165406"/>
                </a:lnTo>
                <a:lnTo>
                  <a:pt x="451997" y="213010"/>
                </a:lnTo>
                <a:lnTo>
                  <a:pt x="385533" y="265755"/>
                </a:lnTo>
                <a:lnTo>
                  <a:pt x="323357" y="323357"/>
                </a:lnTo>
                <a:lnTo>
                  <a:pt x="265755" y="385533"/>
                </a:lnTo>
                <a:lnTo>
                  <a:pt x="213010" y="451997"/>
                </a:lnTo>
                <a:lnTo>
                  <a:pt x="165406" y="522465"/>
                </a:lnTo>
                <a:lnTo>
                  <a:pt x="123227" y="596655"/>
                </a:lnTo>
                <a:lnTo>
                  <a:pt x="86758" y="674280"/>
                </a:lnTo>
                <a:lnTo>
                  <a:pt x="56283" y="755058"/>
                </a:lnTo>
                <a:lnTo>
                  <a:pt x="32085" y="838704"/>
                </a:lnTo>
                <a:lnTo>
                  <a:pt x="14449" y="924935"/>
                </a:lnTo>
                <a:lnTo>
                  <a:pt x="3659" y="1013465"/>
                </a:lnTo>
                <a:lnTo>
                  <a:pt x="0" y="1104011"/>
                </a:lnTo>
                <a:lnTo>
                  <a:pt x="282066" y="1104011"/>
                </a:lnTo>
                <a:lnTo>
                  <a:pt x="283750" y="1051255"/>
                </a:lnTo>
                <a:lnTo>
                  <a:pt x="288743" y="999215"/>
                </a:lnTo>
                <a:lnTo>
                  <a:pt x="296956" y="948015"/>
                </a:lnTo>
                <a:lnTo>
                  <a:pt x="308302" y="897775"/>
                </a:lnTo>
                <a:lnTo>
                  <a:pt x="322693" y="848617"/>
                </a:lnTo>
                <a:lnTo>
                  <a:pt x="340041" y="800665"/>
                </a:lnTo>
                <a:lnTo>
                  <a:pt x="360258" y="754040"/>
                </a:lnTo>
                <a:lnTo>
                  <a:pt x="383256" y="708864"/>
                </a:lnTo>
                <a:lnTo>
                  <a:pt x="408948" y="665259"/>
                </a:lnTo>
                <a:lnTo>
                  <a:pt x="437245" y="623347"/>
                </a:lnTo>
                <a:lnTo>
                  <a:pt x="468059" y="583251"/>
                </a:lnTo>
                <a:lnTo>
                  <a:pt x="501303" y="545093"/>
                </a:lnTo>
                <a:lnTo>
                  <a:pt x="536889" y="508994"/>
                </a:lnTo>
                <a:lnTo>
                  <a:pt x="574728" y="475077"/>
                </a:lnTo>
                <a:lnTo>
                  <a:pt x="614733" y="443464"/>
                </a:lnTo>
                <a:lnTo>
                  <a:pt x="656816" y="414277"/>
                </a:lnTo>
                <a:lnTo>
                  <a:pt x="700889" y="387638"/>
                </a:lnTo>
                <a:lnTo>
                  <a:pt x="746864" y="363669"/>
                </a:lnTo>
                <a:lnTo>
                  <a:pt x="794653" y="342492"/>
                </a:lnTo>
                <a:lnTo>
                  <a:pt x="844168" y="324231"/>
                </a:lnTo>
                <a:lnTo>
                  <a:pt x="908983" y="305504"/>
                </a:lnTo>
                <a:lnTo>
                  <a:pt x="974053" y="292288"/>
                </a:lnTo>
                <a:lnTo>
                  <a:pt x="1039109" y="284449"/>
                </a:lnTo>
                <a:lnTo>
                  <a:pt x="1103885" y="281853"/>
                </a:lnTo>
                <a:lnTo>
                  <a:pt x="1168112" y="284366"/>
                </a:lnTo>
                <a:lnTo>
                  <a:pt x="1231523" y="291855"/>
                </a:lnTo>
                <a:lnTo>
                  <a:pt x="1293851" y="304185"/>
                </a:lnTo>
                <a:lnTo>
                  <a:pt x="1354828" y="321223"/>
                </a:lnTo>
                <a:lnTo>
                  <a:pt x="1414187" y="342835"/>
                </a:lnTo>
                <a:lnTo>
                  <a:pt x="1471660" y="368887"/>
                </a:lnTo>
                <a:lnTo>
                  <a:pt x="1526979" y="399245"/>
                </a:lnTo>
                <a:lnTo>
                  <a:pt x="1579876" y="433776"/>
                </a:lnTo>
                <a:lnTo>
                  <a:pt x="1630086" y="472345"/>
                </a:lnTo>
                <a:lnTo>
                  <a:pt x="1677338" y="514819"/>
                </a:lnTo>
                <a:lnTo>
                  <a:pt x="1721367" y="561064"/>
                </a:lnTo>
                <a:lnTo>
                  <a:pt x="1761905" y="610946"/>
                </a:lnTo>
                <a:lnTo>
                  <a:pt x="1798684" y="664331"/>
                </a:lnTo>
                <a:lnTo>
                  <a:pt x="1831436" y="721086"/>
                </a:lnTo>
                <a:lnTo>
                  <a:pt x="1859894" y="781076"/>
                </a:lnTo>
                <a:lnTo>
                  <a:pt x="1883790" y="844169"/>
                </a:lnTo>
                <a:lnTo>
                  <a:pt x="1902534" y="908984"/>
                </a:lnTo>
                <a:lnTo>
                  <a:pt x="1915764" y="974056"/>
                </a:lnTo>
                <a:lnTo>
                  <a:pt x="1923613" y="1039117"/>
                </a:lnTo>
                <a:lnTo>
                  <a:pt x="1926217" y="1103898"/>
                </a:lnTo>
                <a:lnTo>
                  <a:pt x="1923708" y="1168132"/>
                </a:lnTo>
                <a:lnTo>
                  <a:pt x="1916222" y="1231551"/>
                </a:lnTo>
                <a:lnTo>
                  <a:pt x="1903892" y="1293887"/>
                </a:lnTo>
                <a:lnTo>
                  <a:pt x="1886853" y="1354873"/>
                </a:lnTo>
                <a:lnTo>
                  <a:pt x="1865238" y="1414241"/>
                </a:lnTo>
                <a:lnTo>
                  <a:pt x="1839182" y="1471723"/>
                </a:lnTo>
                <a:lnTo>
                  <a:pt x="1808818" y="1527052"/>
                </a:lnTo>
                <a:lnTo>
                  <a:pt x="1774282" y="1579959"/>
                </a:lnTo>
                <a:lnTo>
                  <a:pt x="1735707" y="1630177"/>
                </a:lnTo>
                <a:lnTo>
                  <a:pt x="1693226" y="1677438"/>
                </a:lnTo>
                <a:lnTo>
                  <a:pt x="1646975" y="1721475"/>
                </a:lnTo>
                <a:lnTo>
                  <a:pt x="1597087" y="1762019"/>
                </a:lnTo>
                <a:lnTo>
                  <a:pt x="1543697" y="1798803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>
            <a:noAutofit/>
          </a:bodyPr>
          <a:lstStyle/>
          <a:p>
            <a:endParaRPr sz="2700"/>
          </a:p>
        </p:txBody>
      </p:sp>
      <p:sp>
        <p:nvSpPr>
          <p:cNvPr id="28" name="object 28"/>
          <p:cNvSpPr/>
          <p:nvPr/>
        </p:nvSpPr>
        <p:spPr>
          <a:xfrm>
            <a:off x="2042732" y="1399085"/>
            <a:ext cx="3312032" cy="3531490"/>
          </a:xfrm>
          <a:custGeom>
            <a:avLst/>
            <a:gdLst/>
            <a:ahLst/>
            <a:cxnLst/>
            <a:rect l="l" t="t" r="r" b="b"/>
            <a:pathLst>
              <a:path w="2208021" h="2354326">
                <a:moveTo>
                  <a:pt x="0" y="1104011"/>
                </a:moveTo>
                <a:lnTo>
                  <a:pt x="3659" y="1013465"/>
                </a:lnTo>
                <a:lnTo>
                  <a:pt x="14449" y="924935"/>
                </a:lnTo>
                <a:lnTo>
                  <a:pt x="32085" y="838704"/>
                </a:lnTo>
                <a:lnTo>
                  <a:pt x="56283" y="755058"/>
                </a:lnTo>
                <a:lnTo>
                  <a:pt x="86758" y="674280"/>
                </a:lnTo>
                <a:lnTo>
                  <a:pt x="123227" y="596655"/>
                </a:lnTo>
                <a:lnTo>
                  <a:pt x="165406" y="522465"/>
                </a:lnTo>
                <a:lnTo>
                  <a:pt x="213010" y="451997"/>
                </a:lnTo>
                <a:lnTo>
                  <a:pt x="265755" y="385533"/>
                </a:lnTo>
                <a:lnTo>
                  <a:pt x="323357" y="323357"/>
                </a:lnTo>
                <a:lnTo>
                  <a:pt x="385533" y="265755"/>
                </a:lnTo>
                <a:lnTo>
                  <a:pt x="451997" y="213010"/>
                </a:lnTo>
                <a:lnTo>
                  <a:pt x="522465" y="165406"/>
                </a:lnTo>
                <a:lnTo>
                  <a:pt x="596655" y="123227"/>
                </a:lnTo>
                <a:lnTo>
                  <a:pt x="674280" y="86758"/>
                </a:lnTo>
                <a:lnTo>
                  <a:pt x="755058" y="56283"/>
                </a:lnTo>
                <a:lnTo>
                  <a:pt x="838704" y="32085"/>
                </a:lnTo>
                <a:lnTo>
                  <a:pt x="924935" y="14449"/>
                </a:lnTo>
                <a:lnTo>
                  <a:pt x="1013465" y="3659"/>
                </a:lnTo>
                <a:lnTo>
                  <a:pt x="1104011" y="0"/>
                </a:lnTo>
                <a:lnTo>
                  <a:pt x="1194556" y="3659"/>
                </a:lnTo>
                <a:lnTo>
                  <a:pt x="1283086" y="14449"/>
                </a:lnTo>
                <a:lnTo>
                  <a:pt x="1369317" y="32085"/>
                </a:lnTo>
                <a:lnTo>
                  <a:pt x="1452963" y="56283"/>
                </a:lnTo>
                <a:lnTo>
                  <a:pt x="1533741" y="86758"/>
                </a:lnTo>
                <a:lnTo>
                  <a:pt x="1611366" y="123227"/>
                </a:lnTo>
                <a:lnTo>
                  <a:pt x="1685556" y="165406"/>
                </a:lnTo>
                <a:lnTo>
                  <a:pt x="1756024" y="213010"/>
                </a:lnTo>
                <a:lnTo>
                  <a:pt x="1822488" y="265755"/>
                </a:lnTo>
                <a:lnTo>
                  <a:pt x="1884664" y="323357"/>
                </a:lnTo>
                <a:lnTo>
                  <a:pt x="1942266" y="385533"/>
                </a:lnTo>
                <a:lnTo>
                  <a:pt x="1995011" y="451997"/>
                </a:lnTo>
                <a:lnTo>
                  <a:pt x="2042615" y="522465"/>
                </a:lnTo>
                <a:lnTo>
                  <a:pt x="2084794" y="596655"/>
                </a:lnTo>
                <a:lnTo>
                  <a:pt x="2121263" y="674280"/>
                </a:lnTo>
                <a:lnTo>
                  <a:pt x="2151738" y="755058"/>
                </a:lnTo>
                <a:lnTo>
                  <a:pt x="2175936" y="838704"/>
                </a:lnTo>
                <a:lnTo>
                  <a:pt x="2193572" y="924935"/>
                </a:lnTo>
                <a:lnTo>
                  <a:pt x="2204362" y="1013465"/>
                </a:lnTo>
                <a:lnTo>
                  <a:pt x="2208021" y="1104011"/>
                </a:lnTo>
                <a:lnTo>
                  <a:pt x="2205350" y="1181104"/>
                </a:lnTo>
                <a:lnTo>
                  <a:pt x="2197442" y="1256955"/>
                </a:lnTo>
                <a:lnTo>
                  <a:pt x="2184458" y="1331365"/>
                </a:lnTo>
                <a:lnTo>
                  <a:pt x="2166560" y="1404132"/>
                </a:lnTo>
                <a:lnTo>
                  <a:pt x="2143906" y="1475057"/>
                </a:lnTo>
                <a:lnTo>
                  <a:pt x="2116659" y="1543940"/>
                </a:lnTo>
                <a:lnTo>
                  <a:pt x="2084979" y="1610580"/>
                </a:lnTo>
                <a:lnTo>
                  <a:pt x="2049026" y="1674779"/>
                </a:lnTo>
                <a:lnTo>
                  <a:pt x="2008960" y="1736335"/>
                </a:lnTo>
                <a:lnTo>
                  <a:pt x="1964943" y="1795049"/>
                </a:lnTo>
                <a:lnTo>
                  <a:pt x="1917136" y="1850721"/>
                </a:lnTo>
                <a:lnTo>
                  <a:pt x="1865698" y="1903150"/>
                </a:lnTo>
                <a:lnTo>
                  <a:pt x="1810790" y="1952137"/>
                </a:lnTo>
                <a:lnTo>
                  <a:pt x="1752573" y="1997482"/>
                </a:lnTo>
                <a:lnTo>
                  <a:pt x="1691207" y="2038985"/>
                </a:lnTo>
                <a:lnTo>
                  <a:pt x="1626853" y="2076444"/>
                </a:lnTo>
                <a:lnTo>
                  <a:pt x="1559672" y="2109662"/>
                </a:lnTo>
                <a:lnTo>
                  <a:pt x="1489824" y="2138437"/>
                </a:lnTo>
                <a:lnTo>
                  <a:pt x="1417470" y="2162569"/>
                </a:lnTo>
                <a:lnTo>
                  <a:pt x="1342771" y="2181860"/>
                </a:lnTo>
                <a:lnTo>
                  <a:pt x="1330579" y="2354326"/>
                </a:lnTo>
                <a:lnTo>
                  <a:pt x="1036192" y="2064639"/>
                </a:lnTo>
                <a:lnTo>
                  <a:pt x="1375917" y="1713991"/>
                </a:lnTo>
                <a:lnTo>
                  <a:pt x="1363853" y="1883918"/>
                </a:lnTo>
                <a:lnTo>
                  <a:pt x="1426946" y="1860020"/>
                </a:lnTo>
                <a:lnTo>
                  <a:pt x="1486939" y="1831559"/>
                </a:lnTo>
                <a:lnTo>
                  <a:pt x="1543697" y="1798803"/>
                </a:lnTo>
                <a:lnTo>
                  <a:pt x="1597087" y="1762019"/>
                </a:lnTo>
                <a:lnTo>
                  <a:pt x="1646975" y="1721475"/>
                </a:lnTo>
                <a:lnTo>
                  <a:pt x="1693226" y="1677438"/>
                </a:lnTo>
                <a:lnTo>
                  <a:pt x="1735707" y="1630177"/>
                </a:lnTo>
                <a:lnTo>
                  <a:pt x="1774282" y="1579959"/>
                </a:lnTo>
                <a:lnTo>
                  <a:pt x="1808818" y="1527052"/>
                </a:lnTo>
                <a:lnTo>
                  <a:pt x="1839182" y="1471723"/>
                </a:lnTo>
                <a:lnTo>
                  <a:pt x="1865238" y="1414241"/>
                </a:lnTo>
                <a:lnTo>
                  <a:pt x="1886853" y="1354873"/>
                </a:lnTo>
                <a:lnTo>
                  <a:pt x="1903892" y="1293887"/>
                </a:lnTo>
                <a:lnTo>
                  <a:pt x="1916222" y="1231551"/>
                </a:lnTo>
                <a:lnTo>
                  <a:pt x="1923708" y="1168132"/>
                </a:lnTo>
                <a:lnTo>
                  <a:pt x="1926217" y="1103898"/>
                </a:lnTo>
                <a:lnTo>
                  <a:pt x="1923613" y="1039117"/>
                </a:lnTo>
                <a:lnTo>
                  <a:pt x="1915764" y="974056"/>
                </a:lnTo>
                <a:lnTo>
                  <a:pt x="1902534" y="908984"/>
                </a:lnTo>
                <a:lnTo>
                  <a:pt x="1883790" y="844169"/>
                </a:lnTo>
                <a:lnTo>
                  <a:pt x="1859894" y="781076"/>
                </a:lnTo>
                <a:lnTo>
                  <a:pt x="1831436" y="721086"/>
                </a:lnTo>
                <a:lnTo>
                  <a:pt x="1798684" y="664331"/>
                </a:lnTo>
                <a:lnTo>
                  <a:pt x="1761905" y="610946"/>
                </a:lnTo>
                <a:lnTo>
                  <a:pt x="1721367" y="561064"/>
                </a:lnTo>
                <a:lnTo>
                  <a:pt x="1677338" y="514819"/>
                </a:lnTo>
                <a:lnTo>
                  <a:pt x="1630086" y="472345"/>
                </a:lnTo>
                <a:lnTo>
                  <a:pt x="1579876" y="433776"/>
                </a:lnTo>
                <a:lnTo>
                  <a:pt x="1526979" y="399245"/>
                </a:lnTo>
                <a:lnTo>
                  <a:pt x="1471660" y="368887"/>
                </a:lnTo>
                <a:lnTo>
                  <a:pt x="1414187" y="342835"/>
                </a:lnTo>
                <a:lnTo>
                  <a:pt x="1354828" y="321223"/>
                </a:lnTo>
                <a:lnTo>
                  <a:pt x="1293851" y="304185"/>
                </a:lnTo>
                <a:lnTo>
                  <a:pt x="1231523" y="291855"/>
                </a:lnTo>
                <a:lnTo>
                  <a:pt x="1168112" y="284366"/>
                </a:lnTo>
                <a:lnTo>
                  <a:pt x="1103885" y="281853"/>
                </a:lnTo>
                <a:lnTo>
                  <a:pt x="1039109" y="284449"/>
                </a:lnTo>
                <a:lnTo>
                  <a:pt x="974053" y="292288"/>
                </a:lnTo>
                <a:lnTo>
                  <a:pt x="908983" y="305504"/>
                </a:lnTo>
                <a:lnTo>
                  <a:pt x="844168" y="324231"/>
                </a:lnTo>
                <a:lnTo>
                  <a:pt x="794653" y="342492"/>
                </a:lnTo>
                <a:lnTo>
                  <a:pt x="746864" y="363669"/>
                </a:lnTo>
                <a:lnTo>
                  <a:pt x="700889" y="387638"/>
                </a:lnTo>
                <a:lnTo>
                  <a:pt x="656816" y="414277"/>
                </a:lnTo>
                <a:lnTo>
                  <a:pt x="614733" y="443464"/>
                </a:lnTo>
                <a:lnTo>
                  <a:pt x="574728" y="475077"/>
                </a:lnTo>
                <a:lnTo>
                  <a:pt x="536889" y="508994"/>
                </a:lnTo>
                <a:lnTo>
                  <a:pt x="501303" y="545093"/>
                </a:lnTo>
                <a:lnTo>
                  <a:pt x="468059" y="583251"/>
                </a:lnTo>
                <a:lnTo>
                  <a:pt x="437245" y="623347"/>
                </a:lnTo>
                <a:lnTo>
                  <a:pt x="408948" y="665259"/>
                </a:lnTo>
                <a:lnTo>
                  <a:pt x="383256" y="708864"/>
                </a:lnTo>
                <a:lnTo>
                  <a:pt x="360258" y="754040"/>
                </a:lnTo>
                <a:lnTo>
                  <a:pt x="340041" y="800665"/>
                </a:lnTo>
                <a:lnTo>
                  <a:pt x="322693" y="848617"/>
                </a:lnTo>
                <a:lnTo>
                  <a:pt x="308302" y="897775"/>
                </a:lnTo>
                <a:lnTo>
                  <a:pt x="296956" y="948015"/>
                </a:lnTo>
                <a:lnTo>
                  <a:pt x="288743" y="999215"/>
                </a:lnTo>
                <a:lnTo>
                  <a:pt x="283750" y="1051255"/>
                </a:lnTo>
                <a:lnTo>
                  <a:pt x="282066" y="1104011"/>
                </a:lnTo>
                <a:lnTo>
                  <a:pt x="0" y="1104011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700"/>
          </a:p>
        </p:txBody>
      </p:sp>
      <p:sp>
        <p:nvSpPr>
          <p:cNvPr id="23" name="object 23"/>
          <p:cNvSpPr/>
          <p:nvPr/>
        </p:nvSpPr>
        <p:spPr>
          <a:xfrm>
            <a:off x="14017752" y="2964940"/>
            <a:ext cx="3712464" cy="33467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700"/>
          </a:p>
        </p:txBody>
      </p:sp>
      <p:sp>
        <p:nvSpPr>
          <p:cNvPr id="8" name="object 8"/>
          <p:cNvSpPr txBox="1"/>
          <p:nvPr/>
        </p:nvSpPr>
        <p:spPr>
          <a:xfrm>
            <a:off x="17730216" y="9725051"/>
            <a:ext cx="263328" cy="380998"/>
          </a:xfrm>
          <a:prstGeom prst="rect">
            <a:avLst/>
          </a:prstGeom>
        </p:spPr>
        <p:txBody>
          <a:bodyPr wrap="square" lIns="0" tIns="18098" rIns="0" bIns="0" rtlCol="0">
            <a:noAutofit/>
          </a:bodyPr>
          <a:lstStyle/>
          <a:p>
            <a:pPr marL="19050">
              <a:lnSpc>
                <a:spcPts val="2850"/>
              </a:lnSpc>
            </a:pPr>
            <a:r>
              <a:rPr lang="en-ID" sz="2700" dirty="0">
                <a:solidFill>
                  <a:srgbClr val="888888"/>
                </a:solidFill>
                <a:latin typeface="Calibri"/>
                <a:cs typeface="Calibri"/>
              </a:rPr>
              <a:t>6</a:t>
            </a:r>
            <a:endParaRPr sz="2700" dirty="0">
              <a:latin typeface="Calibri"/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998614" y="3597838"/>
            <a:ext cx="7021640" cy="0"/>
          </a:xfrm>
          <a:custGeom>
            <a:avLst/>
            <a:gdLst/>
            <a:ahLst/>
            <a:cxnLst/>
            <a:rect l="l" t="t" r="r" b="b"/>
            <a:pathLst>
              <a:path w="4681093">
                <a:moveTo>
                  <a:pt x="0" y="0"/>
                </a:moveTo>
                <a:lnTo>
                  <a:pt x="4681093" y="0"/>
                </a:lnTo>
              </a:path>
            </a:pathLst>
          </a:custGeom>
          <a:ln w="9525">
            <a:solidFill>
              <a:schemeClr val="tx1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 sz="2700"/>
          </a:p>
        </p:txBody>
      </p:sp>
      <p:sp>
        <p:nvSpPr>
          <p:cNvPr id="29" name="object 29"/>
          <p:cNvSpPr/>
          <p:nvPr/>
        </p:nvSpPr>
        <p:spPr>
          <a:xfrm>
            <a:off x="880111" y="3579876"/>
            <a:ext cx="3006090" cy="37124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700"/>
          </a:p>
        </p:txBody>
      </p:sp>
      <p:sp>
        <p:nvSpPr>
          <p:cNvPr id="30" name="object 30"/>
          <p:cNvSpPr/>
          <p:nvPr/>
        </p:nvSpPr>
        <p:spPr>
          <a:xfrm>
            <a:off x="973076" y="3643177"/>
            <a:ext cx="2827208" cy="3533530"/>
          </a:xfrm>
          <a:custGeom>
            <a:avLst/>
            <a:gdLst/>
            <a:ahLst/>
            <a:cxnLst/>
            <a:rect l="l" t="t" r="r" b="b"/>
            <a:pathLst>
              <a:path w="1884805" h="2355687">
                <a:moveTo>
                  <a:pt x="332963" y="1895540"/>
                </a:moveTo>
                <a:lnTo>
                  <a:pt x="396256" y="1952814"/>
                </a:lnTo>
                <a:lnTo>
                  <a:pt x="464141" y="2005255"/>
                </a:lnTo>
                <a:lnTo>
                  <a:pt x="536400" y="2052523"/>
                </a:lnTo>
                <a:lnTo>
                  <a:pt x="612819" y="2094280"/>
                </a:lnTo>
                <a:lnTo>
                  <a:pt x="693180" y="2130187"/>
                </a:lnTo>
                <a:lnTo>
                  <a:pt x="777268" y="2159905"/>
                </a:lnTo>
                <a:lnTo>
                  <a:pt x="864868" y="2183094"/>
                </a:lnTo>
                <a:lnTo>
                  <a:pt x="877060" y="2355687"/>
                </a:lnTo>
                <a:lnTo>
                  <a:pt x="1171700" y="2066000"/>
                </a:lnTo>
                <a:lnTo>
                  <a:pt x="831848" y="1715226"/>
                </a:lnTo>
                <a:lnTo>
                  <a:pt x="843786" y="1885152"/>
                </a:lnTo>
                <a:lnTo>
                  <a:pt x="825715" y="1878869"/>
                </a:lnTo>
                <a:lnTo>
                  <a:pt x="790089" y="1865079"/>
                </a:lnTo>
                <a:lnTo>
                  <a:pt x="755198" y="1849681"/>
                </a:lnTo>
                <a:lnTo>
                  <a:pt x="704359" y="1823642"/>
                </a:lnTo>
                <a:lnTo>
                  <a:pt x="655475" y="1794162"/>
                </a:lnTo>
                <a:lnTo>
                  <a:pt x="608729" y="1761349"/>
                </a:lnTo>
                <a:lnTo>
                  <a:pt x="578842" y="1737674"/>
                </a:lnTo>
                <a:lnTo>
                  <a:pt x="550039" y="1712595"/>
                </a:lnTo>
                <a:lnTo>
                  <a:pt x="522375" y="1686143"/>
                </a:lnTo>
                <a:lnTo>
                  <a:pt x="476653" y="1636481"/>
                </a:lnTo>
                <a:lnTo>
                  <a:pt x="435748" y="1584126"/>
                </a:lnTo>
                <a:lnTo>
                  <a:pt x="399659" y="1529377"/>
                </a:lnTo>
                <a:lnTo>
                  <a:pt x="368387" y="1472533"/>
                </a:lnTo>
                <a:lnTo>
                  <a:pt x="341930" y="1413895"/>
                </a:lnTo>
                <a:lnTo>
                  <a:pt x="320289" y="1353761"/>
                </a:lnTo>
                <a:lnTo>
                  <a:pt x="303464" y="1292431"/>
                </a:lnTo>
                <a:lnTo>
                  <a:pt x="291455" y="1230205"/>
                </a:lnTo>
                <a:lnTo>
                  <a:pt x="284261" y="1167382"/>
                </a:lnTo>
                <a:lnTo>
                  <a:pt x="281883" y="1104261"/>
                </a:lnTo>
                <a:lnTo>
                  <a:pt x="284319" y="1041142"/>
                </a:lnTo>
                <a:lnTo>
                  <a:pt x="291571" y="978324"/>
                </a:lnTo>
                <a:lnTo>
                  <a:pt x="303637" y="916108"/>
                </a:lnTo>
                <a:lnTo>
                  <a:pt x="320519" y="854791"/>
                </a:lnTo>
                <a:lnTo>
                  <a:pt x="342215" y="794675"/>
                </a:lnTo>
                <a:lnTo>
                  <a:pt x="368725" y="736057"/>
                </a:lnTo>
                <a:lnTo>
                  <a:pt x="400050" y="679238"/>
                </a:lnTo>
                <a:lnTo>
                  <a:pt x="436188" y="624518"/>
                </a:lnTo>
                <a:lnTo>
                  <a:pt x="477141" y="572195"/>
                </a:lnTo>
                <a:lnTo>
                  <a:pt x="522908" y="522569"/>
                </a:lnTo>
                <a:lnTo>
                  <a:pt x="572523" y="476802"/>
                </a:lnTo>
                <a:lnTo>
                  <a:pt x="624828" y="435857"/>
                </a:lnTo>
                <a:lnTo>
                  <a:pt x="679525" y="399733"/>
                </a:lnTo>
                <a:lnTo>
                  <a:pt x="736314" y="368430"/>
                </a:lnTo>
                <a:lnTo>
                  <a:pt x="794897" y="341947"/>
                </a:lnTo>
                <a:lnTo>
                  <a:pt x="854973" y="320286"/>
                </a:lnTo>
                <a:lnTo>
                  <a:pt x="916245" y="303444"/>
                </a:lnTo>
                <a:lnTo>
                  <a:pt x="978412" y="291423"/>
                </a:lnTo>
                <a:lnTo>
                  <a:pt x="1041176" y="284222"/>
                </a:lnTo>
                <a:lnTo>
                  <a:pt x="1104238" y="281841"/>
                </a:lnTo>
                <a:lnTo>
                  <a:pt x="1167298" y="284279"/>
                </a:lnTo>
                <a:lnTo>
                  <a:pt x="1230057" y="291537"/>
                </a:lnTo>
                <a:lnTo>
                  <a:pt x="1292217" y="303614"/>
                </a:lnTo>
                <a:lnTo>
                  <a:pt x="1353478" y="320510"/>
                </a:lnTo>
                <a:lnTo>
                  <a:pt x="1413541" y="342225"/>
                </a:lnTo>
                <a:lnTo>
                  <a:pt x="1472106" y="368759"/>
                </a:lnTo>
                <a:lnTo>
                  <a:pt x="1528876" y="400111"/>
                </a:lnTo>
                <a:lnTo>
                  <a:pt x="1583550" y="436282"/>
                </a:lnTo>
                <a:lnTo>
                  <a:pt x="1635829" y="477271"/>
                </a:lnTo>
                <a:lnTo>
                  <a:pt x="1685415" y="523077"/>
                </a:lnTo>
                <a:lnTo>
                  <a:pt x="1884805" y="323687"/>
                </a:lnTo>
                <a:lnTo>
                  <a:pt x="1839035" y="280414"/>
                </a:lnTo>
                <a:lnTo>
                  <a:pt x="1791042" y="239949"/>
                </a:lnTo>
                <a:lnTo>
                  <a:pt x="1740958" y="202367"/>
                </a:lnTo>
                <a:lnTo>
                  <a:pt x="1688914" y="167739"/>
                </a:lnTo>
                <a:lnTo>
                  <a:pt x="1635044" y="136140"/>
                </a:lnTo>
                <a:lnTo>
                  <a:pt x="1579478" y="107642"/>
                </a:lnTo>
                <a:lnTo>
                  <a:pt x="1522348" y="82318"/>
                </a:lnTo>
                <a:lnTo>
                  <a:pt x="1463787" y="60242"/>
                </a:lnTo>
                <a:lnTo>
                  <a:pt x="1403926" y="41487"/>
                </a:lnTo>
                <a:lnTo>
                  <a:pt x="1342896" y="26126"/>
                </a:lnTo>
                <a:lnTo>
                  <a:pt x="1253708" y="10087"/>
                </a:lnTo>
                <a:lnTo>
                  <a:pt x="1164944" y="1450"/>
                </a:lnTo>
                <a:lnTo>
                  <a:pt x="1076944" y="0"/>
                </a:lnTo>
                <a:lnTo>
                  <a:pt x="990046" y="5519"/>
                </a:lnTo>
                <a:lnTo>
                  <a:pt x="904589" y="17792"/>
                </a:lnTo>
                <a:lnTo>
                  <a:pt x="820912" y="36603"/>
                </a:lnTo>
                <a:lnTo>
                  <a:pt x="739354" y="61736"/>
                </a:lnTo>
                <a:lnTo>
                  <a:pt x="660253" y="92975"/>
                </a:lnTo>
                <a:lnTo>
                  <a:pt x="583949" y="130104"/>
                </a:lnTo>
                <a:lnTo>
                  <a:pt x="510781" y="172906"/>
                </a:lnTo>
                <a:lnTo>
                  <a:pt x="441087" y="221167"/>
                </a:lnTo>
                <a:lnTo>
                  <a:pt x="375207" y="274669"/>
                </a:lnTo>
                <a:lnTo>
                  <a:pt x="313479" y="333197"/>
                </a:lnTo>
                <a:lnTo>
                  <a:pt x="256241" y="396535"/>
                </a:lnTo>
                <a:lnTo>
                  <a:pt x="203834" y="464467"/>
                </a:lnTo>
                <a:lnTo>
                  <a:pt x="156596" y="536776"/>
                </a:lnTo>
                <a:lnTo>
                  <a:pt x="114865" y="613247"/>
                </a:lnTo>
                <a:lnTo>
                  <a:pt x="78982" y="693663"/>
                </a:lnTo>
                <a:lnTo>
                  <a:pt x="49283" y="777809"/>
                </a:lnTo>
                <a:lnTo>
                  <a:pt x="26109" y="865469"/>
                </a:lnTo>
                <a:lnTo>
                  <a:pt x="10081" y="954714"/>
                </a:lnTo>
                <a:lnTo>
                  <a:pt x="1450" y="1043535"/>
                </a:lnTo>
                <a:lnTo>
                  <a:pt x="0" y="1131591"/>
                </a:lnTo>
                <a:lnTo>
                  <a:pt x="5514" y="1218544"/>
                </a:lnTo>
                <a:lnTo>
                  <a:pt x="17778" y="1304056"/>
                </a:lnTo>
                <a:lnTo>
                  <a:pt x="36576" y="1387786"/>
                </a:lnTo>
                <a:lnTo>
                  <a:pt x="61691" y="1469396"/>
                </a:lnTo>
                <a:lnTo>
                  <a:pt x="92908" y="1548546"/>
                </a:lnTo>
                <a:lnTo>
                  <a:pt x="130011" y="1624898"/>
                </a:lnTo>
                <a:lnTo>
                  <a:pt x="172783" y="1698113"/>
                </a:lnTo>
                <a:lnTo>
                  <a:pt x="221010" y="1767851"/>
                </a:lnTo>
                <a:lnTo>
                  <a:pt x="274475" y="1833773"/>
                </a:lnTo>
                <a:lnTo>
                  <a:pt x="332963" y="189554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>
            <a:noAutofit/>
          </a:bodyPr>
          <a:lstStyle/>
          <a:p>
            <a:endParaRPr sz="2700"/>
          </a:p>
        </p:txBody>
      </p:sp>
      <p:sp>
        <p:nvSpPr>
          <p:cNvPr id="31" name="object 31"/>
          <p:cNvSpPr/>
          <p:nvPr/>
        </p:nvSpPr>
        <p:spPr>
          <a:xfrm>
            <a:off x="973076" y="3643177"/>
            <a:ext cx="2827208" cy="3533530"/>
          </a:xfrm>
          <a:custGeom>
            <a:avLst/>
            <a:gdLst/>
            <a:ahLst/>
            <a:cxnLst/>
            <a:rect l="l" t="t" r="r" b="b"/>
            <a:pathLst>
              <a:path w="1884805" h="2355687">
                <a:moveTo>
                  <a:pt x="1884805" y="323687"/>
                </a:moveTo>
                <a:lnTo>
                  <a:pt x="1685415" y="523077"/>
                </a:lnTo>
                <a:lnTo>
                  <a:pt x="1635829" y="477271"/>
                </a:lnTo>
                <a:lnTo>
                  <a:pt x="1583550" y="436282"/>
                </a:lnTo>
                <a:lnTo>
                  <a:pt x="1528876" y="400111"/>
                </a:lnTo>
                <a:lnTo>
                  <a:pt x="1472106" y="368759"/>
                </a:lnTo>
                <a:lnTo>
                  <a:pt x="1413541" y="342225"/>
                </a:lnTo>
                <a:lnTo>
                  <a:pt x="1353478" y="320510"/>
                </a:lnTo>
                <a:lnTo>
                  <a:pt x="1292217" y="303614"/>
                </a:lnTo>
                <a:lnTo>
                  <a:pt x="1230057" y="291537"/>
                </a:lnTo>
                <a:lnTo>
                  <a:pt x="1167298" y="284279"/>
                </a:lnTo>
                <a:lnTo>
                  <a:pt x="1104238" y="281841"/>
                </a:lnTo>
                <a:lnTo>
                  <a:pt x="1041176" y="284222"/>
                </a:lnTo>
                <a:lnTo>
                  <a:pt x="978412" y="291423"/>
                </a:lnTo>
                <a:lnTo>
                  <a:pt x="916245" y="303444"/>
                </a:lnTo>
                <a:lnTo>
                  <a:pt x="854973" y="320286"/>
                </a:lnTo>
                <a:lnTo>
                  <a:pt x="794897" y="341947"/>
                </a:lnTo>
                <a:lnTo>
                  <a:pt x="736314" y="368430"/>
                </a:lnTo>
                <a:lnTo>
                  <a:pt x="679525" y="399733"/>
                </a:lnTo>
                <a:lnTo>
                  <a:pt x="624828" y="435857"/>
                </a:lnTo>
                <a:lnTo>
                  <a:pt x="572523" y="476802"/>
                </a:lnTo>
                <a:lnTo>
                  <a:pt x="522908" y="522569"/>
                </a:lnTo>
                <a:lnTo>
                  <a:pt x="477141" y="572195"/>
                </a:lnTo>
                <a:lnTo>
                  <a:pt x="436188" y="624518"/>
                </a:lnTo>
                <a:lnTo>
                  <a:pt x="400050" y="679238"/>
                </a:lnTo>
                <a:lnTo>
                  <a:pt x="368725" y="736057"/>
                </a:lnTo>
                <a:lnTo>
                  <a:pt x="342215" y="794675"/>
                </a:lnTo>
                <a:lnTo>
                  <a:pt x="320519" y="854791"/>
                </a:lnTo>
                <a:lnTo>
                  <a:pt x="303637" y="916108"/>
                </a:lnTo>
                <a:lnTo>
                  <a:pt x="291571" y="978324"/>
                </a:lnTo>
                <a:lnTo>
                  <a:pt x="284319" y="1041142"/>
                </a:lnTo>
                <a:lnTo>
                  <a:pt x="281883" y="1104261"/>
                </a:lnTo>
                <a:lnTo>
                  <a:pt x="284261" y="1167382"/>
                </a:lnTo>
                <a:lnTo>
                  <a:pt x="291455" y="1230205"/>
                </a:lnTo>
                <a:lnTo>
                  <a:pt x="303464" y="1292431"/>
                </a:lnTo>
                <a:lnTo>
                  <a:pt x="320289" y="1353761"/>
                </a:lnTo>
                <a:lnTo>
                  <a:pt x="341930" y="1413895"/>
                </a:lnTo>
                <a:lnTo>
                  <a:pt x="368387" y="1472533"/>
                </a:lnTo>
                <a:lnTo>
                  <a:pt x="399659" y="1529377"/>
                </a:lnTo>
                <a:lnTo>
                  <a:pt x="435748" y="1584126"/>
                </a:lnTo>
                <a:lnTo>
                  <a:pt x="476653" y="1636481"/>
                </a:lnTo>
                <a:lnTo>
                  <a:pt x="522375" y="1686143"/>
                </a:lnTo>
                <a:lnTo>
                  <a:pt x="550039" y="1712595"/>
                </a:lnTo>
                <a:lnTo>
                  <a:pt x="578842" y="1737674"/>
                </a:lnTo>
                <a:lnTo>
                  <a:pt x="608729" y="1761349"/>
                </a:lnTo>
                <a:lnTo>
                  <a:pt x="655475" y="1794162"/>
                </a:lnTo>
                <a:lnTo>
                  <a:pt x="704359" y="1823642"/>
                </a:lnTo>
                <a:lnTo>
                  <a:pt x="755198" y="1849681"/>
                </a:lnTo>
                <a:lnTo>
                  <a:pt x="790089" y="1865079"/>
                </a:lnTo>
                <a:lnTo>
                  <a:pt x="825715" y="1878869"/>
                </a:lnTo>
                <a:lnTo>
                  <a:pt x="843786" y="1885152"/>
                </a:lnTo>
                <a:lnTo>
                  <a:pt x="831848" y="1715226"/>
                </a:lnTo>
                <a:lnTo>
                  <a:pt x="1171700" y="2066000"/>
                </a:lnTo>
                <a:lnTo>
                  <a:pt x="877060" y="2355687"/>
                </a:lnTo>
                <a:lnTo>
                  <a:pt x="864868" y="2183094"/>
                </a:lnTo>
                <a:lnTo>
                  <a:pt x="777268" y="2159905"/>
                </a:lnTo>
                <a:lnTo>
                  <a:pt x="693180" y="2130187"/>
                </a:lnTo>
                <a:lnTo>
                  <a:pt x="612819" y="2094280"/>
                </a:lnTo>
                <a:lnTo>
                  <a:pt x="536400" y="2052523"/>
                </a:lnTo>
                <a:lnTo>
                  <a:pt x="464141" y="2005255"/>
                </a:lnTo>
                <a:lnTo>
                  <a:pt x="396256" y="1952814"/>
                </a:lnTo>
                <a:lnTo>
                  <a:pt x="332963" y="1895540"/>
                </a:lnTo>
                <a:lnTo>
                  <a:pt x="274475" y="1833773"/>
                </a:lnTo>
                <a:lnTo>
                  <a:pt x="221010" y="1767851"/>
                </a:lnTo>
                <a:lnTo>
                  <a:pt x="172783" y="1698113"/>
                </a:lnTo>
                <a:lnTo>
                  <a:pt x="130011" y="1624898"/>
                </a:lnTo>
                <a:lnTo>
                  <a:pt x="92908" y="1548546"/>
                </a:lnTo>
                <a:lnTo>
                  <a:pt x="61691" y="1469396"/>
                </a:lnTo>
                <a:lnTo>
                  <a:pt x="36576" y="1387786"/>
                </a:lnTo>
                <a:lnTo>
                  <a:pt x="17778" y="1304056"/>
                </a:lnTo>
                <a:lnTo>
                  <a:pt x="5514" y="1218544"/>
                </a:lnTo>
                <a:lnTo>
                  <a:pt x="0" y="1131591"/>
                </a:lnTo>
                <a:lnTo>
                  <a:pt x="1450" y="1043535"/>
                </a:lnTo>
                <a:lnTo>
                  <a:pt x="10081" y="954714"/>
                </a:lnTo>
                <a:lnTo>
                  <a:pt x="26109" y="865469"/>
                </a:lnTo>
                <a:lnTo>
                  <a:pt x="49283" y="777809"/>
                </a:lnTo>
                <a:lnTo>
                  <a:pt x="78982" y="693663"/>
                </a:lnTo>
                <a:lnTo>
                  <a:pt x="114865" y="613247"/>
                </a:lnTo>
                <a:lnTo>
                  <a:pt x="156596" y="536776"/>
                </a:lnTo>
                <a:lnTo>
                  <a:pt x="203834" y="464467"/>
                </a:lnTo>
                <a:lnTo>
                  <a:pt x="256241" y="396535"/>
                </a:lnTo>
                <a:lnTo>
                  <a:pt x="313479" y="333197"/>
                </a:lnTo>
                <a:lnTo>
                  <a:pt x="375207" y="274669"/>
                </a:lnTo>
                <a:lnTo>
                  <a:pt x="441087" y="221167"/>
                </a:lnTo>
                <a:lnTo>
                  <a:pt x="510781" y="172906"/>
                </a:lnTo>
                <a:lnTo>
                  <a:pt x="583949" y="130104"/>
                </a:lnTo>
                <a:lnTo>
                  <a:pt x="660253" y="92975"/>
                </a:lnTo>
                <a:lnTo>
                  <a:pt x="739354" y="61736"/>
                </a:lnTo>
                <a:lnTo>
                  <a:pt x="820912" y="36603"/>
                </a:lnTo>
                <a:lnTo>
                  <a:pt x="904589" y="17792"/>
                </a:lnTo>
                <a:lnTo>
                  <a:pt x="990046" y="5519"/>
                </a:lnTo>
                <a:lnTo>
                  <a:pt x="1076944" y="0"/>
                </a:lnTo>
                <a:lnTo>
                  <a:pt x="1164944" y="1450"/>
                </a:lnTo>
                <a:lnTo>
                  <a:pt x="1253708" y="10087"/>
                </a:lnTo>
                <a:lnTo>
                  <a:pt x="1342896" y="26126"/>
                </a:lnTo>
                <a:lnTo>
                  <a:pt x="1403926" y="41487"/>
                </a:lnTo>
                <a:lnTo>
                  <a:pt x="1463787" y="60242"/>
                </a:lnTo>
                <a:lnTo>
                  <a:pt x="1522348" y="82318"/>
                </a:lnTo>
                <a:lnTo>
                  <a:pt x="1579478" y="107642"/>
                </a:lnTo>
                <a:lnTo>
                  <a:pt x="1635044" y="136140"/>
                </a:lnTo>
                <a:lnTo>
                  <a:pt x="1688914" y="167739"/>
                </a:lnTo>
                <a:lnTo>
                  <a:pt x="1740958" y="202367"/>
                </a:lnTo>
                <a:lnTo>
                  <a:pt x="1791042" y="239949"/>
                </a:lnTo>
                <a:lnTo>
                  <a:pt x="1839035" y="280414"/>
                </a:lnTo>
                <a:lnTo>
                  <a:pt x="1862206" y="301704"/>
                </a:lnTo>
                <a:lnTo>
                  <a:pt x="1884805" y="323687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700"/>
          </a:p>
        </p:txBody>
      </p:sp>
      <p:sp>
        <p:nvSpPr>
          <p:cNvPr id="32" name="object 32"/>
          <p:cNvSpPr/>
          <p:nvPr/>
        </p:nvSpPr>
        <p:spPr>
          <a:xfrm>
            <a:off x="1954530" y="5790436"/>
            <a:ext cx="3488436" cy="34884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700"/>
          </a:p>
        </p:txBody>
      </p:sp>
      <p:sp>
        <p:nvSpPr>
          <p:cNvPr id="33" name="object 33"/>
          <p:cNvSpPr/>
          <p:nvPr/>
        </p:nvSpPr>
        <p:spPr>
          <a:xfrm>
            <a:off x="2047114" y="5853350"/>
            <a:ext cx="3310080" cy="3310076"/>
          </a:xfrm>
          <a:custGeom>
            <a:avLst/>
            <a:gdLst/>
            <a:ahLst/>
            <a:cxnLst/>
            <a:rect l="l" t="t" r="r" b="b"/>
            <a:pathLst>
              <a:path w="2206720" h="2206717">
                <a:moveTo>
                  <a:pt x="281178" y="1103344"/>
                </a:moveTo>
                <a:lnTo>
                  <a:pt x="0" y="1103344"/>
                </a:lnTo>
                <a:lnTo>
                  <a:pt x="868" y="1147138"/>
                </a:lnTo>
                <a:lnTo>
                  <a:pt x="3460" y="1190706"/>
                </a:lnTo>
                <a:lnTo>
                  <a:pt x="7758" y="1234003"/>
                </a:lnTo>
                <a:lnTo>
                  <a:pt x="13741" y="1276982"/>
                </a:lnTo>
                <a:lnTo>
                  <a:pt x="21391" y="1319596"/>
                </a:lnTo>
                <a:lnTo>
                  <a:pt x="30689" y="1361799"/>
                </a:lnTo>
                <a:lnTo>
                  <a:pt x="41616" y="1403545"/>
                </a:lnTo>
                <a:lnTo>
                  <a:pt x="54152" y="1444787"/>
                </a:lnTo>
                <a:lnTo>
                  <a:pt x="68279" y="1485480"/>
                </a:lnTo>
                <a:lnTo>
                  <a:pt x="83978" y="1525576"/>
                </a:lnTo>
                <a:lnTo>
                  <a:pt x="101230" y="1565029"/>
                </a:lnTo>
                <a:lnTo>
                  <a:pt x="120015" y="1603794"/>
                </a:lnTo>
                <a:lnTo>
                  <a:pt x="140314" y="1641823"/>
                </a:lnTo>
                <a:lnTo>
                  <a:pt x="162109" y="1679071"/>
                </a:lnTo>
                <a:lnTo>
                  <a:pt x="185380" y="1715490"/>
                </a:lnTo>
                <a:lnTo>
                  <a:pt x="210108" y="1751035"/>
                </a:lnTo>
                <a:lnTo>
                  <a:pt x="236275" y="1785659"/>
                </a:lnTo>
                <a:lnTo>
                  <a:pt x="263861" y="1819316"/>
                </a:lnTo>
                <a:lnTo>
                  <a:pt x="292847" y="1851959"/>
                </a:lnTo>
                <a:lnTo>
                  <a:pt x="323215" y="1883543"/>
                </a:lnTo>
                <a:lnTo>
                  <a:pt x="389791" y="1944946"/>
                </a:lnTo>
                <a:lnTo>
                  <a:pt x="459980" y="1999885"/>
                </a:lnTo>
                <a:lnTo>
                  <a:pt x="533380" y="2048361"/>
                </a:lnTo>
                <a:lnTo>
                  <a:pt x="609590" y="2090374"/>
                </a:lnTo>
                <a:lnTo>
                  <a:pt x="688209" y="2125923"/>
                </a:lnTo>
                <a:lnTo>
                  <a:pt x="768834" y="2155009"/>
                </a:lnTo>
                <a:lnTo>
                  <a:pt x="851064" y="2177631"/>
                </a:lnTo>
                <a:lnTo>
                  <a:pt x="934499" y="2193790"/>
                </a:lnTo>
                <a:lnTo>
                  <a:pt x="1018737" y="2203485"/>
                </a:lnTo>
                <a:lnTo>
                  <a:pt x="1103375" y="2206717"/>
                </a:lnTo>
                <a:lnTo>
                  <a:pt x="1188014" y="2203485"/>
                </a:lnTo>
                <a:lnTo>
                  <a:pt x="1272252" y="2193790"/>
                </a:lnTo>
                <a:lnTo>
                  <a:pt x="1355687" y="2177631"/>
                </a:lnTo>
                <a:lnTo>
                  <a:pt x="1437917" y="2155009"/>
                </a:lnTo>
                <a:lnTo>
                  <a:pt x="1518542" y="2125923"/>
                </a:lnTo>
                <a:lnTo>
                  <a:pt x="1597161" y="2090374"/>
                </a:lnTo>
                <a:lnTo>
                  <a:pt x="1673371" y="2048361"/>
                </a:lnTo>
                <a:lnTo>
                  <a:pt x="1746771" y="1999885"/>
                </a:lnTo>
                <a:lnTo>
                  <a:pt x="1816960" y="1944946"/>
                </a:lnTo>
                <a:lnTo>
                  <a:pt x="1883537" y="1883543"/>
                </a:lnTo>
                <a:lnTo>
                  <a:pt x="1944941" y="1816961"/>
                </a:lnTo>
                <a:lnTo>
                  <a:pt x="1999882" y="1746767"/>
                </a:lnTo>
                <a:lnTo>
                  <a:pt x="2048360" y="1673362"/>
                </a:lnTo>
                <a:lnTo>
                  <a:pt x="2090374" y="1597148"/>
                </a:lnTo>
                <a:lnTo>
                  <a:pt x="2125924" y="1518527"/>
                </a:lnTo>
                <a:lnTo>
                  <a:pt x="2155010" y="1437899"/>
                </a:lnTo>
                <a:lnTo>
                  <a:pt x="2177633" y="1355665"/>
                </a:lnTo>
                <a:lnTo>
                  <a:pt x="2193792" y="1272228"/>
                </a:lnTo>
                <a:lnTo>
                  <a:pt x="2203488" y="1187989"/>
                </a:lnTo>
                <a:lnTo>
                  <a:pt x="2206720" y="1103349"/>
                </a:lnTo>
                <a:lnTo>
                  <a:pt x="2203488" y="1018708"/>
                </a:lnTo>
                <a:lnTo>
                  <a:pt x="2193792" y="934470"/>
                </a:lnTo>
                <a:lnTo>
                  <a:pt x="2177633" y="851034"/>
                </a:lnTo>
                <a:lnTo>
                  <a:pt x="2155010" y="768803"/>
                </a:lnTo>
                <a:lnTo>
                  <a:pt x="2125924" y="688177"/>
                </a:lnTo>
                <a:lnTo>
                  <a:pt x="2090374" y="609559"/>
                </a:lnTo>
                <a:lnTo>
                  <a:pt x="2048360" y="533349"/>
                </a:lnTo>
                <a:lnTo>
                  <a:pt x="1999882" y="459949"/>
                </a:lnTo>
                <a:lnTo>
                  <a:pt x="1944941" y="389759"/>
                </a:lnTo>
                <a:lnTo>
                  <a:pt x="1883537" y="323183"/>
                </a:lnTo>
                <a:lnTo>
                  <a:pt x="1816960" y="261778"/>
                </a:lnTo>
                <a:lnTo>
                  <a:pt x="1746771" y="206837"/>
                </a:lnTo>
                <a:lnTo>
                  <a:pt x="1673371" y="158359"/>
                </a:lnTo>
                <a:lnTo>
                  <a:pt x="1597161" y="116345"/>
                </a:lnTo>
                <a:lnTo>
                  <a:pt x="1518542" y="80795"/>
                </a:lnTo>
                <a:lnTo>
                  <a:pt x="1437917" y="51709"/>
                </a:lnTo>
                <a:lnTo>
                  <a:pt x="1355687" y="29086"/>
                </a:lnTo>
                <a:lnTo>
                  <a:pt x="1272252" y="12927"/>
                </a:lnTo>
                <a:lnTo>
                  <a:pt x="1188014" y="3231"/>
                </a:lnTo>
                <a:lnTo>
                  <a:pt x="1103375" y="0"/>
                </a:lnTo>
                <a:lnTo>
                  <a:pt x="1018737" y="3231"/>
                </a:lnTo>
                <a:lnTo>
                  <a:pt x="934499" y="12927"/>
                </a:lnTo>
                <a:lnTo>
                  <a:pt x="851064" y="29086"/>
                </a:lnTo>
                <a:lnTo>
                  <a:pt x="768834" y="51709"/>
                </a:lnTo>
                <a:lnTo>
                  <a:pt x="688209" y="80795"/>
                </a:lnTo>
                <a:lnTo>
                  <a:pt x="609590" y="116345"/>
                </a:lnTo>
                <a:lnTo>
                  <a:pt x="533380" y="158359"/>
                </a:lnTo>
                <a:lnTo>
                  <a:pt x="459980" y="206837"/>
                </a:lnTo>
                <a:lnTo>
                  <a:pt x="389791" y="261778"/>
                </a:lnTo>
                <a:lnTo>
                  <a:pt x="323215" y="323183"/>
                </a:lnTo>
                <a:lnTo>
                  <a:pt x="521970" y="521938"/>
                </a:lnTo>
                <a:lnTo>
                  <a:pt x="545503" y="499320"/>
                </a:lnTo>
                <a:lnTo>
                  <a:pt x="569827" y="477730"/>
                </a:lnTo>
                <a:lnTo>
                  <a:pt x="620706" y="437691"/>
                </a:lnTo>
                <a:lnTo>
                  <a:pt x="674333" y="401934"/>
                </a:lnTo>
                <a:lnTo>
                  <a:pt x="730428" y="370574"/>
                </a:lnTo>
                <a:lnTo>
                  <a:pt x="788717" y="343725"/>
                </a:lnTo>
                <a:lnTo>
                  <a:pt x="848922" y="321501"/>
                </a:lnTo>
                <a:lnTo>
                  <a:pt x="910767" y="304017"/>
                </a:lnTo>
                <a:lnTo>
                  <a:pt x="973976" y="291387"/>
                </a:lnTo>
                <a:lnTo>
                  <a:pt x="1038271" y="283725"/>
                </a:lnTo>
                <a:lnTo>
                  <a:pt x="1103376" y="281146"/>
                </a:lnTo>
                <a:lnTo>
                  <a:pt x="1170817" y="283871"/>
                </a:lnTo>
                <a:lnTo>
                  <a:pt x="1236756" y="291905"/>
                </a:lnTo>
                <a:lnTo>
                  <a:pt x="1300980" y="305037"/>
                </a:lnTo>
                <a:lnTo>
                  <a:pt x="1363278" y="323056"/>
                </a:lnTo>
                <a:lnTo>
                  <a:pt x="1423439" y="345749"/>
                </a:lnTo>
                <a:lnTo>
                  <a:pt x="1481251" y="372906"/>
                </a:lnTo>
                <a:lnTo>
                  <a:pt x="1536503" y="404314"/>
                </a:lnTo>
                <a:lnTo>
                  <a:pt x="1588983" y="439764"/>
                </a:lnTo>
                <a:lnTo>
                  <a:pt x="1638480" y="479042"/>
                </a:lnTo>
                <a:lnTo>
                  <a:pt x="1684781" y="521938"/>
                </a:lnTo>
                <a:lnTo>
                  <a:pt x="1727677" y="568240"/>
                </a:lnTo>
                <a:lnTo>
                  <a:pt x="1766956" y="617736"/>
                </a:lnTo>
                <a:lnTo>
                  <a:pt x="1802405" y="670216"/>
                </a:lnTo>
                <a:lnTo>
                  <a:pt x="1833813" y="725468"/>
                </a:lnTo>
                <a:lnTo>
                  <a:pt x="1860970" y="783280"/>
                </a:lnTo>
                <a:lnTo>
                  <a:pt x="1883664" y="843441"/>
                </a:lnTo>
                <a:lnTo>
                  <a:pt x="1901682" y="905739"/>
                </a:lnTo>
                <a:lnTo>
                  <a:pt x="1914814" y="969963"/>
                </a:lnTo>
                <a:lnTo>
                  <a:pt x="1922848" y="1035902"/>
                </a:lnTo>
                <a:lnTo>
                  <a:pt x="1925574" y="1103344"/>
                </a:lnTo>
                <a:lnTo>
                  <a:pt x="1922848" y="1170786"/>
                </a:lnTo>
                <a:lnTo>
                  <a:pt x="1914814" y="1236725"/>
                </a:lnTo>
                <a:lnTo>
                  <a:pt x="1901682" y="1300951"/>
                </a:lnTo>
                <a:lnTo>
                  <a:pt x="1883664" y="1363251"/>
                </a:lnTo>
                <a:lnTo>
                  <a:pt x="1860970" y="1423414"/>
                </a:lnTo>
                <a:lnTo>
                  <a:pt x="1833813" y="1481228"/>
                </a:lnTo>
                <a:lnTo>
                  <a:pt x="1802405" y="1536482"/>
                </a:lnTo>
                <a:lnTo>
                  <a:pt x="1766956" y="1588965"/>
                </a:lnTo>
                <a:lnTo>
                  <a:pt x="1727677" y="1638464"/>
                </a:lnTo>
                <a:lnTo>
                  <a:pt x="1684781" y="1684769"/>
                </a:lnTo>
                <a:lnTo>
                  <a:pt x="1638480" y="1727667"/>
                </a:lnTo>
                <a:lnTo>
                  <a:pt x="1588983" y="1766949"/>
                </a:lnTo>
                <a:lnTo>
                  <a:pt x="1536503" y="1802400"/>
                </a:lnTo>
                <a:lnTo>
                  <a:pt x="1481251" y="1833812"/>
                </a:lnTo>
                <a:lnTo>
                  <a:pt x="1423439" y="1860971"/>
                </a:lnTo>
                <a:lnTo>
                  <a:pt x="1363278" y="1883666"/>
                </a:lnTo>
                <a:lnTo>
                  <a:pt x="1300980" y="1901686"/>
                </a:lnTo>
                <a:lnTo>
                  <a:pt x="1236756" y="1914819"/>
                </a:lnTo>
                <a:lnTo>
                  <a:pt x="1170817" y="1922854"/>
                </a:lnTo>
                <a:lnTo>
                  <a:pt x="1103376" y="1925580"/>
                </a:lnTo>
                <a:lnTo>
                  <a:pt x="1035934" y="1922854"/>
                </a:lnTo>
                <a:lnTo>
                  <a:pt x="969995" y="1914819"/>
                </a:lnTo>
                <a:lnTo>
                  <a:pt x="905771" y="1901686"/>
                </a:lnTo>
                <a:lnTo>
                  <a:pt x="843473" y="1883666"/>
                </a:lnTo>
                <a:lnTo>
                  <a:pt x="783312" y="1860971"/>
                </a:lnTo>
                <a:lnTo>
                  <a:pt x="725500" y="1833812"/>
                </a:lnTo>
                <a:lnTo>
                  <a:pt x="670248" y="1802400"/>
                </a:lnTo>
                <a:lnTo>
                  <a:pt x="617768" y="1766949"/>
                </a:lnTo>
                <a:lnTo>
                  <a:pt x="568271" y="1727667"/>
                </a:lnTo>
                <a:lnTo>
                  <a:pt x="521969" y="1684769"/>
                </a:lnTo>
                <a:lnTo>
                  <a:pt x="479074" y="1638464"/>
                </a:lnTo>
                <a:lnTo>
                  <a:pt x="439795" y="1588965"/>
                </a:lnTo>
                <a:lnTo>
                  <a:pt x="404346" y="1536482"/>
                </a:lnTo>
                <a:lnTo>
                  <a:pt x="372938" y="1481228"/>
                </a:lnTo>
                <a:lnTo>
                  <a:pt x="345781" y="1423414"/>
                </a:lnTo>
                <a:lnTo>
                  <a:pt x="323088" y="1363251"/>
                </a:lnTo>
                <a:lnTo>
                  <a:pt x="305069" y="1300951"/>
                </a:lnTo>
                <a:lnTo>
                  <a:pt x="291937" y="1236725"/>
                </a:lnTo>
                <a:lnTo>
                  <a:pt x="283903" y="1170786"/>
                </a:lnTo>
                <a:lnTo>
                  <a:pt x="281178" y="1103344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>
            <a:noAutofit/>
          </a:bodyPr>
          <a:lstStyle/>
          <a:p>
            <a:endParaRPr sz="2700"/>
          </a:p>
        </p:txBody>
      </p:sp>
      <p:sp>
        <p:nvSpPr>
          <p:cNvPr id="34" name="object 34"/>
          <p:cNvSpPr/>
          <p:nvPr/>
        </p:nvSpPr>
        <p:spPr>
          <a:xfrm>
            <a:off x="2047114" y="5853350"/>
            <a:ext cx="3310080" cy="3310076"/>
          </a:xfrm>
          <a:custGeom>
            <a:avLst/>
            <a:gdLst/>
            <a:ahLst/>
            <a:cxnLst/>
            <a:rect l="l" t="t" r="r" b="b"/>
            <a:pathLst>
              <a:path w="2206720" h="2206717">
                <a:moveTo>
                  <a:pt x="323215" y="323183"/>
                </a:moveTo>
                <a:lnTo>
                  <a:pt x="389791" y="261778"/>
                </a:lnTo>
                <a:lnTo>
                  <a:pt x="459980" y="206837"/>
                </a:lnTo>
                <a:lnTo>
                  <a:pt x="533380" y="158359"/>
                </a:lnTo>
                <a:lnTo>
                  <a:pt x="609590" y="116345"/>
                </a:lnTo>
                <a:lnTo>
                  <a:pt x="688209" y="80795"/>
                </a:lnTo>
                <a:lnTo>
                  <a:pt x="768834" y="51709"/>
                </a:lnTo>
                <a:lnTo>
                  <a:pt x="851064" y="29086"/>
                </a:lnTo>
                <a:lnTo>
                  <a:pt x="934499" y="12927"/>
                </a:lnTo>
                <a:lnTo>
                  <a:pt x="1018737" y="3231"/>
                </a:lnTo>
                <a:lnTo>
                  <a:pt x="1103375" y="0"/>
                </a:lnTo>
                <a:lnTo>
                  <a:pt x="1188014" y="3231"/>
                </a:lnTo>
                <a:lnTo>
                  <a:pt x="1272252" y="12927"/>
                </a:lnTo>
                <a:lnTo>
                  <a:pt x="1355687" y="29086"/>
                </a:lnTo>
                <a:lnTo>
                  <a:pt x="1437917" y="51709"/>
                </a:lnTo>
                <a:lnTo>
                  <a:pt x="1518542" y="80795"/>
                </a:lnTo>
                <a:lnTo>
                  <a:pt x="1597161" y="116345"/>
                </a:lnTo>
                <a:lnTo>
                  <a:pt x="1673371" y="158359"/>
                </a:lnTo>
                <a:lnTo>
                  <a:pt x="1746771" y="206837"/>
                </a:lnTo>
                <a:lnTo>
                  <a:pt x="1816960" y="261778"/>
                </a:lnTo>
                <a:lnTo>
                  <a:pt x="1883537" y="323183"/>
                </a:lnTo>
                <a:lnTo>
                  <a:pt x="1944941" y="389759"/>
                </a:lnTo>
                <a:lnTo>
                  <a:pt x="1999882" y="459949"/>
                </a:lnTo>
                <a:lnTo>
                  <a:pt x="2048360" y="533349"/>
                </a:lnTo>
                <a:lnTo>
                  <a:pt x="2090374" y="609559"/>
                </a:lnTo>
                <a:lnTo>
                  <a:pt x="2125924" y="688177"/>
                </a:lnTo>
                <a:lnTo>
                  <a:pt x="2155010" y="768803"/>
                </a:lnTo>
                <a:lnTo>
                  <a:pt x="2177633" y="851034"/>
                </a:lnTo>
                <a:lnTo>
                  <a:pt x="2193792" y="934470"/>
                </a:lnTo>
                <a:lnTo>
                  <a:pt x="2203488" y="1018708"/>
                </a:lnTo>
                <a:lnTo>
                  <a:pt x="2206720" y="1103349"/>
                </a:lnTo>
                <a:lnTo>
                  <a:pt x="2203488" y="1187989"/>
                </a:lnTo>
                <a:lnTo>
                  <a:pt x="2193792" y="1272228"/>
                </a:lnTo>
                <a:lnTo>
                  <a:pt x="2177633" y="1355665"/>
                </a:lnTo>
                <a:lnTo>
                  <a:pt x="2155010" y="1437899"/>
                </a:lnTo>
                <a:lnTo>
                  <a:pt x="2125924" y="1518527"/>
                </a:lnTo>
                <a:lnTo>
                  <a:pt x="2090374" y="1597148"/>
                </a:lnTo>
                <a:lnTo>
                  <a:pt x="2048360" y="1673362"/>
                </a:lnTo>
                <a:lnTo>
                  <a:pt x="1999882" y="1746767"/>
                </a:lnTo>
                <a:lnTo>
                  <a:pt x="1944941" y="1816961"/>
                </a:lnTo>
                <a:lnTo>
                  <a:pt x="1883537" y="1883543"/>
                </a:lnTo>
                <a:lnTo>
                  <a:pt x="1816960" y="1944946"/>
                </a:lnTo>
                <a:lnTo>
                  <a:pt x="1746771" y="1999885"/>
                </a:lnTo>
                <a:lnTo>
                  <a:pt x="1673371" y="2048361"/>
                </a:lnTo>
                <a:lnTo>
                  <a:pt x="1597161" y="2090374"/>
                </a:lnTo>
                <a:lnTo>
                  <a:pt x="1518542" y="2125923"/>
                </a:lnTo>
                <a:lnTo>
                  <a:pt x="1437917" y="2155009"/>
                </a:lnTo>
                <a:lnTo>
                  <a:pt x="1355687" y="2177631"/>
                </a:lnTo>
                <a:lnTo>
                  <a:pt x="1272252" y="2193790"/>
                </a:lnTo>
                <a:lnTo>
                  <a:pt x="1188014" y="2203485"/>
                </a:lnTo>
                <a:lnTo>
                  <a:pt x="1103375" y="2206717"/>
                </a:lnTo>
                <a:lnTo>
                  <a:pt x="1018737" y="2203485"/>
                </a:lnTo>
                <a:lnTo>
                  <a:pt x="934499" y="2193790"/>
                </a:lnTo>
                <a:lnTo>
                  <a:pt x="851064" y="2177631"/>
                </a:lnTo>
                <a:lnTo>
                  <a:pt x="768834" y="2155009"/>
                </a:lnTo>
                <a:lnTo>
                  <a:pt x="688209" y="2125923"/>
                </a:lnTo>
                <a:lnTo>
                  <a:pt x="609590" y="2090374"/>
                </a:lnTo>
                <a:lnTo>
                  <a:pt x="533380" y="2048361"/>
                </a:lnTo>
                <a:lnTo>
                  <a:pt x="459980" y="1999885"/>
                </a:lnTo>
                <a:lnTo>
                  <a:pt x="389791" y="1944946"/>
                </a:lnTo>
                <a:lnTo>
                  <a:pt x="323215" y="1883543"/>
                </a:lnTo>
                <a:lnTo>
                  <a:pt x="292847" y="1851959"/>
                </a:lnTo>
                <a:lnTo>
                  <a:pt x="263861" y="1819316"/>
                </a:lnTo>
                <a:lnTo>
                  <a:pt x="236275" y="1785659"/>
                </a:lnTo>
                <a:lnTo>
                  <a:pt x="210108" y="1751035"/>
                </a:lnTo>
                <a:lnTo>
                  <a:pt x="185380" y="1715490"/>
                </a:lnTo>
                <a:lnTo>
                  <a:pt x="162109" y="1679071"/>
                </a:lnTo>
                <a:lnTo>
                  <a:pt x="140314" y="1641823"/>
                </a:lnTo>
                <a:lnTo>
                  <a:pt x="120015" y="1603794"/>
                </a:lnTo>
                <a:lnTo>
                  <a:pt x="101230" y="1565029"/>
                </a:lnTo>
                <a:lnTo>
                  <a:pt x="83978" y="1525576"/>
                </a:lnTo>
                <a:lnTo>
                  <a:pt x="68279" y="1485480"/>
                </a:lnTo>
                <a:lnTo>
                  <a:pt x="54152" y="1444787"/>
                </a:lnTo>
                <a:lnTo>
                  <a:pt x="41616" y="1403545"/>
                </a:lnTo>
                <a:lnTo>
                  <a:pt x="30689" y="1361799"/>
                </a:lnTo>
                <a:lnTo>
                  <a:pt x="21391" y="1319596"/>
                </a:lnTo>
                <a:lnTo>
                  <a:pt x="13741" y="1276982"/>
                </a:lnTo>
                <a:lnTo>
                  <a:pt x="7758" y="1234003"/>
                </a:lnTo>
                <a:lnTo>
                  <a:pt x="3460" y="1190706"/>
                </a:lnTo>
                <a:lnTo>
                  <a:pt x="868" y="1147138"/>
                </a:lnTo>
                <a:lnTo>
                  <a:pt x="0" y="1103344"/>
                </a:lnTo>
                <a:lnTo>
                  <a:pt x="281178" y="1103344"/>
                </a:lnTo>
                <a:lnTo>
                  <a:pt x="283903" y="1170786"/>
                </a:lnTo>
                <a:lnTo>
                  <a:pt x="291937" y="1236725"/>
                </a:lnTo>
                <a:lnTo>
                  <a:pt x="305069" y="1300951"/>
                </a:lnTo>
                <a:lnTo>
                  <a:pt x="323088" y="1363251"/>
                </a:lnTo>
                <a:lnTo>
                  <a:pt x="345781" y="1423414"/>
                </a:lnTo>
                <a:lnTo>
                  <a:pt x="372938" y="1481228"/>
                </a:lnTo>
                <a:lnTo>
                  <a:pt x="404346" y="1536482"/>
                </a:lnTo>
                <a:lnTo>
                  <a:pt x="439795" y="1588965"/>
                </a:lnTo>
                <a:lnTo>
                  <a:pt x="479074" y="1638464"/>
                </a:lnTo>
                <a:lnTo>
                  <a:pt x="521969" y="1684769"/>
                </a:lnTo>
                <a:lnTo>
                  <a:pt x="568271" y="1727667"/>
                </a:lnTo>
                <a:lnTo>
                  <a:pt x="617768" y="1766949"/>
                </a:lnTo>
                <a:lnTo>
                  <a:pt x="670248" y="1802400"/>
                </a:lnTo>
                <a:lnTo>
                  <a:pt x="725500" y="1833812"/>
                </a:lnTo>
                <a:lnTo>
                  <a:pt x="783312" y="1860971"/>
                </a:lnTo>
                <a:lnTo>
                  <a:pt x="843473" y="1883666"/>
                </a:lnTo>
                <a:lnTo>
                  <a:pt x="905771" y="1901686"/>
                </a:lnTo>
                <a:lnTo>
                  <a:pt x="969995" y="1914819"/>
                </a:lnTo>
                <a:lnTo>
                  <a:pt x="1035934" y="1922854"/>
                </a:lnTo>
                <a:lnTo>
                  <a:pt x="1103376" y="1925580"/>
                </a:lnTo>
                <a:lnTo>
                  <a:pt x="1170817" y="1922854"/>
                </a:lnTo>
                <a:lnTo>
                  <a:pt x="1236756" y="1914819"/>
                </a:lnTo>
                <a:lnTo>
                  <a:pt x="1300980" y="1901686"/>
                </a:lnTo>
                <a:lnTo>
                  <a:pt x="1363278" y="1883666"/>
                </a:lnTo>
                <a:lnTo>
                  <a:pt x="1423439" y="1860971"/>
                </a:lnTo>
                <a:lnTo>
                  <a:pt x="1481251" y="1833812"/>
                </a:lnTo>
                <a:lnTo>
                  <a:pt x="1536503" y="1802400"/>
                </a:lnTo>
                <a:lnTo>
                  <a:pt x="1588983" y="1766949"/>
                </a:lnTo>
                <a:lnTo>
                  <a:pt x="1638480" y="1727667"/>
                </a:lnTo>
                <a:lnTo>
                  <a:pt x="1684781" y="1684769"/>
                </a:lnTo>
                <a:lnTo>
                  <a:pt x="1727677" y="1638464"/>
                </a:lnTo>
                <a:lnTo>
                  <a:pt x="1766956" y="1588965"/>
                </a:lnTo>
                <a:lnTo>
                  <a:pt x="1802405" y="1536482"/>
                </a:lnTo>
                <a:lnTo>
                  <a:pt x="1833813" y="1481228"/>
                </a:lnTo>
                <a:lnTo>
                  <a:pt x="1860970" y="1423414"/>
                </a:lnTo>
                <a:lnTo>
                  <a:pt x="1883664" y="1363251"/>
                </a:lnTo>
                <a:lnTo>
                  <a:pt x="1901682" y="1300951"/>
                </a:lnTo>
                <a:lnTo>
                  <a:pt x="1914814" y="1236725"/>
                </a:lnTo>
                <a:lnTo>
                  <a:pt x="1922848" y="1170786"/>
                </a:lnTo>
                <a:lnTo>
                  <a:pt x="1925574" y="1103344"/>
                </a:lnTo>
                <a:lnTo>
                  <a:pt x="1922848" y="1035902"/>
                </a:lnTo>
                <a:lnTo>
                  <a:pt x="1914814" y="969963"/>
                </a:lnTo>
                <a:lnTo>
                  <a:pt x="1901682" y="905739"/>
                </a:lnTo>
                <a:lnTo>
                  <a:pt x="1883664" y="843441"/>
                </a:lnTo>
                <a:lnTo>
                  <a:pt x="1860970" y="783280"/>
                </a:lnTo>
                <a:lnTo>
                  <a:pt x="1833813" y="725468"/>
                </a:lnTo>
                <a:lnTo>
                  <a:pt x="1802405" y="670216"/>
                </a:lnTo>
                <a:lnTo>
                  <a:pt x="1766956" y="617736"/>
                </a:lnTo>
                <a:lnTo>
                  <a:pt x="1727677" y="568240"/>
                </a:lnTo>
                <a:lnTo>
                  <a:pt x="1684781" y="521938"/>
                </a:lnTo>
                <a:lnTo>
                  <a:pt x="1638480" y="479042"/>
                </a:lnTo>
                <a:lnTo>
                  <a:pt x="1588983" y="439764"/>
                </a:lnTo>
                <a:lnTo>
                  <a:pt x="1536503" y="404314"/>
                </a:lnTo>
                <a:lnTo>
                  <a:pt x="1481251" y="372906"/>
                </a:lnTo>
                <a:lnTo>
                  <a:pt x="1423439" y="345749"/>
                </a:lnTo>
                <a:lnTo>
                  <a:pt x="1363278" y="323056"/>
                </a:lnTo>
                <a:lnTo>
                  <a:pt x="1300980" y="305037"/>
                </a:lnTo>
                <a:lnTo>
                  <a:pt x="1236756" y="291905"/>
                </a:lnTo>
                <a:lnTo>
                  <a:pt x="1170817" y="283871"/>
                </a:lnTo>
                <a:lnTo>
                  <a:pt x="1103376" y="281146"/>
                </a:lnTo>
                <a:lnTo>
                  <a:pt x="1070739" y="281793"/>
                </a:lnTo>
                <a:lnTo>
                  <a:pt x="1006005" y="286928"/>
                </a:lnTo>
                <a:lnTo>
                  <a:pt x="942218" y="297088"/>
                </a:lnTo>
                <a:lnTo>
                  <a:pt x="879657" y="312160"/>
                </a:lnTo>
                <a:lnTo>
                  <a:pt x="818597" y="332028"/>
                </a:lnTo>
                <a:lnTo>
                  <a:pt x="759316" y="356579"/>
                </a:lnTo>
                <a:lnTo>
                  <a:pt x="702089" y="385697"/>
                </a:lnTo>
                <a:lnTo>
                  <a:pt x="647193" y="419270"/>
                </a:lnTo>
                <a:lnTo>
                  <a:pt x="594906" y="457183"/>
                </a:lnTo>
                <a:lnTo>
                  <a:pt x="545503" y="499320"/>
                </a:lnTo>
                <a:lnTo>
                  <a:pt x="521970" y="521938"/>
                </a:lnTo>
                <a:lnTo>
                  <a:pt x="323215" y="323183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700"/>
          </a:p>
        </p:txBody>
      </p:sp>
      <p:sp>
        <p:nvSpPr>
          <p:cNvPr id="25" name="object 25"/>
          <p:cNvSpPr/>
          <p:nvPr/>
        </p:nvSpPr>
        <p:spPr>
          <a:xfrm>
            <a:off x="7772400" y="7429500"/>
            <a:ext cx="7021640" cy="0"/>
          </a:xfrm>
          <a:custGeom>
            <a:avLst/>
            <a:gdLst/>
            <a:ahLst/>
            <a:cxnLst/>
            <a:rect l="l" t="t" r="r" b="b"/>
            <a:pathLst>
              <a:path w="4681093">
                <a:moveTo>
                  <a:pt x="0" y="0"/>
                </a:moveTo>
                <a:lnTo>
                  <a:pt x="4681093" y="0"/>
                </a:lnTo>
              </a:path>
            </a:pathLst>
          </a:custGeom>
          <a:ln w="9525">
            <a:solidFill>
              <a:srgbClr val="4F81BC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 sz="2700"/>
          </a:p>
        </p:txBody>
      </p:sp>
      <p:sp>
        <p:nvSpPr>
          <p:cNvPr id="24" name="object 24"/>
          <p:cNvSpPr/>
          <p:nvPr/>
        </p:nvSpPr>
        <p:spPr>
          <a:xfrm>
            <a:off x="9144000" y="9715500"/>
            <a:ext cx="7021640" cy="0"/>
          </a:xfrm>
          <a:custGeom>
            <a:avLst/>
            <a:gdLst/>
            <a:ahLst/>
            <a:cxnLst/>
            <a:rect l="l" t="t" r="r" b="b"/>
            <a:pathLst>
              <a:path w="4681093">
                <a:moveTo>
                  <a:pt x="0" y="0"/>
                </a:moveTo>
                <a:lnTo>
                  <a:pt x="4681093" y="0"/>
                </a:lnTo>
              </a:path>
            </a:pathLst>
          </a:custGeom>
          <a:ln w="15875">
            <a:solidFill>
              <a:schemeClr val="tx1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 sz="2700"/>
          </a:p>
        </p:txBody>
      </p:sp>
      <p:sp>
        <p:nvSpPr>
          <p:cNvPr id="21" name="object 21"/>
          <p:cNvSpPr txBox="1"/>
          <p:nvPr/>
        </p:nvSpPr>
        <p:spPr>
          <a:xfrm>
            <a:off x="5961125" y="2409804"/>
            <a:ext cx="3141346" cy="381000"/>
          </a:xfrm>
          <a:prstGeom prst="rect">
            <a:avLst/>
          </a:prstGeom>
        </p:spPr>
        <p:txBody>
          <a:bodyPr wrap="square" lIns="0" tIns="18478" rIns="0" bIns="0" rtlCol="0">
            <a:noAutofit/>
          </a:bodyPr>
          <a:lstStyle/>
          <a:p>
            <a:pPr marL="19050">
              <a:lnSpc>
                <a:spcPts val="2908"/>
              </a:lnSpc>
            </a:pPr>
            <a:r>
              <a:rPr sz="2700" b="1" spc="-16" dirty="0">
                <a:latin typeface="Arial"/>
                <a:cs typeface="Arial"/>
              </a:rPr>
              <a:t>Objek Pemantauan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964468" y="2888577"/>
            <a:ext cx="6882856" cy="1164790"/>
          </a:xfrm>
          <a:prstGeom prst="rect">
            <a:avLst/>
          </a:prstGeom>
        </p:spPr>
        <p:txBody>
          <a:bodyPr wrap="square" lIns="0" tIns="14620" rIns="0" bIns="0" rtlCol="0">
            <a:noAutofit/>
          </a:bodyPr>
          <a:lstStyle/>
          <a:p>
            <a:pPr marL="19050">
              <a:lnSpc>
                <a:spcPct val="95825"/>
              </a:lnSpc>
              <a:spcBef>
                <a:spcPts val="1510"/>
              </a:spcBef>
            </a:pPr>
            <a:r>
              <a:rPr lang="en-ID" sz="2400" spc="-20" dirty="0" err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Seluruh</a:t>
            </a:r>
            <a:r>
              <a:rPr lang="en-ID" sz="2400" spc="-2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ID" sz="2400" spc="-20" dirty="0" err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pegawai</a:t>
            </a:r>
            <a:r>
              <a:rPr lang="en-ID" sz="2400" spc="-2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dan </a:t>
            </a:r>
            <a:r>
              <a:rPr lang="en-ID" sz="2400" spc="-16" dirty="0" err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dilakukan</a:t>
            </a:r>
            <a:r>
              <a:rPr lang="en-ID" sz="2400" spc="-16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ID" sz="2400" i="1" spc="-16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sampling</a:t>
            </a:r>
            <a:endParaRPr sz="240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49095" y="2657323"/>
            <a:ext cx="2120918" cy="880262"/>
          </a:xfrm>
          <a:prstGeom prst="rect">
            <a:avLst/>
          </a:prstGeom>
        </p:spPr>
        <p:txBody>
          <a:bodyPr wrap="square" lIns="0" tIns="20956" rIns="0" bIns="0" rtlCol="0">
            <a:noAutofit/>
          </a:bodyPr>
          <a:lstStyle/>
          <a:p>
            <a:pPr marL="519172" marR="550798" algn="ctr">
              <a:lnSpc>
                <a:spcPts val="3300"/>
              </a:lnSpc>
            </a:pPr>
            <a:r>
              <a:rPr sz="3150" dirty="0">
                <a:latin typeface="Calibri"/>
                <a:cs typeface="Calibri"/>
              </a:rPr>
              <a:t>Objek</a:t>
            </a:r>
          </a:p>
          <a:p>
            <a:pPr algn="ctr">
              <a:lnSpc>
                <a:spcPts val="3480"/>
              </a:lnSpc>
              <a:spcBef>
                <a:spcPts val="8"/>
              </a:spcBef>
            </a:pPr>
            <a:r>
              <a:rPr sz="3150" spc="-8" dirty="0">
                <a:latin typeface="Calibri"/>
                <a:cs typeface="Calibri"/>
              </a:rPr>
              <a:t>Pemantauan</a:t>
            </a:r>
            <a:endParaRPr sz="315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722795" y="4174516"/>
            <a:ext cx="3387898" cy="381456"/>
          </a:xfrm>
          <a:prstGeom prst="rect">
            <a:avLst/>
          </a:prstGeom>
        </p:spPr>
        <p:txBody>
          <a:bodyPr wrap="square" lIns="0" tIns="18478" rIns="0" bIns="0" rtlCol="0">
            <a:noAutofit/>
          </a:bodyPr>
          <a:lstStyle/>
          <a:p>
            <a:pPr marL="19050">
              <a:lnSpc>
                <a:spcPts val="2908"/>
              </a:lnSpc>
            </a:pPr>
            <a:r>
              <a:rPr sz="2700" b="1" spc="-20" dirty="0">
                <a:latin typeface="Arial"/>
                <a:cs typeface="Arial"/>
              </a:rPr>
              <a:t>Metode Pemantauan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83437" y="4885183"/>
            <a:ext cx="2118650" cy="879462"/>
          </a:xfrm>
          <a:prstGeom prst="rect">
            <a:avLst/>
          </a:prstGeom>
        </p:spPr>
        <p:txBody>
          <a:bodyPr wrap="square" lIns="0" tIns="20956" rIns="0" bIns="0" rtlCol="0">
            <a:noAutofit/>
          </a:bodyPr>
          <a:lstStyle/>
          <a:p>
            <a:pPr marL="349472" marR="380792" algn="ctr">
              <a:lnSpc>
                <a:spcPts val="3300"/>
              </a:lnSpc>
            </a:pPr>
            <a:r>
              <a:rPr sz="3150" spc="-6" dirty="0">
                <a:latin typeface="Calibri"/>
                <a:cs typeface="Calibri"/>
              </a:rPr>
              <a:t>Metode</a:t>
            </a:r>
            <a:endParaRPr sz="3150">
              <a:latin typeface="Calibri"/>
              <a:cs typeface="Calibri"/>
            </a:endParaRPr>
          </a:p>
          <a:p>
            <a:pPr algn="ctr">
              <a:lnSpc>
                <a:spcPts val="3472"/>
              </a:lnSpc>
              <a:spcBef>
                <a:spcPts val="8"/>
              </a:spcBef>
            </a:pPr>
            <a:r>
              <a:rPr sz="3150" spc="-12" dirty="0">
                <a:latin typeface="Calibri"/>
                <a:cs typeface="Calibri"/>
              </a:rPr>
              <a:t>Pemantauan</a:t>
            </a:r>
            <a:endParaRPr sz="31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06596" y="4514651"/>
            <a:ext cx="7852504" cy="1802890"/>
          </a:xfrm>
          <a:prstGeom prst="rect">
            <a:avLst/>
          </a:prstGeom>
        </p:spPr>
        <p:txBody>
          <a:bodyPr wrap="square" lIns="0" tIns="14620" rIns="0" bIns="0" rtlCol="0">
            <a:noAutofit/>
          </a:bodyPr>
          <a:lstStyle/>
          <a:p>
            <a:pPr marL="447676" marR="46000" indent="-42862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spc="-26" dirty="0" err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Pemantauan</a:t>
            </a:r>
            <a:r>
              <a:rPr lang="en-US" sz="2400" spc="-26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400" spc="-26" dirty="0" err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Absensi</a:t>
            </a:r>
            <a:endParaRPr lang="en-US" sz="2400" spc="-26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  <a:p>
            <a:pPr marL="447676" marR="46000" indent="-42862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D" sz="2400" spc="-34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</a:t>
            </a:r>
            <a:r>
              <a:rPr sz="2400" spc="-36" dirty="0" err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emantauan</a:t>
            </a:r>
            <a:r>
              <a:rPr sz="2400" spc="-36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2400" i="1" spc="-36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Geo Tag</a:t>
            </a:r>
            <a:r>
              <a:rPr lang="en-US" sz="2400" i="1" spc="-36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&amp; </a:t>
            </a:r>
            <a:r>
              <a:rPr lang="en-US" sz="2400" spc="-36" dirty="0" err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Swafoto</a:t>
            </a:r>
            <a:endParaRPr lang="en-ID" sz="240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  <a:p>
            <a:pPr marL="447676" marR="46000" indent="-42862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D" sz="2400" spc="-34" dirty="0" err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Pelaksanaan</a:t>
            </a:r>
            <a:r>
              <a:rPr lang="en-ID" sz="2400" spc="-34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ID" sz="2400" spc="-34" dirty="0" err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Tugas</a:t>
            </a:r>
            <a:r>
              <a:rPr lang="en-ID" sz="2400" spc="-34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/</a:t>
            </a:r>
            <a:r>
              <a:rPr lang="en-ID" sz="2400" i="1" spc="-34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My Task</a:t>
            </a:r>
          </a:p>
          <a:p>
            <a:pPr marL="447676" marR="46000" indent="-42862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D" sz="2400" spc="-26" dirty="0" err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Pemantauan</a:t>
            </a:r>
            <a:r>
              <a:rPr lang="en-ID" sz="2400" spc="-26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Etika </a:t>
            </a:r>
            <a:r>
              <a:rPr lang="en-ID" sz="2400" spc="-26" dirty="0" err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Berseragam</a:t>
            </a:r>
            <a:r>
              <a:rPr lang="en-ID" sz="2400" spc="-26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dan </a:t>
            </a:r>
            <a:r>
              <a:rPr lang="en-ID" sz="2400" spc="-26" dirty="0" err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Berpenampilan</a:t>
            </a:r>
            <a:endParaRPr lang="en-ID" sz="2400" spc="-26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  <a:p>
            <a:pPr marL="447676" marR="46000" indent="-42862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2400" spc="-22" dirty="0" err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Pemantauan</a:t>
            </a:r>
            <a:r>
              <a:rPr sz="2400" spc="-22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Media </a:t>
            </a:r>
            <a:r>
              <a:rPr sz="2400" spc="-22" dirty="0" err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Sosial</a:t>
            </a:r>
            <a:endParaRPr lang="en-ID" sz="240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654618" y="7115938"/>
            <a:ext cx="2117476" cy="879348"/>
          </a:xfrm>
          <a:prstGeom prst="rect">
            <a:avLst/>
          </a:prstGeom>
        </p:spPr>
        <p:txBody>
          <a:bodyPr wrap="square" lIns="0" tIns="20956" rIns="0" bIns="0" rtlCol="0">
            <a:noAutofit/>
          </a:bodyPr>
          <a:lstStyle/>
          <a:p>
            <a:pPr marL="447770" marR="476462" algn="ctr">
              <a:lnSpc>
                <a:spcPts val="3300"/>
              </a:lnSpc>
            </a:pPr>
            <a:r>
              <a:rPr sz="3150" spc="-4" dirty="0">
                <a:latin typeface="Calibri"/>
                <a:cs typeface="Calibri"/>
              </a:rPr>
              <a:t>Jadwal</a:t>
            </a:r>
            <a:endParaRPr sz="3150" dirty="0">
              <a:latin typeface="Calibri"/>
              <a:cs typeface="Calibri"/>
            </a:endParaRPr>
          </a:p>
          <a:p>
            <a:pPr algn="ctr">
              <a:lnSpc>
                <a:spcPts val="3472"/>
              </a:lnSpc>
              <a:spcBef>
                <a:spcPts val="8"/>
              </a:spcBef>
            </a:pPr>
            <a:r>
              <a:rPr sz="3150" spc="-10" dirty="0">
                <a:latin typeface="Calibri"/>
                <a:cs typeface="Calibri"/>
              </a:rPr>
              <a:t>Pemantauan</a:t>
            </a:r>
            <a:endParaRPr sz="315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144572" y="7796866"/>
            <a:ext cx="3331084" cy="381000"/>
          </a:xfrm>
          <a:prstGeom prst="rect">
            <a:avLst/>
          </a:prstGeom>
        </p:spPr>
        <p:txBody>
          <a:bodyPr wrap="square" lIns="0" tIns="18478" rIns="0" bIns="0" rtlCol="0">
            <a:noAutofit/>
          </a:bodyPr>
          <a:lstStyle/>
          <a:p>
            <a:pPr marL="19050">
              <a:lnSpc>
                <a:spcPts val="2908"/>
              </a:lnSpc>
            </a:pPr>
            <a:r>
              <a:rPr sz="2700" b="1" spc="-14" dirty="0">
                <a:latin typeface="Arial"/>
                <a:cs typeface="Arial"/>
              </a:rPr>
              <a:t>Jadwal Pemantauan</a:t>
            </a:r>
            <a:endParaRPr sz="27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144573" y="8390672"/>
            <a:ext cx="171830" cy="305560"/>
          </a:xfrm>
          <a:prstGeom prst="rect">
            <a:avLst/>
          </a:prstGeom>
        </p:spPr>
        <p:txBody>
          <a:bodyPr wrap="square" lIns="0" tIns="14620" rIns="0" bIns="0" rtlCol="0">
            <a:noAutofit/>
          </a:bodyPr>
          <a:lstStyle/>
          <a:p>
            <a:pPr marL="19050">
              <a:lnSpc>
                <a:spcPts val="2302"/>
              </a:lnSpc>
            </a:pPr>
            <a:r>
              <a:rPr sz="2100" dirty="0">
                <a:solidFill>
                  <a:srgbClr val="576A9F"/>
                </a:solidFill>
                <a:latin typeface="Arial"/>
                <a:cs typeface="Arial"/>
              </a:rPr>
              <a:t>•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572054" y="8390673"/>
            <a:ext cx="8245452" cy="760382"/>
          </a:xfrm>
          <a:prstGeom prst="rect">
            <a:avLst/>
          </a:prstGeom>
        </p:spPr>
        <p:txBody>
          <a:bodyPr wrap="square" lIns="0" tIns="14620" rIns="0" bIns="0" rtlCol="0" anchor="t">
            <a:noAutofit/>
          </a:bodyPr>
          <a:lstStyle/>
          <a:p>
            <a:pPr marL="19050">
              <a:lnSpc>
                <a:spcPts val="2302"/>
              </a:lnSpc>
            </a:pPr>
            <a:r>
              <a:rPr lang="en-ID" sz="2400" spc="-22" dirty="0" err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Pemantauan</a:t>
            </a:r>
            <a:r>
              <a:rPr lang="en-ID" sz="2400" spc="-22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ID" sz="2400" spc="-22" dirty="0" err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dilakukan</a:t>
            </a:r>
            <a:r>
              <a:rPr lang="en-ID" sz="2400" spc="-22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pada </a:t>
            </a:r>
            <a:r>
              <a:rPr lang="en-ID" sz="2400" spc="-22" dirty="0" err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bulan</a:t>
            </a:r>
            <a:r>
              <a:rPr lang="en-ID" sz="2400" spc="-22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ID" sz="2400" spc="-22" dirty="0" err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Juni</a:t>
            </a:r>
            <a:r>
              <a:rPr lang="en-ID" sz="2400" spc="-22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2024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2" name="object 9">
            <a:extLst>
              <a:ext uri="{FF2B5EF4-FFF2-40B4-BE49-F238E27FC236}">
                <a16:creationId xmlns:a16="http://schemas.microsoft.com/office/drawing/2014/main" id="{51CC6909-A8A3-BC49-56EE-C01F1ECFF680}"/>
              </a:ext>
            </a:extLst>
          </p:cNvPr>
          <p:cNvSpPr txBox="1"/>
          <p:nvPr/>
        </p:nvSpPr>
        <p:spPr>
          <a:xfrm>
            <a:off x="9572053" y="8870823"/>
            <a:ext cx="6916866" cy="303098"/>
          </a:xfrm>
          <a:prstGeom prst="rect">
            <a:avLst/>
          </a:prstGeom>
        </p:spPr>
        <p:txBody>
          <a:bodyPr wrap="square" lIns="0" tIns="14620" rIns="0" bIns="0" rtlCol="0" anchor="t">
            <a:noAutofit/>
          </a:bodyPr>
          <a:lstStyle/>
          <a:p>
            <a:pPr marL="19050">
              <a:lnSpc>
                <a:spcPts val="2302"/>
              </a:lnSpc>
            </a:pPr>
            <a:r>
              <a:rPr lang="en-ID" sz="2400" spc="-22" dirty="0" err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Verifikasi</a:t>
            </a:r>
            <a:r>
              <a:rPr lang="en-ID" sz="2400" spc="-22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ID" sz="2400" spc="-22" dirty="0" err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Atasan</a:t>
            </a:r>
            <a:r>
              <a:rPr lang="en-ID" sz="2400" spc="-22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ID" sz="2400" spc="-22" dirty="0" err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Langsung</a:t>
            </a:r>
            <a:r>
              <a:rPr lang="en-ID" sz="2400" spc="-22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*</a:t>
            </a:r>
          </a:p>
        </p:txBody>
      </p:sp>
      <p:sp>
        <p:nvSpPr>
          <p:cNvPr id="44" name="object 10">
            <a:extLst>
              <a:ext uri="{FF2B5EF4-FFF2-40B4-BE49-F238E27FC236}">
                <a16:creationId xmlns:a16="http://schemas.microsoft.com/office/drawing/2014/main" id="{B728896B-476D-5C05-5750-F36F736A5EB1}"/>
              </a:ext>
            </a:extLst>
          </p:cNvPr>
          <p:cNvSpPr txBox="1"/>
          <p:nvPr/>
        </p:nvSpPr>
        <p:spPr>
          <a:xfrm>
            <a:off x="9120607" y="8870822"/>
            <a:ext cx="171830" cy="305560"/>
          </a:xfrm>
          <a:prstGeom prst="rect">
            <a:avLst/>
          </a:prstGeom>
        </p:spPr>
        <p:txBody>
          <a:bodyPr wrap="square" lIns="0" tIns="14620" rIns="0" bIns="0" rtlCol="0">
            <a:noAutofit/>
          </a:bodyPr>
          <a:lstStyle/>
          <a:p>
            <a:pPr marL="19050">
              <a:lnSpc>
                <a:spcPts val="2302"/>
              </a:lnSpc>
            </a:pPr>
            <a:r>
              <a:rPr sz="2100" dirty="0">
                <a:solidFill>
                  <a:srgbClr val="576A9F"/>
                </a:solidFill>
                <a:latin typeface="Arial"/>
                <a:cs typeface="Arial"/>
              </a:rPr>
              <a:t>•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45" name="object 9">
            <a:extLst>
              <a:ext uri="{FF2B5EF4-FFF2-40B4-BE49-F238E27FC236}">
                <a16:creationId xmlns:a16="http://schemas.microsoft.com/office/drawing/2014/main" id="{C8D2C207-2DC1-78DE-15E6-848AAF183DD8}"/>
              </a:ext>
            </a:extLst>
          </p:cNvPr>
          <p:cNvSpPr txBox="1"/>
          <p:nvPr/>
        </p:nvSpPr>
        <p:spPr>
          <a:xfrm>
            <a:off x="9509435" y="9337025"/>
            <a:ext cx="6916866" cy="303098"/>
          </a:xfrm>
          <a:prstGeom prst="rect">
            <a:avLst/>
          </a:prstGeom>
        </p:spPr>
        <p:txBody>
          <a:bodyPr wrap="square" lIns="0" tIns="14620" rIns="0" bIns="0" rtlCol="0" anchor="t">
            <a:noAutofit/>
          </a:bodyPr>
          <a:lstStyle/>
          <a:p>
            <a:pPr marL="19050">
              <a:lnSpc>
                <a:spcPts val="2302"/>
              </a:lnSpc>
            </a:pPr>
            <a:r>
              <a:rPr lang="fi-FI" sz="2100" spc="-22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*apabila ada temuan sementara</a:t>
            </a:r>
            <a:endParaRPr lang="fi-FI" sz="210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3" name="Title 6">
            <a:extLst>
              <a:ext uri="{FF2B5EF4-FFF2-40B4-BE49-F238E27FC236}">
                <a16:creationId xmlns:a16="http://schemas.microsoft.com/office/drawing/2014/main" id="{8CA42EEF-780E-4BA4-BE76-E690A57C12E5}"/>
              </a:ext>
            </a:extLst>
          </p:cNvPr>
          <p:cNvSpPr txBox="1">
            <a:spLocks/>
          </p:cNvSpPr>
          <p:nvPr/>
        </p:nvSpPr>
        <p:spPr>
          <a:xfrm>
            <a:off x="0" y="-153976"/>
            <a:ext cx="15120000" cy="1553060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altLang="ko-KR" sz="4800" dirty="0">
                <a:solidFill>
                  <a:schemeClr val="accent1"/>
                </a:solidFill>
              </a:rPr>
              <a:t> </a:t>
            </a:r>
            <a:r>
              <a:rPr lang="en-US" sz="4800" dirty="0" err="1"/>
              <a:t>Pemantauan</a:t>
            </a:r>
            <a:r>
              <a:rPr lang="en-US" sz="4800" dirty="0"/>
              <a:t> KODE ETIK DAN KODE PERILAKU</a:t>
            </a:r>
            <a:endParaRPr lang="ko-KR" altLang="en-US" sz="4800" dirty="0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6A948FF-4CBD-4F3B-8F3C-7BF5EDEA386F}"/>
              </a:ext>
            </a:extLst>
          </p:cNvPr>
          <p:cNvCxnSpPr/>
          <p:nvPr/>
        </p:nvCxnSpPr>
        <p:spPr>
          <a:xfrm>
            <a:off x="345612" y="1162522"/>
            <a:ext cx="12529392" cy="0"/>
          </a:xfrm>
          <a:prstGeom prst="line">
            <a:avLst/>
          </a:prstGeom>
          <a:ln cmpd="dbl">
            <a:solidFill>
              <a:schemeClr val="tx2">
                <a:lumMod val="75000"/>
              </a:schemeClr>
            </a:solidFill>
            <a:rou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id="{360225D1-67C0-4800-A10F-8F2EEFB81B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2832" y="112118"/>
            <a:ext cx="1655168" cy="1655168"/>
          </a:xfrm>
          <a:prstGeom prst="rect">
            <a:avLst/>
          </a:prstGeom>
        </p:spPr>
      </p:pic>
      <p:sp>
        <p:nvSpPr>
          <p:cNvPr id="49" name="object 28">
            <a:extLst>
              <a:ext uri="{FF2B5EF4-FFF2-40B4-BE49-F238E27FC236}">
                <a16:creationId xmlns:a16="http://schemas.microsoft.com/office/drawing/2014/main" id="{DC50AB38-75EB-4937-9E15-D7F290BA83C8}"/>
              </a:ext>
            </a:extLst>
          </p:cNvPr>
          <p:cNvSpPr/>
          <p:nvPr/>
        </p:nvSpPr>
        <p:spPr>
          <a:xfrm>
            <a:off x="3694176" y="10014966"/>
            <a:ext cx="13716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6990">
            <a:solidFill>
              <a:srgbClr val="F0BC1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700"/>
          </a:p>
        </p:txBody>
      </p:sp>
      <p:sp>
        <p:nvSpPr>
          <p:cNvPr id="50" name="object 5">
            <a:extLst>
              <a:ext uri="{FF2B5EF4-FFF2-40B4-BE49-F238E27FC236}">
                <a16:creationId xmlns:a16="http://schemas.microsoft.com/office/drawing/2014/main" id="{C3FD08AE-F4CB-491E-9629-644EC9AF3C8A}"/>
              </a:ext>
            </a:extLst>
          </p:cNvPr>
          <p:cNvSpPr txBox="1"/>
          <p:nvPr/>
        </p:nvSpPr>
        <p:spPr>
          <a:xfrm>
            <a:off x="320192" y="9814737"/>
            <a:ext cx="2901140" cy="456438"/>
          </a:xfrm>
          <a:prstGeom prst="rect">
            <a:avLst/>
          </a:prstGeom>
        </p:spPr>
        <p:txBody>
          <a:bodyPr wrap="square" lIns="0" tIns="10666" rIns="0" bIns="0" rtlCol="0">
            <a:noAutofit/>
          </a:bodyPr>
          <a:lstStyle/>
          <a:p>
            <a:pPr marL="19050">
              <a:lnSpc>
                <a:spcPts val="1680"/>
              </a:lnSpc>
            </a:pPr>
            <a:r>
              <a:rPr sz="1500" b="1" spc="12" dirty="0">
                <a:solidFill>
                  <a:srgbClr val="091728"/>
                </a:solidFill>
                <a:latin typeface="Arial"/>
                <a:cs typeface="Arial"/>
              </a:rPr>
              <a:t>DIREKTORAT JENDERAL BEA</a:t>
            </a:r>
            <a:endParaRPr sz="1500">
              <a:latin typeface="Arial"/>
              <a:cs typeface="Arial"/>
            </a:endParaRPr>
          </a:p>
          <a:p>
            <a:pPr marL="19050" marR="28460">
              <a:lnSpc>
                <a:spcPct val="95825"/>
              </a:lnSpc>
            </a:pPr>
            <a:r>
              <a:rPr sz="1500" b="1" spc="-4" dirty="0">
                <a:solidFill>
                  <a:srgbClr val="091728"/>
                </a:solidFill>
                <a:latin typeface="Arial"/>
                <a:cs typeface="Arial"/>
              </a:rPr>
              <a:t>DAN CUKAI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ject 28"/>
          <p:cNvSpPr/>
          <p:nvPr/>
        </p:nvSpPr>
        <p:spPr>
          <a:xfrm>
            <a:off x="3694176" y="10014966"/>
            <a:ext cx="13716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6990">
            <a:solidFill>
              <a:srgbClr val="F0BC1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700"/>
          </a:p>
        </p:txBody>
      </p:sp>
      <p:sp>
        <p:nvSpPr>
          <p:cNvPr id="26" name="object 26"/>
          <p:cNvSpPr/>
          <p:nvPr/>
        </p:nvSpPr>
        <p:spPr>
          <a:xfrm>
            <a:off x="563539" y="7591773"/>
            <a:ext cx="7636886" cy="68578"/>
          </a:xfrm>
          <a:custGeom>
            <a:avLst/>
            <a:gdLst/>
            <a:ahLst/>
            <a:cxnLst/>
            <a:rect l="l" t="t" r="r" b="b"/>
            <a:pathLst>
              <a:path w="4423918">
                <a:moveTo>
                  <a:pt x="0" y="0"/>
                </a:moveTo>
                <a:lnTo>
                  <a:pt x="4423918" y="0"/>
                </a:lnTo>
              </a:path>
            </a:pathLst>
          </a:custGeom>
          <a:ln w="9525">
            <a:solidFill>
              <a:srgbClr val="4F81BC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 sz="2700"/>
          </a:p>
        </p:txBody>
      </p:sp>
      <p:sp>
        <p:nvSpPr>
          <p:cNvPr id="25" name="object 25"/>
          <p:cNvSpPr/>
          <p:nvPr/>
        </p:nvSpPr>
        <p:spPr>
          <a:xfrm rot="20850058">
            <a:off x="10326407" y="8139100"/>
            <a:ext cx="1525542" cy="14894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700"/>
          </a:p>
        </p:txBody>
      </p:sp>
      <p:sp>
        <p:nvSpPr>
          <p:cNvPr id="24" name="object 24"/>
          <p:cNvSpPr/>
          <p:nvPr/>
        </p:nvSpPr>
        <p:spPr>
          <a:xfrm>
            <a:off x="16230601" y="8759331"/>
            <a:ext cx="1275874" cy="11387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700"/>
          </a:p>
        </p:txBody>
      </p:sp>
      <p:sp>
        <p:nvSpPr>
          <p:cNvPr id="20" name="object 20"/>
          <p:cNvSpPr txBox="1"/>
          <p:nvPr/>
        </p:nvSpPr>
        <p:spPr>
          <a:xfrm>
            <a:off x="5597651" y="1299448"/>
            <a:ext cx="2295754" cy="495300"/>
          </a:xfrm>
          <a:prstGeom prst="rect">
            <a:avLst/>
          </a:prstGeom>
        </p:spPr>
        <p:txBody>
          <a:bodyPr wrap="square" lIns="0" tIns="24336" rIns="0" bIns="0" rtlCol="0">
            <a:noAutofit/>
          </a:bodyPr>
          <a:lstStyle/>
          <a:p>
            <a:pPr marL="19050">
              <a:lnSpc>
                <a:spcPts val="3832"/>
              </a:lnSpc>
            </a:pPr>
            <a:r>
              <a:rPr sz="3600" b="1" spc="-18" dirty="0">
                <a:solidFill>
                  <a:srgbClr val="576A9F"/>
                </a:solidFill>
                <a:latin typeface="Arial"/>
                <a:cs typeface="Arial"/>
              </a:rPr>
              <a:t>Perangkat</a:t>
            </a:r>
            <a:endParaRPr sz="36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918325" y="1299448"/>
            <a:ext cx="2802330" cy="495300"/>
          </a:xfrm>
          <a:prstGeom prst="rect">
            <a:avLst/>
          </a:prstGeom>
        </p:spPr>
        <p:txBody>
          <a:bodyPr wrap="square" lIns="0" tIns="24336" rIns="0" bIns="0" rtlCol="0">
            <a:noAutofit/>
          </a:bodyPr>
          <a:lstStyle/>
          <a:p>
            <a:pPr marL="19050">
              <a:lnSpc>
                <a:spcPts val="3832"/>
              </a:lnSpc>
            </a:pPr>
            <a:r>
              <a:rPr sz="3600" b="1" spc="-16" dirty="0">
                <a:solidFill>
                  <a:srgbClr val="576A9F"/>
                </a:solidFill>
                <a:latin typeface="Arial"/>
                <a:cs typeface="Arial"/>
              </a:rPr>
              <a:t>Pemantauan</a:t>
            </a:r>
            <a:endParaRPr sz="36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726100" y="1299448"/>
            <a:ext cx="1868272" cy="495300"/>
          </a:xfrm>
          <a:prstGeom prst="rect">
            <a:avLst/>
          </a:prstGeom>
        </p:spPr>
        <p:txBody>
          <a:bodyPr wrap="square" lIns="0" tIns="24336" rIns="0" bIns="0" rtlCol="0">
            <a:noAutofit/>
          </a:bodyPr>
          <a:lstStyle/>
          <a:p>
            <a:pPr marL="19050">
              <a:lnSpc>
                <a:spcPts val="3832"/>
              </a:lnSpc>
            </a:pPr>
            <a:r>
              <a:rPr sz="3600" b="1" spc="-18" dirty="0">
                <a:solidFill>
                  <a:srgbClr val="576A9F"/>
                </a:solidFill>
                <a:latin typeface="Arial"/>
                <a:cs typeface="Arial"/>
              </a:rPr>
              <a:t>Absensi</a:t>
            </a:r>
            <a:endParaRPr sz="36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3539" y="6503182"/>
            <a:ext cx="5608662" cy="381000"/>
          </a:xfrm>
          <a:prstGeom prst="rect">
            <a:avLst/>
          </a:prstGeom>
        </p:spPr>
        <p:txBody>
          <a:bodyPr wrap="square" lIns="0" tIns="18478" rIns="0" bIns="0" rtlCol="0">
            <a:noAutofit/>
          </a:bodyPr>
          <a:lstStyle/>
          <a:p>
            <a:pPr marL="19050">
              <a:lnSpc>
                <a:spcPts val="2908"/>
              </a:lnSpc>
            </a:pPr>
            <a:r>
              <a:rPr sz="2700" b="1" spc="-14" dirty="0">
                <a:latin typeface="Arial"/>
                <a:cs typeface="Arial"/>
              </a:rPr>
              <a:t>Faktor Kode Etik yang </a:t>
            </a:r>
            <a:r>
              <a:rPr sz="2700" b="1" spc="-14" dirty="0" err="1">
                <a:latin typeface="Arial"/>
                <a:cs typeface="Arial"/>
              </a:rPr>
              <a:t>dievaluasi</a:t>
            </a:r>
            <a:r>
              <a:rPr lang="en-ID" sz="2700" b="1" spc="-14" dirty="0">
                <a:latin typeface="Arial"/>
                <a:cs typeface="Arial"/>
              </a:rPr>
              <a:t> :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879194" y="6673996"/>
            <a:ext cx="3838840" cy="381000"/>
          </a:xfrm>
          <a:prstGeom prst="rect">
            <a:avLst/>
          </a:prstGeom>
        </p:spPr>
        <p:txBody>
          <a:bodyPr wrap="square" lIns="0" tIns="18478" rIns="0" bIns="0" rtlCol="0">
            <a:noAutofit/>
          </a:bodyPr>
          <a:lstStyle/>
          <a:p>
            <a:pPr marL="19050">
              <a:lnSpc>
                <a:spcPts val="2908"/>
              </a:lnSpc>
            </a:pPr>
            <a:r>
              <a:rPr sz="2700" b="1" spc="-12" dirty="0">
                <a:latin typeface="Arial"/>
                <a:cs typeface="Arial"/>
              </a:rPr>
              <a:t>Atribut yang </a:t>
            </a:r>
            <a:r>
              <a:rPr sz="2700" b="1" spc="-12" dirty="0" err="1">
                <a:latin typeface="Arial"/>
                <a:cs typeface="Arial"/>
              </a:rPr>
              <a:t>Dipantau</a:t>
            </a:r>
            <a:r>
              <a:rPr lang="en-ID" sz="2700" b="1" spc="-12" dirty="0">
                <a:latin typeface="Arial"/>
                <a:cs typeface="Arial"/>
              </a:rPr>
              <a:t> :</a:t>
            </a:r>
            <a:r>
              <a:rPr sz="2700" b="1" spc="-12" dirty="0">
                <a:latin typeface="Arial"/>
                <a:cs typeface="Arial"/>
              </a:rPr>
              <a:t> 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2848" y="7099313"/>
            <a:ext cx="190120" cy="342138"/>
          </a:xfrm>
          <a:prstGeom prst="rect">
            <a:avLst/>
          </a:prstGeom>
        </p:spPr>
        <p:txBody>
          <a:bodyPr wrap="square" lIns="0" tIns="16478" rIns="0" bIns="0" rtlCol="0">
            <a:noAutofit/>
          </a:bodyPr>
          <a:lstStyle/>
          <a:p>
            <a:pPr marL="19050">
              <a:lnSpc>
                <a:spcPts val="2596"/>
              </a:lnSpc>
            </a:pPr>
            <a:r>
              <a:rPr sz="2400" dirty="0">
                <a:latin typeface="Arial"/>
                <a:cs typeface="Arial"/>
              </a:rPr>
              <a:t>•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70788" y="7099313"/>
            <a:ext cx="5394204" cy="342138"/>
          </a:xfrm>
          <a:prstGeom prst="rect">
            <a:avLst/>
          </a:prstGeom>
        </p:spPr>
        <p:txBody>
          <a:bodyPr wrap="square" lIns="0" tIns="16478" rIns="0" bIns="0" rtlCol="0">
            <a:noAutofit/>
          </a:bodyPr>
          <a:lstStyle/>
          <a:p>
            <a:pPr marL="19050">
              <a:lnSpc>
                <a:spcPts val="2596"/>
              </a:lnSpc>
            </a:pPr>
            <a:r>
              <a:rPr sz="2400" spc="-20" dirty="0">
                <a:latin typeface="Arial"/>
                <a:cs typeface="Arial"/>
              </a:rPr>
              <a:t>Disiplin dalam pemanfaatan waktu kerja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685972" y="7649531"/>
            <a:ext cx="190120" cy="342138"/>
          </a:xfrm>
          <a:prstGeom prst="rect">
            <a:avLst/>
          </a:prstGeom>
        </p:spPr>
        <p:txBody>
          <a:bodyPr wrap="square" lIns="0" tIns="16478" rIns="0" bIns="0" rtlCol="0">
            <a:noAutofit/>
          </a:bodyPr>
          <a:lstStyle/>
          <a:p>
            <a:pPr marL="19050">
              <a:lnSpc>
                <a:spcPts val="2596"/>
              </a:lnSpc>
            </a:pPr>
            <a:endParaRPr sz="24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2849" y="7735789"/>
            <a:ext cx="4686682" cy="401066"/>
          </a:xfrm>
          <a:prstGeom prst="rect">
            <a:avLst/>
          </a:prstGeom>
        </p:spPr>
        <p:txBody>
          <a:bodyPr wrap="square" lIns="0" tIns="18478" rIns="0" bIns="0" rtlCol="0">
            <a:noAutofit/>
          </a:bodyPr>
          <a:lstStyle/>
          <a:p>
            <a:pPr marL="19050">
              <a:lnSpc>
                <a:spcPts val="2908"/>
              </a:lnSpc>
            </a:pPr>
            <a:r>
              <a:rPr sz="2700" b="1" spc="-18" dirty="0">
                <a:latin typeface="Arial"/>
                <a:cs typeface="Arial"/>
              </a:rPr>
              <a:t>Dasar </a:t>
            </a:r>
            <a:r>
              <a:rPr sz="2700" b="1" spc="-18" dirty="0" err="1">
                <a:latin typeface="Arial"/>
                <a:cs typeface="Arial"/>
              </a:rPr>
              <a:t>Aturan</a:t>
            </a:r>
            <a:r>
              <a:rPr sz="2700" b="1" spc="-18" dirty="0">
                <a:latin typeface="Arial"/>
                <a:cs typeface="Arial"/>
              </a:rPr>
              <a:t> </a:t>
            </a:r>
            <a:r>
              <a:rPr sz="2700" b="1" spc="-18" dirty="0" err="1">
                <a:latin typeface="Arial"/>
                <a:cs typeface="Arial"/>
              </a:rPr>
              <a:t>Pemantauan</a:t>
            </a:r>
            <a:r>
              <a:rPr lang="en-ID" sz="2700" b="1" spc="-18" dirty="0">
                <a:latin typeface="Arial"/>
                <a:cs typeface="Arial"/>
              </a:rPr>
              <a:t> :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3459" y="8167836"/>
            <a:ext cx="9917842" cy="1784308"/>
          </a:xfrm>
          <a:prstGeom prst="rect">
            <a:avLst/>
          </a:prstGeom>
        </p:spPr>
        <p:txBody>
          <a:bodyPr wrap="square" lIns="0" tIns="16144" rIns="0" bIns="0" rtlCol="0">
            <a:noAutofit/>
          </a:bodyPr>
          <a:lstStyle/>
          <a:p>
            <a:pPr marL="447676" indent="-428626">
              <a:buFont typeface="Arial" panose="020B0604020202020204" pitchFamily="34" charset="0"/>
              <a:buChar char="•"/>
            </a:pPr>
            <a:r>
              <a:rPr lang="en-ID" sz="2400" spc="-2" dirty="0">
                <a:latin typeface="Arial" panose="020B0604020202020204" pitchFamily="34" charset="0"/>
                <a:cs typeface="Arial" panose="020B0604020202020204" pitchFamily="34" charset="0"/>
              </a:rPr>
              <a:t>PMK-221/PMK.01/ 2021 </a:t>
            </a:r>
            <a:r>
              <a:rPr lang="en-ID" sz="2400" spc="-2" dirty="0" err="1">
                <a:latin typeface="Arial" panose="020B0604020202020204" pitchFamily="34" charset="0"/>
                <a:cs typeface="Arial" panose="020B0604020202020204" pitchFamily="34" charset="0"/>
              </a:rPr>
              <a:t>tentang</a:t>
            </a:r>
            <a:r>
              <a:rPr lang="en-ID" sz="2400" spc="-2" dirty="0">
                <a:latin typeface="Arial" panose="020B0604020202020204" pitchFamily="34" charset="0"/>
                <a:cs typeface="Arial" panose="020B0604020202020204" pitchFamily="34" charset="0"/>
              </a:rPr>
              <a:t> Hari dan Jam </a:t>
            </a:r>
            <a:r>
              <a:rPr lang="en-ID" sz="2400" spc="-2" dirty="0" err="1"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r>
              <a:rPr lang="en-ID" sz="2400" spc="-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spc="-2" dirty="0" err="1">
                <a:latin typeface="Arial" panose="020B0604020202020204" pitchFamily="34" charset="0"/>
                <a:cs typeface="Arial" panose="020B0604020202020204" pitchFamily="34" charset="0"/>
              </a:rPr>
              <a:t>serta</a:t>
            </a:r>
            <a:r>
              <a:rPr lang="en-ID" sz="2400" spc="-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9050"/>
            <a:r>
              <a:rPr lang="en-ID" sz="2400" spc="-2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ID" sz="2400" spc="-2" dirty="0" err="1">
                <a:latin typeface="Arial" panose="020B0604020202020204" pitchFamily="34" charset="0"/>
                <a:cs typeface="Arial" panose="020B0604020202020204" pitchFamily="34" charset="0"/>
              </a:rPr>
              <a:t>Penegakan</a:t>
            </a:r>
            <a:r>
              <a:rPr lang="en-ID" sz="2400" spc="-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spc="-2" dirty="0" err="1">
                <a:latin typeface="Arial" panose="020B0604020202020204" pitchFamily="34" charset="0"/>
                <a:cs typeface="Arial" panose="020B0604020202020204" pitchFamily="34" charset="0"/>
              </a:rPr>
              <a:t>Disiplin</a:t>
            </a:r>
            <a:r>
              <a:rPr lang="en-ID" sz="2400" spc="-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spc="-2" dirty="0" err="1">
                <a:latin typeface="Arial" panose="020B0604020202020204" pitchFamily="34" charset="0"/>
                <a:cs typeface="Arial" panose="020B0604020202020204" pitchFamily="34" charset="0"/>
              </a:rPr>
              <a:t>Berkaitan</a:t>
            </a:r>
            <a:r>
              <a:rPr lang="en-ID" sz="2400" spc="-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spc="-2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ID" sz="2400" spc="-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spc="-2" dirty="0" err="1">
                <a:latin typeface="Arial" panose="020B0604020202020204" pitchFamily="34" charset="0"/>
                <a:cs typeface="Arial" panose="020B0604020202020204" pitchFamily="34" charset="0"/>
              </a:rPr>
              <a:t>Pembayaran</a:t>
            </a:r>
            <a:r>
              <a:rPr lang="en-ID" sz="2400" spc="-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spc="-2" dirty="0" err="1">
                <a:latin typeface="Arial" panose="020B0604020202020204" pitchFamily="34" charset="0"/>
                <a:cs typeface="Arial" panose="020B0604020202020204" pitchFamily="34" charset="0"/>
              </a:rPr>
              <a:t>Tunjangan</a:t>
            </a:r>
            <a:r>
              <a:rPr lang="en-ID" sz="2400" spc="-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ID" sz="2400" spc="-2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ID" sz="2400" spc="-2" dirty="0" err="1">
                <a:latin typeface="Arial" panose="020B0604020202020204" pitchFamily="34" charset="0"/>
                <a:cs typeface="Arial" panose="020B0604020202020204" pitchFamily="34" charset="0"/>
              </a:rPr>
              <a:t>Pegawai</a:t>
            </a:r>
            <a:r>
              <a:rPr lang="en-ID" sz="2400" spc="-2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ID" sz="2400" spc="-2" dirty="0" err="1">
                <a:latin typeface="Arial" panose="020B0604020202020204" pitchFamily="34" charset="0"/>
                <a:cs typeface="Arial" panose="020B0604020202020204" pitchFamily="34" charset="0"/>
              </a:rPr>
              <a:t>Lingkungan</a:t>
            </a:r>
            <a:r>
              <a:rPr lang="en-ID" sz="2400" spc="-2" dirty="0">
                <a:latin typeface="Arial" panose="020B0604020202020204" pitchFamily="34" charset="0"/>
                <a:cs typeface="Arial" panose="020B0604020202020204" pitchFamily="34" charset="0"/>
              </a:rPr>
              <a:t> Kementerian </a:t>
            </a:r>
            <a:r>
              <a:rPr lang="en-ID" sz="2400" spc="-2" dirty="0" err="1">
                <a:latin typeface="Arial" panose="020B0604020202020204" pitchFamily="34" charset="0"/>
                <a:cs typeface="Arial" panose="020B0604020202020204" pitchFamily="34" charset="0"/>
              </a:rPr>
              <a:t>Keuangan</a:t>
            </a:r>
            <a:endParaRPr lang="en-ID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7676" marR="45604" indent="-428626">
              <a:lnSpc>
                <a:spcPct val="101725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ID" sz="2400" spc="-2" dirty="0">
                <a:latin typeface="Arial" panose="020B0604020202020204" pitchFamily="34" charset="0"/>
                <a:cs typeface="Arial" panose="020B0604020202020204" pitchFamily="34" charset="0"/>
              </a:rPr>
              <a:t>SE-15/BC/2020 </a:t>
            </a:r>
            <a:r>
              <a:rPr lang="en-ID" sz="2400" spc="-2" dirty="0" err="1">
                <a:latin typeface="Arial" panose="020B0604020202020204" pitchFamily="34" charset="0"/>
                <a:cs typeface="Arial" panose="020B0604020202020204" pitchFamily="34" charset="0"/>
              </a:rPr>
              <a:t>hal</a:t>
            </a:r>
            <a:r>
              <a:rPr lang="en-ID" sz="2400" spc="-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spc="-2" dirty="0" err="1">
                <a:latin typeface="Arial" panose="020B0604020202020204" pitchFamily="34" charset="0"/>
                <a:cs typeface="Arial" panose="020B0604020202020204" pitchFamily="34" charset="0"/>
              </a:rPr>
              <a:t>Penerapan</a:t>
            </a:r>
            <a:r>
              <a:rPr lang="en-ID" sz="2400" spc="-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spc="-2" dirty="0" err="1">
                <a:latin typeface="Arial" panose="020B0604020202020204" pitchFamily="34" charset="0"/>
                <a:cs typeface="Arial" panose="020B0604020202020204" pitchFamily="34" charset="0"/>
              </a:rPr>
              <a:t>Presensi</a:t>
            </a:r>
            <a:r>
              <a:rPr lang="en-ID" sz="2400" spc="-2" dirty="0">
                <a:latin typeface="Arial" panose="020B0604020202020204" pitchFamily="34" charset="0"/>
                <a:cs typeface="Arial" panose="020B0604020202020204" pitchFamily="34" charset="0"/>
              </a:rPr>
              <a:t> Daring di </a:t>
            </a:r>
            <a:r>
              <a:rPr lang="en-ID" sz="2400" spc="-2" dirty="0" err="1">
                <a:latin typeface="Arial" panose="020B0604020202020204" pitchFamily="34" charset="0"/>
                <a:cs typeface="Arial" panose="020B0604020202020204" pitchFamily="34" charset="0"/>
              </a:rPr>
              <a:t>Lingkungan</a:t>
            </a:r>
            <a:r>
              <a:rPr lang="en-ID" sz="2400" spc="-2" dirty="0">
                <a:latin typeface="Arial" panose="020B0604020202020204" pitchFamily="34" charset="0"/>
                <a:cs typeface="Arial" panose="020B0604020202020204" pitchFamily="34" charset="0"/>
              </a:rPr>
              <a:t> DJBC</a:t>
            </a:r>
            <a:endParaRPr lang="en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602773" y="9762058"/>
            <a:ext cx="436894" cy="381000"/>
          </a:xfrm>
          <a:prstGeom prst="rect">
            <a:avLst/>
          </a:prstGeom>
        </p:spPr>
        <p:txBody>
          <a:bodyPr wrap="square" lIns="0" tIns="18098" rIns="0" bIns="0" rtlCol="0">
            <a:noAutofit/>
          </a:bodyPr>
          <a:lstStyle/>
          <a:p>
            <a:pPr marL="19050">
              <a:lnSpc>
                <a:spcPts val="2850"/>
              </a:lnSpc>
            </a:pPr>
            <a:r>
              <a:rPr lang="en-ID" sz="2700" dirty="0">
                <a:solidFill>
                  <a:srgbClr val="888888"/>
                </a:solidFill>
                <a:latin typeface="Calibri"/>
                <a:cs typeface="Calibri"/>
              </a:rPr>
              <a:t>11</a:t>
            </a:r>
            <a:endParaRPr sz="27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0192" y="9814737"/>
            <a:ext cx="2901140" cy="456438"/>
          </a:xfrm>
          <a:prstGeom prst="rect">
            <a:avLst/>
          </a:prstGeom>
        </p:spPr>
        <p:txBody>
          <a:bodyPr wrap="square" lIns="0" tIns="10666" rIns="0" bIns="0" rtlCol="0">
            <a:noAutofit/>
          </a:bodyPr>
          <a:lstStyle/>
          <a:p>
            <a:pPr marL="19050">
              <a:lnSpc>
                <a:spcPts val="1680"/>
              </a:lnSpc>
            </a:pPr>
            <a:r>
              <a:rPr sz="1500" b="1" spc="12" dirty="0">
                <a:solidFill>
                  <a:srgbClr val="091728"/>
                </a:solidFill>
                <a:latin typeface="Arial"/>
                <a:cs typeface="Arial"/>
              </a:rPr>
              <a:t>DIREKTORAT JENDERAL BEA</a:t>
            </a:r>
            <a:endParaRPr sz="1500">
              <a:latin typeface="Arial"/>
              <a:cs typeface="Arial"/>
            </a:endParaRPr>
          </a:p>
          <a:p>
            <a:pPr marL="19050" marR="28460">
              <a:lnSpc>
                <a:spcPct val="95825"/>
              </a:lnSpc>
            </a:pPr>
            <a:r>
              <a:rPr sz="1500" b="1" spc="-4" dirty="0">
                <a:solidFill>
                  <a:srgbClr val="091728"/>
                </a:solidFill>
                <a:latin typeface="Arial"/>
                <a:cs typeface="Arial"/>
              </a:rPr>
              <a:t>DAN CUKAI</a:t>
            </a:r>
            <a:endParaRPr sz="15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4642" y="285753"/>
            <a:ext cx="196024" cy="50463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8100">
              <a:lnSpc>
                <a:spcPts val="1500"/>
              </a:lnSpc>
            </a:pPr>
            <a:endParaRPr sz="1500"/>
          </a:p>
        </p:txBody>
      </p: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D7F476CF-1E13-9809-BF1B-02C2F42031B6}"/>
              </a:ext>
            </a:extLst>
          </p:cNvPr>
          <p:cNvGraphicFramePr>
            <a:graphicFrameLocks noGrp="1"/>
          </p:cNvGraphicFramePr>
          <p:nvPr/>
        </p:nvGraphicFramePr>
        <p:xfrm>
          <a:off x="415934" y="2101508"/>
          <a:ext cx="17367964" cy="3897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9274">
                  <a:extLst>
                    <a:ext uri="{9D8B030D-6E8A-4147-A177-3AD203B41FA5}">
                      <a16:colId xmlns:a16="http://schemas.microsoft.com/office/drawing/2014/main" val="3502345700"/>
                    </a:ext>
                  </a:extLst>
                </a:gridCol>
                <a:gridCol w="1006840">
                  <a:extLst>
                    <a:ext uri="{9D8B030D-6E8A-4147-A177-3AD203B41FA5}">
                      <a16:colId xmlns:a16="http://schemas.microsoft.com/office/drawing/2014/main" val="344469103"/>
                    </a:ext>
                  </a:extLst>
                </a:gridCol>
                <a:gridCol w="2051392">
                  <a:extLst>
                    <a:ext uri="{9D8B030D-6E8A-4147-A177-3AD203B41FA5}">
                      <a16:colId xmlns:a16="http://schemas.microsoft.com/office/drawing/2014/main" val="2333912657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1824733752"/>
                    </a:ext>
                  </a:extLst>
                </a:gridCol>
                <a:gridCol w="787512">
                  <a:extLst>
                    <a:ext uri="{9D8B030D-6E8A-4147-A177-3AD203B41FA5}">
                      <a16:colId xmlns:a16="http://schemas.microsoft.com/office/drawing/2014/main" val="3344727077"/>
                    </a:ext>
                  </a:extLst>
                </a:gridCol>
                <a:gridCol w="629274">
                  <a:extLst>
                    <a:ext uri="{9D8B030D-6E8A-4147-A177-3AD203B41FA5}">
                      <a16:colId xmlns:a16="http://schemas.microsoft.com/office/drawing/2014/main" val="2582341140"/>
                    </a:ext>
                  </a:extLst>
                </a:gridCol>
                <a:gridCol w="1258548">
                  <a:extLst>
                    <a:ext uri="{9D8B030D-6E8A-4147-A177-3AD203B41FA5}">
                      <a16:colId xmlns:a16="http://schemas.microsoft.com/office/drawing/2014/main" val="3952757920"/>
                    </a:ext>
                  </a:extLst>
                </a:gridCol>
                <a:gridCol w="1132692">
                  <a:extLst>
                    <a:ext uri="{9D8B030D-6E8A-4147-A177-3AD203B41FA5}">
                      <a16:colId xmlns:a16="http://schemas.microsoft.com/office/drawing/2014/main" val="2961728856"/>
                    </a:ext>
                  </a:extLst>
                </a:gridCol>
                <a:gridCol w="1384402">
                  <a:extLst>
                    <a:ext uri="{9D8B030D-6E8A-4147-A177-3AD203B41FA5}">
                      <a16:colId xmlns:a16="http://schemas.microsoft.com/office/drawing/2014/main" val="2283029333"/>
                    </a:ext>
                  </a:extLst>
                </a:gridCol>
                <a:gridCol w="1384402">
                  <a:extLst>
                    <a:ext uri="{9D8B030D-6E8A-4147-A177-3AD203B41FA5}">
                      <a16:colId xmlns:a16="http://schemas.microsoft.com/office/drawing/2014/main" val="321058651"/>
                    </a:ext>
                  </a:extLst>
                </a:gridCol>
                <a:gridCol w="4325782">
                  <a:extLst>
                    <a:ext uri="{9D8B030D-6E8A-4147-A177-3AD203B41FA5}">
                      <a16:colId xmlns:a16="http://schemas.microsoft.com/office/drawing/2014/main" val="7203963"/>
                    </a:ext>
                  </a:extLst>
                </a:gridCol>
                <a:gridCol w="1337686">
                  <a:extLst>
                    <a:ext uri="{9D8B030D-6E8A-4147-A177-3AD203B41FA5}">
                      <a16:colId xmlns:a16="http://schemas.microsoft.com/office/drawing/2014/main" val="3659949249"/>
                    </a:ext>
                  </a:extLst>
                </a:gridCol>
              </a:tblGrid>
              <a:tr h="60846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8" marR="4988" marT="498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Nama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8" marR="4988" marT="4988" marB="0" anchor="ctr"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ID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Apakah</a:t>
                      </a:r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Pegawai</a:t>
                      </a:r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tersebut</a:t>
                      </a:r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tertib</a:t>
                      </a:r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melakukan</a:t>
                      </a:r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absen</a:t>
                      </a:r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sesuai</a:t>
                      </a:r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ketentuan</a:t>
                      </a:r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jam </a:t>
                      </a:r>
                      <a:r>
                        <a:rPr lang="en-ID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kerja</a:t>
                      </a:r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8" marR="4988" marT="498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D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Tanggal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8" marR="4988" marT="4988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Alasan </a:t>
                      </a:r>
                      <a:r>
                        <a:rPr lang="en-ID" sz="1600" u="none" strike="noStrike" dirty="0" err="1">
                          <a:effectLst/>
                          <a:latin typeface="Arial"/>
                          <a:cs typeface="Arial"/>
                        </a:rPr>
                        <a:t>pegawai</a:t>
                      </a:r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ID" sz="1600" u="none" strike="noStrike" dirty="0" err="1">
                          <a:effectLst/>
                          <a:latin typeface="Arial"/>
                          <a:cs typeface="Arial"/>
                        </a:rPr>
                        <a:t>tidak</a:t>
                      </a:r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ID" sz="1600" u="none" strike="noStrike" dirty="0" err="1">
                          <a:effectLst/>
                          <a:latin typeface="Arial"/>
                          <a:cs typeface="Arial"/>
                        </a:rPr>
                        <a:t>melakukan</a:t>
                      </a:r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ID" sz="1600" u="none" strike="noStrike" dirty="0" err="1">
                          <a:effectLst/>
                          <a:latin typeface="Arial"/>
                          <a:cs typeface="Arial"/>
                        </a:rPr>
                        <a:t>absen</a:t>
                      </a:r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ID" sz="1600" u="none" strike="noStrike" dirty="0" err="1">
                          <a:effectLst/>
                          <a:latin typeface="Arial"/>
                          <a:cs typeface="Arial"/>
                        </a:rPr>
                        <a:t>sesuai</a:t>
                      </a:r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ID" sz="1600" u="none" strike="noStrike" dirty="0" err="1">
                          <a:effectLst/>
                          <a:latin typeface="Arial"/>
                          <a:cs typeface="Arial"/>
                        </a:rPr>
                        <a:t>ketentuan</a:t>
                      </a:r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 jam </a:t>
                      </a:r>
                      <a:r>
                        <a:rPr lang="en-ID" sz="1600" u="none" strike="noStrike" dirty="0" err="1">
                          <a:effectLst/>
                          <a:latin typeface="Arial"/>
                          <a:cs typeface="Arial"/>
                        </a:rPr>
                        <a:t>kerja</a:t>
                      </a:r>
                      <a:endParaRPr lang="en-ID" sz="1600" b="0" i="0" u="none" strike="noStrike" dirty="0" err="1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4988" marR="4988" marT="4988" marB="0" anchor="ctr"/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- Surat </a:t>
                      </a:r>
                      <a:r>
                        <a:rPr lang="en-ID" sz="1600" u="none" strike="noStrike" dirty="0" err="1">
                          <a:effectLst/>
                          <a:latin typeface="Arial"/>
                          <a:cs typeface="Arial"/>
                        </a:rPr>
                        <a:t>Tugas</a:t>
                      </a:r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ID" sz="1600" u="none" strike="noStrike" dirty="0" err="1">
                          <a:effectLst/>
                          <a:latin typeface="Arial"/>
                          <a:cs typeface="Arial"/>
                        </a:rPr>
                        <a:t>dalam</a:t>
                      </a:r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ID" sz="1600" u="none" strike="noStrike" dirty="0" err="1">
                          <a:effectLst/>
                          <a:latin typeface="Arial"/>
                          <a:cs typeface="Arial"/>
                        </a:rPr>
                        <a:t>hal</a:t>
                      </a:r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ID" sz="1600" u="none" strike="noStrike" dirty="0" err="1">
                          <a:effectLst/>
                          <a:latin typeface="Arial"/>
                          <a:cs typeface="Arial"/>
                        </a:rPr>
                        <a:t>pegawai</a:t>
                      </a:r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 Dinas Luar; </a:t>
                      </a:r>
                      <a:b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</a:br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- Surat </a:t>
                      </a:r>
                      <a:r>
                        <a:rPr lang="en-ID" sz="1600" u="none" strike="noStrike" dirty="0" err="1">
                          <a:effectLst/>
                          <a:latin typeface="Arial"/>
                          <a:cs typeface="Arial"/>
                        </a:rPr>
                        <a:t>ijin</a:t>
                      </a:r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ID" sz="1600" u="none" strike="noStrike" dirty="0" err="1">
                          <a:effectLst/>
                          <a:latin typeface="Arial"/>
                          <a:cs typeface="Arial"/>
                        </a:rPr>
                        <a:t>cuti</a:t>
                      </a:r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ID" sz="1600" u="none" strike="noStrike" dirty="0" err="1">
                          <a:effectLst/>
                          <a:latin typeface="Arial"/>
                          <a:cs typeface="Arial"/>
                        </a:rPr>
                        <a:t>dalam</a:t>
                      </a:r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ID" sz="1600" u="none" strike="noStrike" dirty="0" err="1">
                          <a:effectLst/>
                          <a:latin typeface="Arial"/>
                          <a:cs typeface="Arial"/>
                        </a:rPr>
                        <a:t>hal</a:t>
                      </a:r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ID" sz="1600" u="none" strike="noStrike" dirty="0" err="1">
                          <a:effectLst/>
                          <a:latin typeface="Arial"/>
                          <a:cs typeface="Arial"/>
                        </a:rPr>
                        <a:t>pegawai</a:t>
                      </a:r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 Cuti; </a:t>
                      </a:r>
                      <a:r>
                        <a:rPr lang="en-ID" sz="1600" u="none" strike="noStrike" dirty="0" err="1">
                          <a:effectLst/>
                          <a:latin typeface="Arial"/>
                          <a:cs typeface="Arial"/>
                        </a:rPr>
                        <a:t>atau</a:t>
                      </a:r>
                      <a:b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</a:br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- Surat </a:t>
                      </a:r>
                      <a:r>
                        <a:rPr lang="en-ID" sz="1600" u="none" strike="noStrike" dirty="0" err="1">
                          <a:effectLst/>
                          <a:latin typeface="Arial"/>
                          <a:cs typeface="Arial"/>
                        </a:rPr>
                        <a:t>permohonan</a:t>
                      </a:r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ID" sz="1600" u="none" strike="noStrike" dirty="0" err="1">
                          <a:effectLst/>
                          <a:latin typeface="Arial"/>
                          <a:cs typeface="Arial"/>
                        </a:rPr>
                        <a:t>izin</a:t>
                      </a:r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/</a:t>
                      </a:r>
                      <a:r>
                        <a:rPr lang="en-ID" sz="1600" u="none" strike="noStrike" dirty="0" err="1">
                          <a:effectLst/>
                          <a:latin typeface="Arial"/>
                          <a:cs typeface="Arial"/>
                        </a:rPr>
                        <a:t>pemberitahua</a:t>
                      </a:r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ID" sz="1600" u="none" strike="noStrike" dirty="0" err="1">
                          <a:effectLst/>
                          <a:latin typeface="Arial"/>
                          <a:cs typeface="Arial"/>
                        </a:rPr>
                        <a:t>dalam</a:t>
                      </a:r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ID" sz="1600" u="none" strike="noStrike" dirty="0" err="1">
                          <a:effectLst/>
                          <a:latin typeface="Arial"/>
                          <a:cs typeface="Arial"/>
                        </a:rPr>
                        <a:t>hal</a:t>
                      </a:r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ID" sz="1600" u="none" strike="noStrike" dirty="0" err="1">
                          <a:effectLst/>
                          <a:latin typeface="Arial"/>
                          <a:cs typeface="Arial"/>
                        </a:rPr>
                        <a:t>tidak</a:t>
                      </a:r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ID" sz="1600" u="none" strike="noStrike" dirty="0" err="1">
                          <a:effectLst/>
                          <a:latin typeface="Arial"/>
                          <a:cs typeface="Arial"/>
                        </a:rPr>
                        <a:t>masuk</a:t>
                      </a:r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ID" sz="1600" u="none" strike="noStrike" dirty="0" err="1">
                          <a:effectLst/>
                          <a:latin typeface="Arial"/>
                          <a:cs typeface="Arial"/>
                        </a:rPr>
                        <a:t>bekerja</a:t>
                      </a:r>
                      <a:b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</a:br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- Bukti </a:t>
                      </a:r>
                      <a:r>
                        <a:rPr lang="en-ID" sz="1600" u="none" strike="noStrike" dirty="0" err="1">
                          <a:effectLst/>
                          <a:latin typeface="Arial"/>
                          <a:cs typeface="Arial"/>
                        </a:rPr>
                        <a:t>konfirmasi</a:t>
                      </a:r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ID" sz="1600" u="none" strike="noStrike" dirty="0" err="1">
                          <a:effectLst/>
                          <a:latin typeface="Arial"/>
                          <a:cs typeface="Arial"/>
                        </a:rPr>
                        <a:t>kehadiran</a:t>
                      </a:r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 pada </a:t>
                      </a:r>
                      <a:r>
                        <a:rPr lang="en-ID" sz="1600" u="none" strike="noStrike" dirty="0" err="1">
                          <a:effectLst/>
                          <a:latin typeface="Arial"/>
                          <a:cs typeface="Arial"/>
                        </a:rPr>
                        <a:t>aplikasi</a:t>
                      </a:r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ID" sz="1600" u="none" strike="noStrike" dirty="0" err="1">
                          <a:effectLst/>
                          <a:latin typeface="Arial"/>
                          <a:cs typeface="Arial"/>
                        </a:rPr>
                        <a:t>Cehris</a:t>
                      </a:r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ID" sz="1600" u="none" strike="noStrike" dirty="0" err="1">
                          <a:effectLst/>
                          <a:latin typeface="Arial"/>
                          <a:cs typeface="Arial"/>
                        </a:rPr>
                        <a:t>dalam</a:t>
                      </a:r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ID" sz="1600" u="none" strike="noStrike" dirty="0" err="1">
                          <a:effectLst/>
                          <a:latin typeface="Arial"/>
                          <a:cs typeface="Arial"/>
                        </a:rPr>
                        <a:t>hal</a:t>
                      </a:r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 TL/PSW/TK/Tidak Absen</a:t>
                      </a:r>
                      <a:b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</a:br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- Bukti </a:t>
                      </a:r>
                      <a:r>
                        <a:rPr lang="en-ID" sz="1600" u="none" strike="noStrike" dirty="0" err="1">
                          <a:effectLst/>
                          <a:latin typeface="Arial"/>
                          <a:cs typeface="Arial"/>
                        </a:rPr>
                        <a:t>lainnya</a:t>
                      </a:r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 yang </a:t>
                      </a:r>
                      <a:r>
                        <a:rPr lang="en-ID" sz="1600" u="none" strike="noStrike" dirty="0" err="1">
                          <a:effectLst/>
                          <a:latin typeface="Arial"/>
                          <a:cs typeface="Arial"/>
                        </a:rPr>
                        <a:t>dapat</a:t>
                      </a:r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ID" sz="1600" u="none" strike="noStrike" dirty="0" err="1">
                          <a:effectLst/>
                          <a:latin typeface="Arial"/>
                          <a:cs typeface="Arial"/>
                        </a:rPr>
                        <a:t>mendukung</a:t>
                      </a:r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ID" sz="1600" u="none" strike="noStrike" dirty="0" err="1">
                          <a:effectLst/>
                          <a:latin typeface="Arial"/>
                          <a:cs typeface="Arial"/>
                        </a:rPr>
                        <a:t>kehadiran</a:t>
                      </a:r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ID" sz="1600" u="none" strike="noStrike" dirty="0" err="1">
                          <a:effectLst/>
                          <a:latin typeface="Arial"/>
                          <a:cs typeface="Arial"/>
                        </a:rPr>
                        <a:t>pegawai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4988" marR="4988" marT="498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D" sz="1600" u="none" strike="noStrike" dirty="0" err="1">
                          <a:effectLst/>
                          <a:latin typeface="Arial"/>
                          <a:cs typeface="Arial"/>
                        </a:rPr>
                        <a:t>Keterangan</a:t>
                      </a:r>
                      <a:endParaRPr lang="en-ID" sz="1600" b="0" i="0" u="none" strike="noStrike" dirty="0" err="1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4988" marR="4988" marT="4988" marB="0" anchor="ctr"/>
                </a:tc>
                <a:extLst>
                  <a:ext uri="{0D108BD9-81ED-4DB2-BD59-A6C34878D82A}">
                    <a16:rowId xmlns:a16="http://schemas.microsoft.com/office/drawing/2014/main" val="1946901538"/>
                  </a:ext>
                </a:extLst>
              </a:tr>
              <a:tr h="2002556"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Dinas Luar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Cuti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Ijin</a:t>
                      </a:r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Tidak Masuk </a:t>
                      </a:r>
                      <a:r>
                        <a:rPr lang="en-ID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Bekerja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Terlambat</a:t>
                      </a:r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Masuk </a:t>
                      </a:r>
                      <a:r>
                        <a:rPr lang="en-ID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Bekerja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Pulang </a:t>
                      </a:r>
                      <a:r>
                        <a:rPr lang="en-ID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Sebelum</a:t>
                      </a:r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ID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Waktunya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Tanpa</a:t>
                      </a:r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ID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Keterangan</a:t>
                      </a:r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/</a:t>
                      </a:r>
                      <a:b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</a:br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Tidak Absen</a:t>
                      </a:r>
                    </a:p>
                  </a:txBody>
                  <a:tcPr marL="7144" marR="7144" marT="7144" marB="0" anchor="ctr"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3883405"/>
                  </a:ext>
                </a:extLst>
              </a:tr>
              <a:tr h="515696">
                <a:tc rowSpan="2">
                  <a:txBody>
                    <a:bodyPr/>
                    <a:lstStyle/>
                    <a:p>
                      <a:pPr algn="ctr"/>
                      <a:r>
                        <a:rPr lang="en-ID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37160" marR="137160" marT="68580" marB="6858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ID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Fikri</a:t>
                      </a:r>
                    </a:p>
                  </a:txBody>
                  <a:tcPr marL="137160" marR="137160" marT="68580" marB="6858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V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4988" marR="4988" marT="4988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19 </a:t>
                      </a:r>
                      <a:r>
                        <a:rPr lang="en-ID" sz="1600" u="none" strike="noStrike" dirty="0" err="1">
                          <a:effectLst/>
                          <a:latin typeface="Arial"/>
                          <a:cs typeface="Arial"/>
                        </a:rPr>
                        <a:t>Juni</a:t>
                      </a:r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 202x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4988" marR="4988" marT="4988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4988" marR="4988" marT="4988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8" marR="4988" marT="4988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4988" marR="4988" marT="4988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4988" marR="4988" marT="4988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4988" marR="4988" marT="4988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4988" marR="4988" marT="4988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8" marR="4988" marT="4988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8" marR="4988" marT="4988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177078"/>
                  </a:ext>
                </a:extLst>
              </a:tr>
              <a:tr h="771048"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8" marR="4988" marT="4988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20 </a:t>
                      </a:r>
                      <a:r>
                        <a:rPr lang="en-ID" sz="1600" u="none" strike="noStrike" dirty="0" err="1">
                          <a:effectLst/>
                          <a:latin typeface="Arial"/>
                          <a:cs typeface="Arial"/>
                        </a:rPr>
                        <a:t>Juni</a:t>
                      </a:r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 202x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4988" marR="4988" marT="4988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4988" marR="4988" marT="4988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8" marR="4988" marT="4988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4988" marR="4988" marT="4988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4988" marR="4988" marT="4988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8" marR="4988" marT="4988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8" marR="4988" marT="4988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Ada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8" marR="4988" marT="4988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SI-xxx/WBC.13/..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8" marR="4988" marT="4988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4340903"/>
                  </a:ext>
                </a:extLst>
              </a:tr>
            </a:tbl>
          </a:graphicData>
        </a:graphic>
      </p:graphicFrame>
      <p:sp>
        <p:nvSpPr>
          <p:cNvPr id="41" name="object 12">
            <a:extLst>
              <a:ext uri="{FF2B5EF4-FFF2-40B4-BE49-F238E27FC236}">
                <a16:creationId xmlns:a16="http://schemas.microsoft.com/office/drawing/2014/main" id="{0B9CA9D2-9699-91D7-A93B-E4D8C81D34FE}"/>
              </a:ext>
            </a:extLst>
          </p:cNvPr>
          <p:cNvSpPr txBox="1"/>
          <p:nvPr/>
        </p:nvSpPr>
        <p:spPr>
          <a:xfrm>
            <a:off x="9876092" y="7073297"/>
            <a:ext cx="7535432" cy="1307874"/>
          </a:xfrm>
          <a:prstGeom prst="rect">
            <a:avLst/>
          </a:prstGeom>
        </p:spPr>
        <p:txBody>
          <a:bodyPr wrap="square" lIns="0" tIns="16478" rIns="0" bIns="0" rtlCol="0">
            <a:noAutofit/>
          </a:bodyPr>
          <a:lstStyle/>
          <a:p>
            <a:pPr marL="19050"/>
            <a:r>
              <a:rPr sz="2400" spc="-22" dirty="0">
                <a:latin typeface="Arial"/>
                <a:cs typeface="Arial"/>
              </a:rPr>
              <a:t>Keberadaan dokumen pendukung dalam hal tidak </a:t>
            </a:r>
            <a:r>
              <a:rPr sz="2400" spc="-22" dirty="0" err="1">
                <a:latin typeface="Arial"/>
                <a:cs typeface="Arial"/>
              </a:rPr>
              <a:t>melakukan</a:t>
            </a:r>
            <a:r>
              <a:rPr sz="2400" spc="-22" dirty="0">
                <a:latin typeface="Arial"/>
                <a:cs typeface="Arial"/>
              </a:rPr>
              <a:t> </a:t>
            </a:r>
            <a:r>
              <a:rPr sz="2400" spc="-22" dirty="0" err="1">
                <a:latin typeface="Arial"/>
                <a:cs typeface="Arial"/>
              </a:rPr>
              <a:t>absen</a:t>
            </a:r>
            <a:r>
              <a:rPr lang="en-ID" sz="2400" spc="-22" dirty="0">
                <a:latin typeface="Arial"/>
                <a:cs typeface="Arial"/>
              </a:rPr>
              <a:t> </a:t>
            </a:r>
            <a:r>
              <a:rPr sz="2400" spc="-18" dirty="0" err="1">
                <a:latin typeface="Arial"/>
                <a:cs typeface="Arial"/>
              </a:rPr>
              <a:t>sesuai</a:t>
            </a:r>
            <a:r>
              <a:rPr sz="2400" spc="-18" dirty="0">
                <a:latin typeface="Arial"/>
                <a:cs typeface="Arial"/>
              </a:rPr>
              <a:t> ketentuan jam </a:t>
            </a:r>
            <a:r>
              <a:rPr sz="2400" spc="-18" dirty="0" err="1">
                <a:latin typeface="Arial"/>
                <a:cs typeface="Arial"/>
              </a:rPr>
              <a:t>kerj</a:t>
            </a:r>
            <a:r>
              <a:rPr lang="en-ID" sz="2400" spc="-18" dirty="0">
                <a:latin typeface="Arial"/>
                <a:cs typeface="Arial"/>
              </a:rPr>
              <a:t>a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34" name="Title 6">
            <a:extLst>
              <a:ext uri="{FF2B5EF4-FFF2-40B4-BE49-F238E27FC236}">
                <a16:creationId xmlns:a16="http://schemas.microsoft.com/office/drawing/2014/main" id="{9727A123-FC11-4719-A7E1-C4C452881828}"/>
              </a:ext>
            </a:extLst>
          </p:cNvPr>
          <p:cNvSpPr txBox="1">
            <a:spLocks/>
          </p:cNvSpPr>
          <p:nvPr/>
        </p:nvSpPr>
        <p:spPr>
          <a:xfrm>
            <a:off x="0" y="-9960"/>
            <a:ext cx="15120000" cy="1553060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altLang="ko-KR" sz="4800" dirty="0">
                <a:solidFill>
                  <a:schemeClr val="accent1"/>
                </a:solidFill>
              </a:rPr>
              <a:t> </a:t>
            </a:r>
            <a:r>
              <a:rPr lang="en-US" sz="4800" dirty="0" err="1"/>
              <a:t>Pemantauan</a:t>
            </a:r>
            <a:r>
              <a:rPr lang="en-US" sz="4800" dirty="0"/>
              <a:t> KODE ETIK DAN KODE PERILAKU</a:t>
            </a:r>
            <a:endParaRPr lang="ko-KR" altLang="en-US" sz="4800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5FF05E7-E1DA-47D4-8BF0-EEAC0678BC02}"/>
              </a:ext>
            </a:extLst>
          </p:cNvPr>
          <p:cNvCxnSpPr/>
          <p:nvPr/>
        </p:nvCxnSpPr>
        <p:spPr>
          <a:xfrm>
            <a:off x="345612" y="1162522"/>
            <a:ext cx="12529392" cy="0"/>
          </a:xfrm>
          <a:prstGeom prst="line">
            <a:avLst/>
          </a:prstGeom>
          <a:ln cmpd="dbl">
            <a:solidFill>
              <a:schemeClr val="tx2">
                <a:lumMod val="75000"/>
              </a:schemeClr>
            </a:solidFill>
            <a:rou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817EAF7-23EB-44CE-8CD9-281A80B446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8816" y="102940"/>
            <a:ext cx="1655168" cy="16551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ject 28"/>
          <p:cNvSpPr/>
          <p:nvPr/>
        </p:nvSpPr>
        <p:spPr>
          <a:xfrm>
            <a:off x="3694176" y="10014966"/>
            <a:ext cx="13716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6990">
            <a:solidFill>
              <a:srgbClr val="F0BC1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700"/>
          </a:p>
        </p:txBody>
      </p:sp>
      <p:sp>
        <p:nvSpPr>
          <p:cNvPr id="27" name="object 27"/>
          <p:cNvSpPr/>
          <p:nvPr/>
        </p:nvSpPr>
        <p:spPr>
          <a:xfrm>
            <a:off x="553567" y="7107386"/>
            <a:ext cx="3440430" cy="2066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700"/>
          </a:p>
        </p:txBody>
      </p:sp>
      <p:sp>
        <p:nvSpPr>
          <p:cNvPr id="24" name="object 24"/>
          <p:cNvSpPr/>
          <p:nvPr/>
        </p:nvSpPr>
        <p:spPr>
          <a:xfrm>
            <a:off x="11140631" y="7015708"/>
            <a:ext cx="6635878" cy="0"/>
          </a:xfrm>
          <a:custGeom>
            <a:avLst/>
            <a:gdLst/>
            <a:ahLst/>
            <a:cxnLst/>
            <a:rect l="l" t="t" r="r" b="b"/>
            <a:pathLst>
              <a:path w="4423918">
                <a:moveTo>
                  <a:pt x="0" y="0"/>
                </a:moveTo>
                <a:lnTo>
                  <a:pt x="4423918" y="0"/>
                </a:lnTo>
              </a:path>
            </a:pathLst>
          </a:custGeom>
          <a:ln w="9525">
            <a:solidFill>
              <a:srgbClr val="4F81BC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 sz="2700"/>
          </a:p>
        </p:txBody>
      </p:sp>
      <p:sp>
        <p:nvSpPr>
          <p:cNvPr id="25" name="object 25"/>
          <p:cNvSpPr/>
          <p:nvPr/>
        </p:nvSpPr>
        <p:spPr>
          <a:xfrm>
            <a:off x="15039327" y="7247895"/>
            <a:ext cx="1148014" cy="11960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700"/>
          </a:p>
        </p:txBody>
      </p:sp>
      <p:sp>
        <p:nvSpPr>
          <p:cNvPr id="20" name="object 20"/>
          <p:cNvSpPr txBox="1"/>
          <p:nvPr/>
        </p:nvSpPr>
        <p:spPr>
          <a:xfrm>
            <a:off x="5581651" y="1299448"/>
            <a:ext cx="2295754" cy="495300"/>
          </a:xfrm>
          <a:prstGeom prst="rect">
            <a:avLst/>
          </a:prstGeom>
        </p:spPr>
        <p:txBody>
          <a:bodyPr wrap="square" lIns="0" tIns="24336" rIns="0" bIns="0" rtlCol="0">
            <a:noAutofit/>
          </a:bodyPr>
          <a:lstStyle/>
          <a:p>
            <a:pPr marL="19050">
              <a:lnSpc>
                <a:spcPts val="3832"/>
              </a:lnSpc>
            </a:pPr>
            <a:r>
              <a:rPr sz="3600" b="1" spc="-18" dirty="0">
                <a:solidFill>
                  <a:srgbClr val="576A9F"/>
                </a:solidFill>
                <a:latin typeface="Arial"/>
                <a:cs typeface="Arial"/>
              </a:rPr>
              <a:t>Perangkat</a:t>
            </a:r>
            <a:endParaRPr sz="36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902323" y="1299448"/>
            <a:ext cx="2802330" cy="495300"/>
          </a:xfrm>
          <a:prstGeom prst="rect">
            <a:avLst/>
          </a:prstGeom>
        </p:spPr>
        <p:txBody>
          <a:bodyPr wrap="square" lIns="0" tIns="24336" rIns="0" bIns="0" rtlCol="0">
            <a:noAutofit/>
          </a:bodyPr>
          <a:lstStyle/>
          <a:p>
            <a:pPr marL="19050">
              <a:lnSpc>
                <a:spcPts val="3832"/>
              </a:lnSpc>
            </a:pPr>
            <a:r>
              <a:rPr sz="3600" b="1" spc="-16" dirty="0">
                <a:solidFill>
                  <a:srgbClr val="576A9F"/>
                </a:solidFill>
                <a:latin typeface="Arial"/>
                <a:cs typeface="Arial"/>
              </a:rPr>
              <a:t>Pemantauan</a:t>
            </a:r>
            <a:endParaRPr sz="36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726103" y="1299448"/>
            <a:ext cx="1887930" cy="495300"/>
          </a:xfrm>
          <a:prstGeom prst="rect">
            <a:avLst/>
          </a:prstGeom>
        </p:spPr>
        <p:txBody>
          <a:bodyPr wrap="square" lIns="0" tIns="24336" rIns="0" bIns="0" rtlCol="0">
            <a:noAutofit/>
          </a:bodyPr>
          <a:lstStyle/>
          <a:p>
            <a:pPr marL="19050">
              <a:lnSpc>
                <a:spcPts val="3832"/>
              </a:lnSpc>
            </a:pPr>
            <a:r>
              <a:rPr sz="3600" b="1" spc="-52" dirty="0" err="1">
                <a:solidFill>
                  <a:srgbClr val="576A9F"/>
                </a:solidFill>
                <a:latin typeface="Arial"/>
                <a:cs typeface="Arial"/>
              </a:rPr>
              <a:t>GeoTag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640378" y="2480854"/>
            <a:ext cx="5608776" cy="381000"/>
          </a:xfrm>
          <a:prstGeom prst="rect">
            <a:avLst/>
          </a:prstGeom>
        </p:spPr>
        <p:txBody>
          <a:bodyPr wrap="square" lIns="0" tIns="18478" rIns="0" bIns="0" rtlCol="0">
            <a:noAutofit/>
          </a:bodyPr>
          <a:lstStyle/>
          <a:p>
            <a:pPr marL="19050">
              <a:lnSpc>
                <a:spcPts val="2908"/>
              </a:lnSpc>
            </a:pPr>
            <a:r>
              <a:rPr sz="2700" b="1" spc="-12" dirty="0">
                <a:latin typeface="Arial"/>
                <a:cs typeface="Arial"/>
              </a:rPr>
              <a:t>Faktor Kode Etik yang dievaluasi :</a:t>
            </a:r>
            <a:endParaRPr sz="27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667810" y="2919252"/>
            <a:ext cx="190120" cy="342136"/>
          </a:xfrm>
          <a:prstGeom prst="rect">
            <a:avLst/>
          </a:prstGeom>
        </p:spPr>
        <p:txBody>
          <a:bodyPr wrap="square" lIns="0" tIns="16478" rIns="0" bIns="0" rtlCol="0">
            <a:noAutofit/>
          </a:bodyPr>
          <a:lstStyle/>
          <a:p>
            <a:pPr marL="19050">
              <a:lnSpc>
                <a:spcPts val="2596"/>
              </a:lnSpc>
            </a:pPr>
            <a:r>
              <a:rPr sz="2400" dirty="0">
                <a:latin typeface="Arial"/>
                <a:cs typeface="Arial"/>
              </a:rPr>
              <a:t>•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042904" y="2940008"/>
            <a:ext cx="5394776" cy="342136"/>
          </a:xfrm>
          <a:prstGeom prst="rect">
            <a:avLst/>
          </a:prstGeom>
        </p:spPr>
        <p:txBody>
          <a:bodyPr wrap="square" lIns="0" tIns="16478" rIns="0" bIns="0" rtlCol="0">
            <a:noAutofit/>
          </a:bodyPr>
          <a:lstStyle/>
          <a:p>
            <a:pPr marL="19050">
              <a:lnSpc>
                <a:spcPts val="2596"/>
              </a:lnSpc>
            </a:pPr>
            <a:r>
              <a:rPr sz="2400" spc="-20" dirty="0">
                <a:latin typeface="Arial"/>
                <a:cs typeface="Arial"/>
              </a:rPr>
              <a:t>Disiplin dalam pemanfaatan </a:t>
            </a:r>
            <a:r>
              <a:rPr sz="2400" spc="-20" dirty="0" err="1">
                <a:latin typeface="Arial"/>
                <a:cs typeface="Arial"/>
              </a:rPr>
              <a:t>waktu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20" dirty="0" err="1">
                <a:latin typeface="Arial"/>
                <a:cs typeface="Arial"/>
              </a:rPr>
              <a:t>kerja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629903" y="3660430"/>
            <a:ext cx="4526926" cy="381000"/>
          </a:xfrm>
          <a:prstGeom prst="rect">
            <a:avLst/>
          </a:prstGeom>
        </p:spPr>
        <p:txBody>
          <a:bodyPr wrap="square" lIns="0" tIns="18478" rIns="0" bIns="0" rtlCol="0">
            <a:noAutofit/>
          </a:bodyPr>
          <a:lstStyle/>
          <a:p>
            <a:pPr marL="19050">
              <a:lnSpc>
                <a:spcPts val="2908"/>
              </a:lnSpc>
            </a:pPr>
            <a:r>
              <a:rPr sz="2700" b="1" spc="-16" dirty="0">
                <a:latin typeface="Arial"/>
                <a:cs typeface="Arial"/>
              </a:rPr>
              <a:t>Dasar Aturan Pemantauan :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629902" y="4290025"/>
            <a:ext cx="190348" cy="342594"/>
          </a:xfrm>
          <a:prstGeom prst="rect">
            <a:avLst/>
          </a:prstGeom>
        </p:spPr>
        <p:txBody>
          <a:bodyPr wrap="square" lIns="0" tIns="16526" rIns="0" bIns="0" rtlCol="0">
            <a:noAutofit/>
          </a:bodyPr>
          <a:lstStyle/>
          <a:p>
            <a:pPr marL="19050">
              <a:lnSpc>
                <a:spcPts val="2602"/>
              </a:lnSpc>
            </a:pPr>
            <a:r>
              <a:rPr sz="2400" dirty="0">
                <a:latin typeface="Arial"/>
                <a:cs typeface="Arial"/>
              </a:rPr>
              <a:t>•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1057383" y="4270030"/>
            <a:ext cx="7230618" cy="2674292"/>
          </a:xfrm>
          <a:prstGeom prst="rect">
            <a:avLst/>
          </a:prstGeom>
        </p:spPr>
        <p:txBody>
          <a:bodyPr wrap="square" lIns="0" tIns="16526" rIns="0" bIns="0" rtlCol="0">
            <a:noAutofit/>
          </a:bodyPr>
          <a:lstStyle/>
          <a:p>
            <a:pPr marL="19050">
              <a:lnSpc>
                <a:spcPct val="100041"/>
              </a:lnSpc>
              <a:spcBef>
                <a:spcPts val="262"/>
              </a:spcBef>
            </a:pPr>
            <a:r>
              <a:rPr sz="2400" spc="-24" dirty="0">
                <a:latin typeface="Arial"/>
                <a:cs typeface="Arial"/>
              </a:rPr>
              <a:t>SE-22/MK.1/2020 tentang Sistem Kerja </a:t>
            </a:r>
            <a:r>
              <a:rPr sz="2400" spc="-24" dirty="0" err="1">
                <a:latin typeface="Arial"/>
                <a:cs typeface="Arial"/>
              </a:rPr>
              <a:t>Kemenkeu</a:t>
            </a:r>
            <a:r>
              <a:rPr sz="2400" spc="-24" dirty="0">
                <a:latin typeface="Arial"/>
                <a:cs typeface="Arial"/>
              </a:rPr>
              <a:t> </a:t>
            </a:r>
            <a:endParaRPr lang="en-US" sz="2400" spc="-24" dirty="0">
              <a:latin typeface="Arial"/>
              <a:cs typeface="Arial"/>
            </a:endParaRPr>
          </a:p>
          <a:p>
            <a:pPr marL="19050">
              <a:lnSpc>
                <a:spcPct val="100041"/>
              </a:lnSpc>
              <a:spcBef>
                <a:spcPts val="262"/>
              </a:spcBef>
            </a:pPr>
            <a:r>
              <a:rPr sz="2400" spc="-24" dirty="0">
                <a:latin typeface="Arial"/>
                <a:cs typeface="Arial"/>
              </a:rPr>
              <a:t>Pada Masa Transisi Dalam Tatanan Normal </a:t>
            </a:r>
            <a:r>
              <a:rPr sz="2400" spc="-24" dirty="0" err="1">
                <a:latin typeface="Arial"/>
                <a:cs typeface="Arial"/>
              </a:rPr>
              <a:t>Baru</a:t>
            </a:r>
            <a:endParaRPr lang="en-US" sz="2400" spc="-24" dirty="0">
              <a:latin typeface="Arial"/>
              <a:cs typeface="Arial"/>
            </a:endParaRPr>
          </a:p>
          <a:p>
            <a:pPr marL="19050">
              <a:lnSpc>
                <a:spcPct val="100041"/>
              </a:lnSpc>
              <a:spcBef>
                <a:spcPts val="262"/>
              </a:spcBef>
            </a:pPr>
            <a:endParaRPr sz="2400" dirty="0">
              <a:latin typeface="Arial"/>
              <a:cs typeface="Arial"/>
            </a:endParaRPr>
          </a:p>
          <a:p>
            <a:pPr marL="19050" marR="760970" algn="just">
              <a:lnSpc>
                <a:spcPct val="100041"/>
              </a:lnSpc>
              <a:spcBef>
                <a:spcPts val="166"/>
              </a:spcBef>
            </a:pPr>
            <a:r>
              <a:rPr sz="2400" spc="-24" dirty="0">
                <a:latin typeface="Arial"/>
                <a:cs typeface="Arial"/>
              </a:rPr>
              <a:t>SE-</a:t>
            </a:r>
            <a:r>
              <a:rPr lang="en-US" sz="2400" spc="-24" dirty="0">
                <a:latin typeface="Arial"/>
                <a:cs typeface="Arial"/>
              </a:rPr>
              <a:t>32</a:t>
            </a:r>
            <a:r>
              <a:rPr sz="2400" spc="-24" dirty="0">
                <a:latin typeface="Arial"/>
                <a:cs typeface="Arial"/>
              </a:rPr>
              <a:t>/BC/2020 tentang Panduan </a:t>
            </a:r>
            <a:r>
              <a:rPr lang="en-US" sz="2400" spc="-24" dirty="0" err="1">
                <a:latin typeface="Arial"/>
                <a:cs typeface="Arial"/>
              </a:rPr>
              <a:t>Lanjutan</a:t>
            </a:r>
            <a:r>
              <a:rPr lang="en-US" sz="2400" spc="-24" dirty="0">
                <a:latin typeface="Arial"/>
                <a:cs typeface="Arial"/>
              </a:rPr>
              <a:t> </a:t>
            </a:r>
            <a:r>
              <a:rPr lang="en-US" sz="2400" spc="-24" dirty="0" err="1">
                <a:latin typeface="Arial"/>
                <a:cs typeface="Arial"/>
              </a:rPr>
              <a:t>Sistem</a:t>
            </a:r>
            <a:r>
              <a:rPr lang="en-US" sz="2400" spc="-24" dirty="0">
                <a:latin typeface="Arial"/>
                <a:cs typeface="Arial"/>
              </a:rPr>
              <a:t> </a:t>
            </a:r>
            <a:r>
              <a:rPr lang="en-US" sz="2400" spc="-24" dirty="0" err="1">
                <a:latin typeface="Arial"/>
                <a:cs typeface="Arial"/>
              </a:rPr>
              <a:t>Kerja</a:t>
            </a:r>
            <a:r>
              <a:rPr lang="en-US" sz="2400" spc="-24" dirty="0">
                <a:latin typeface="Arial"/>
                <a:cs typeface="Arial"/>
              </a:rPr>
              <a:t> Kementerian </a:t>
            </a:r>
            <a:r>
              <a:rPr lang="en-US" sz="2400" spc="-24" dirty="0" err="1">
                <a:latin typeface="Arial"/>
                <a:cs typeface="Arial"/>
              </a:rPr>
              <a:t>Keuangan</a:t>
            </a:r>
            <a:r>
              <a:rPr lang="en-US" sz="2400" spc="-24" dirty="0">
                <a:latin typeface="Arial"/>
                <a:cs typeface="Arial"/>
              </a:rPr>
              <a:t> Pada Masa </a:t>
            </a:r>
            <a:r>
              <a:rPr lang="en-US" sz="2400" spc="-24" dirty="0" err="1">
                <a:latin typeface="Arial"/>
                <a:cs typeface="Arial"/>
              </a:rPr>
              <a:t>Transisi</a:t>
            </a:r>
            <a:r>
              <a:rPr lang="en-US" sz="2400" spc="-24" dirty="0">
                <a:latin typeface="Arial"/>
                <a:cs typeface="Arial"/>
              </a:rPr>
              <a:t> </a:t>
            </a:r>
            <a:r>
              <a:rPr lang="en-US" sz="2400" spc="-24" dirty="0" err="1">
                <a:latin typeface="Arial"/>
                <a:cs typeface="Arial"/>
              </a:rPr>
              <a:t>Dalam</a:t>
            </a:r>
            <a:r>
              <a:rPr lang="en-US" sz="2400" spc="-24" dirty="0">
                <a:latin typeface="Arial"/>
                <a:cs typeface="Arial"/>
              </a:rPr>
              <a:t> </a:t>
            </a:r>
            <a:r>
              <a:rPr lang="en-US" sz="2400" spc="-24" dirty="0" err="1">
                <a:latin typeface="Arial"/>
                <a:cs typeface="Arial"/>
              </a:rPr>
              <a:t>Tatanan</a:t>
            </a:r>
            <a:r>
              <a:rPr lang="en-US" sz="2400" spc="-24" dirty="0">
                <a:latin typeface="Arial"/>
                <a:cs typeface="Arial"/>
              </a:rPr>
              <a:t> Normal </a:t>
            </a:r>
            <a:r>
              <a:rPr lang="en-US" sz="2400" spc="-24" dirty="0" err="1">
                <a:latin typeface="Arial"/>
                <a:cs typeface="Arial"/>
              </a:rPr>
              <a:t>Baru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628148" y="5471922"/>
            <a:ext cx="190120" cy="342136"/>
          </a:xfrm>
          <a:prstGeom prst="rect">
            <a:avLst/>
          </a:prstGeom>
        </p:spPr>
        <p:txBody>
          <a:bodyPr wrap="square" lIns="0" tIns="16478" rIns="0" bIns="0" rtlCol="0">
            <a:noAutofit/>
          </a:bodyPr>
          <a:lstStyle/>
          <a:p>
            <a:pPr marL="19050">
              <a:lnSpc>
                <a:spcPts val="2596"/>
              </a:lnSpc>
            </a:pPr>
            <a:r>
              <a:rPr sz="2400" dirty="0">
                <a:latin typeface="Arial"/>
                <a:cs typeface="Arial"/>
              </a:rPr>
              <a:t>•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0609478" y="5951483"/>
            <a:ext cx="190348" cy="342594"/>
          </a:xfrm>
          <a:prstGeom prst="rect">
            <a:avLst/>
          </a:prstGeom>
        </p:spPr>
        <p:txBody>
          <a:bodyPr wrap="square" lIns="0" tIns="16526" rIns="0" bIns="0" rtlCol="0">
            <a:noAutofit/>
          </a:bodyPr>
          <a:lstStyle/>
          <a:p>
            <a:pPr marL="19050">
              <a:lnSpc>
                <a:spcPts val="2602"/>
              </a:lnSpc>
            </a:pPr>
            <a:endParaRPr sz="24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99622" y="7658100"/>
            <a:ext cx="7322136" cy="766820"/>
          </a:xfrm>
          <a:prstGeom prst="rect">
            <a:avLst/>
          </a:prstGeom>
        </p:spPr>
        <p:txBody>
          <a:bodyPr wrap="square" lIns="0" tIns="18478" rIns="0" bIns="0" rtlCol="0">
            <a:noAutofit/>
          </a:bodyPr>
          <a:lstStyle/>
          <a:p>
            <a:pPr marL="19050" marR="45604">
              <a:lnSpc>
                <a:spcPts val="2908"/>
              </a:lnSpc>
            </a:pPr>
            <a:r>
              <a:rPr sz="2700" b="1" spc="-14" dirty="0">
                <a:latin typeface="Arial"/>
                <a:cs typeface="Arial"/>
              </a:rPr>
              <a:t>Atribut yang Dipantau :</a:t>
            </a:r>
            <a:endParaRPr sz="2700" dirty="0">
              <a:latin typeface="Arial"/>
              <a:cs typeface="Arial"/>
            </a:endParaRPr>
          </a:p>
          <a:p>
            <a:pPr marL="19050">
              <a:lnSpc>
                <a:spcPct val="95825"/>
              </a:lnSpc>
              <a:spcBef>
                <a:spcPts val="124"/>
              </a:spcBef>
            </a:pPr>
            <a:r>
              <a:rPr sz="2400" spc="2" dirty="0">
                <a:latin typeface="Arial"/>
                <a:cs typeface="Arial"/>
              </a:rPr>
              <a:t>Lokasi  keberadaan  pegawai  pada  saat  melakukan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027790" y="8082783"/>
            <a:ext cx="2284156" cy="342138"/>
          </a:xfrm>
          <a:prstGeom prst="rect">
            <a:avLst/>
          </a:prstGeom>
        </p:spPr>
        <p:txBody>
          <a:bodyPr wrap="square" lIns="0" tIns="16478" rIns="0" bIns="0" rtlCol="0">
            <a:noAutofit/>
          </a:bodyPr>
          <a:lstStyle/>
          <a:p>
            <a:pPr marL="19050">
              <a:lnSpc>
                <a:spcPts val="2596"/>
              </a:lnSpc>
            </a:pPr>
            <a:r>
              <a:rPr sz="2400" spc="-2" dirty="0">
                <a:latin typeface="Arial"/>
                <a:cs typeface="Arial"/>
              </a:rPr>
              <a:t>presensi  sesuai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99623" y="8448172"/>
            <a:ext cx="8664898" cy="727012"/>
          </a:xfrm>
          <a:prstGeom prst="rect">
            <a:avLst/>
          </a:prstGeom>
        </p:spPr>
        <p:txBody>
          <a:bodyPr wrap="square" lIns="0" tIns="16526" rIns="0" bIns="0" rtlCol="0">
            <a:noAutofit/>
          </a:bodyPr>
          <a:lstStyle/>
          <a:p>
            <a:pPr marL="19050">
              <a:lnSpc>
                <a:spcPts val="2602"/>
              </a:lnSpc>
            </a:pPr>
            <a:r>
              <a:rPr sz="2400" spc="-22" dirty="0">
                <a:latin typeface="Arial"/>
                <a:cs typeface="Arial"/>
              </a:rPr>
              <a:t>dengan penugasan (WFO/WFH/WFHB atau penugasan </a:t>
            </a:r>
            <a:r>
              <a:rPr sz="2400" spc="-22" dirty="0" err="1">
                <a:latin typeface="Arial"/>
                <a:cs typeface="Arial"/>
              </a:rPr>
              <a:t>lainnya</a:t>
            </a:r>
            <a:r>
              <a:rPr sz="2400" spc="-22" dirty="0">
                <a:latin typeface="Arial"/>
                <a:cs typeface="Arial"/>
              </a:rPr>
              <a:t>)</a:t>
            </a:r>
            <a:endParaRPr lang="en-ID" sz="2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776508" y="9762058"/>
            <a:ext cx="263328" cy="381000"/>
          </a:xfrm>
          <a:prstGeom prst="rect">
            <a:avLst/>
          </a:prstGeom>
        </p:spPr>
        <p:txBody>
          <a:bodyPr wrap="square" lIns="0" tIns="18098" rIns="0" bIns="0" rtlCol="0">
            <a:noAutofit/>
          </a:bodyPr>
          <a:lstStyle/>
          <a:p>
            <a:pPr marL="19050">
              <a:lnSpc>
                <a:spcPts val="2850"/>
              </a:lnSpc>
            </a:pPr>
            <a:r>
              <a:rPr lang="en-ID" sz="2700" dirty="0">
                <a:solidFill>
                  <a:srgbClr val="888888"/>
                </a:solidFill>
                <a:latin typeface="Calibri"/>
                <a:cs typeface="Calibri"/>
              </a:rPr>
              <a:t>8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20192" y="9814737"/>
            <a:ext cx="2901140" cy="456438"/>
          </a:xfrm>
          <a:prstGeom prst="rect">
            <a:avLst/>
          </a:prstGeom>
        </p:spPr>
        <p:txBody>
          <a:bodyPr wrap="square" lIns="0" tIns="10666" rIns="0" bIns="0" rtlCol="0">
            <a:noAutofit/>
          </a:bodyPr>
          <a:lstStyle/>
          <a:p>
            <a:pPr marL="19050">
              <a:lnSpc>
                <a:spcPts val="1680"/>
              </a:lnSpc>
            </a:pPr>
            <a:r>
              <a:rPr sz="1500" b="1" spc="12" dirty="0">
                <a:solidFill>
                  <a:srgbClr val="091728"/>
                </a:solidFill>
                <a:latin typeface="Arial"/>
                <a:cs typeface="Arial"/>
              </a:rPr>
              <a:t>DIREKTORAT JENDERAL BEA</a:t>
            </a:r>
            <a:endParaRPr sz="1500">
              <a:latin typeface="Arial"/>
              <a:cs typeface="Arial"/>
            </a:endParaRPr>
          </a:p>
          <a:p>
            <a:pPr marL="19050" marR="28460">
              <a:lnSpc>
                <a:spcPct val="95825"/>
              </a:lnSpc>
            </a:pPr>
            <a:r>
              <a:rPr sz="1500" b="1" spc="-4" dirty="0">
                <a:solidFill>
                  <a:srgbClr val="091728"/>
                </a:solidFill>
                <a:latin typeface="Arial"/>
                <a:cs typeface="Arial"/>
              </a:rPr>
              <a:t>DAN CUKAI</a:t>
            </a:r>
            <a:endParaRPr sz="1500">
              <a:latin typeface="Arial"/>
              <a:cs typeface="Arial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F2B49D8B-89C3-4D81-B3AB-C1FF8C60213B}"/>
                  </a:ext>
                </a:extLst>
              </p14:cNvPr>
              <p14:cNvContentPartPr/>
              <p14:nvPr/>
            </p14:nvContentPartPr>
            <p14:xfrm>
              <a:off x="3243164" y="6131932"/>
              <a:ext cx="832680" cy="502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F2B49D8B-89C3-4D81-B3AB-C1FF8C60213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89164" y="6023544"/>
                <a:ext cx="940320" cy="2666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5D474964-CCBA-7440-F8A4-2BBF4C1FC662}"/>
                  </a:ext>
                </a:extLst>
              </p14:cNvPr>
              <p14:cNvContentPartPr/>
              <p14:nvPr/>
            </p14:nvContentPartPr>
            <p14:xfrm>
              <a:off x="5672084" y="6191332"/>
              <a:ext cx="450360" cy="5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5D474964-CCBA-7440-F8A4-2BBF4C1FC66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18084" y="6029332"/>
                <a:ext cx="558000" cy="3240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6E3F8B49-08C1-C887-4211-37EB97DAEA45}"/>
              </a:ext>
            </a:extLst>
          </p:cNvPr>
          <p:cNvGraphicFramePr>
            <a:graphicFrameLocks noGrp="1"/>
          </p:cNvGraphicFramePr>
          <p:nvPr/>
        </p:nvGraphicFramePr>
        <p:xfrm>
          <a:off x="674282" y="2427327"/>
          <a:ext cx="9269812" cy="45169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7820">
                  <a:extLst>
                    <a:ext uri="{9D8B030D-6E8A-4147-A177-3AD203B41FA5}">
                      <a16:colId xmlns:a16="http://schemas.microsoft.com/office/drawing/2014/main" val="3956299286"/>
                    </a:ext>
                  </a:extLst>
                </a:gridCol>
                <a:gridCol w="718982">
                  <a:extLst>
                    <a:ext uri="{9D8B030D-6E8A-4147-A177-3AD203B41FA5}">
                      <a16:colId xmlns:a16="http://schemas.microsoft.com/office/drawing/2014/main" val="3687834895"/>
                    </a:ext>
                  </a:extLst>
                </a:gridCol>
                <a:gridCol w="1446510">
                  <a:extLst>
                    <a:ext uri="{9D8B030D-6E8A-4147-A177-3AD203B41FA5}">
                      <a16:colId xmlns:a16="http://schemas.microsoft.com/office/drawing/2014/main" val="69334114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63937497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3046591955"/>
                    </a:ext>
                  </a:extLst>
                </a:gridCol>
              </a:tblGrid>
              <a:tr h="1001674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66" marR="5566" marT="55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Nama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5566" marR="5566" marT="55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Tanggal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66" marR="5566" marT="55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Apakah</a:t>
                      </a:r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Pegawai</a:t>
                      </a:r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Melakukan</a:t>
                      </a:r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Absensi</a:t>
                      </a:r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Sesuai</a:t>
                      </a:r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Penugasan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66" marR="5566" marT="55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Keterangan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66" marR="5566" marT="5566" marB="0" anchor="ctr"/>
                </a:tc>
                <a:extLst>
                  <a:ext uri="{0D108BD9-81ED-4DB2-BD59-A6C34878D82A}">
                    <a16:rowId xmlns:a16="http://schemas.microsoft.com/office/drawing/2014/main" val="3973556497"/>
                  </a:ext>
                </a:extLst>
              </a:tr>
              <a:tr h="53593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66" marR="5566" marT="5566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D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Angga</a:t>
                      </a:r>
                      <a:endParaRPr lang="en-ID" sz="160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66" marR="5566" marT="5566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13 </a:t>
                      </a:r>
                      <a:r>
                        <a:rPr lang="en-ID" sz="1600" u="none" strike="noStrike" dirty="0" err="1">
                          <a:effectLst/>
                          <a:latin typeface="Arial"/>
                          <a:cs typeface="Arial"/>
                        </a:rPr>
                        <a:t>Juni</a:t>
                      </a:r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 202x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66" marR="5566" marT="5566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66" marR="5566" marT="5566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66" marR="5566" marT="5566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119367"/>
                  </a:ext>
                </a:extLst>
              </a:tr>
              <a:tr h="993130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3710" marR="3710" marT="3710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r>
                        <a:rPr lang="en-ID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Edi Prabowo</a:t>
                      </a:r>
                    </a:p>
                  </a:txBody>
                  <a:tcPr marL="3710" marR="3710" marT="37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14 </a:t>
                      </a:r>
                      <a:r>
                        <a:rPr lang="en-ID" sz="1600" u="none" strike="noStrike" dirty="0" err="1">
                          <a:effectLst/>
                          <a:latin typeface="Arial"/>
                          <a:cs typeface="Arial"/>
                        </a:rPr>
                        <a:t>Juni</a:t>
                      </a:r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 202x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5566" marR="5566" marT="5566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5566" marR="5566" marT="5566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D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Melakukan</a:t>
                      </a:r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Absensi</a:t>
                      </a:r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pagi</a:t>
                      </a:r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ID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luar</a:t>
                      </a:r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wilayah </a:t>
                      </a:r>
                      <a:r>
                        <a:rPr lang="en-ID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kantor</a:t>
                      </a:r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dengan</a:t>
                      </a:r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status WFO (Work From Office)</a:t>
                      </a:r>
                    </a:p>
                  </a:txBody>
                  <a:tcPr marL="5566" marR="5566" marT="5566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5842992"/>
                  </a:ext>
                </a:extLst>
              </a:tr>
              <a:tr h="99313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566" marR="5566" marT="5566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D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Arik</a:t>
                      </a:r>
                    </a:p>
                  </a:txBody>
                  <a:tcPr marL="5566" marR="5566" marT="5566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13 </a:t>
                      </a:r>
                      <a:r>
                        <a:rPr lang="en-ID" sz="1600" u="none" strike="noStrike" dirty="0" err="1">
                          <a:effectLst/>
                          <a:latin typeface="Arial"/>
                          <a:cs typeface="Arial"/>
                        </a:rPr>
                        <a:t>Juni</a:t>
                      </a:r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 202x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5566" marR="5566" marT="5566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</a:p>
                  </a:txBody>
                  <a:tcPr marL="5566" marR="5566" marT="5566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66" marR="5566" marT="5566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061694"/>
                  </a:ext>
                </a:extLst>
              </a:tr>
              <a:tr h="993130">
                <a:tc vMerge="1">
                  <a:txBody>
                    <a:bodyPr/>
                    <a:lstStyle/>
                    <a:p>
                      <a:pPr algn="ctr" fontAlgn="ctr"/>
                      <a:endParaRPr lang="en-ID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10" marR="3710" marT="3710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en-ID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10" marR="3710" marT="37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14 </a:t>
                      </a:r>
                      <a:r>
                        <a:rPr lang="en-ID" sz="1600" u="none" strike="noStrike" dirty="0" err="1">
                          <a:effectLst/>
                          <a:latin typeface="Arial"/>
                          <a:cs typeface="Arial"/>
                        </a:rPr>
                        <a:t>Juni</a:t>
                      </a:r>
                      <a:r>
                        <a:rPr lang="en-ID" sz="1600" u="none" strike="noStrike" dirty="0">
                          <a:effectLst/>
                          <a:latin typeface="Arial"/>
                          <a:cs typeface="Arial"/>
                        </a:rPr>
                        <a:t> 202x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5566" marR="5566" marT="5566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</a:p>
                  </a:txBody>
                  <a:tcPr marL="5566" marR="5566" marT="5566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66" marR="5566" marT="5566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836246"/>
                  </a:ext>
                </a:extLst>
              </a:tr>
            </a:tbl>
          </a:graphicData>
        </a:graphic>
      </p:graphicFrame>
      <p:sp>
        <p:nvSpPr>
          <p:cNvPr id="36" name="Title 6">
            <a:extLst>
              <a:ext uri="{FF2B5EF4-FFF2-40B4-BE49-F238E27FC236}">
                <a16:creationId xmlns:a16="http://schemas.microsoft.com/office/drawing/2014/main" id="{EB3AA29D-4749-438C-86EC-0870032FDC77}"/>
              </a:ext>
            </a:extLst>
          </p:cNvPr>
          <p:cNvSpPr txBox="1">
            <a:spLocks/>
          </p:cNvSpPr>
          <p:nvPr/>
        </p:nvSpPr>
        <p:spPr>
          <a:xfrm>
            <a:off x="0" y="-185092"/>
            <a:ext cx="15120000" cy="1553060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altLang="ko-KR" sz="4800" dirty="0">
                <a:solidFill>
                  <a:schemeClr val="accent1"/>
                </a:solidFill>
              </a:rPr>
              <a:t> </a:t>
            </a:r>
            <a:r>
              <a:rPr lang="en-US" sz="4800" dirty="0" err="1"/>
              <a:t>Pemantauan</a:t>
            </a:r>
            <a:r>
              <a:rPr lang="en-US" sz="4800" dirty="0"/>
              <a:t> KODE ETIK DAN KODE PERILAKU</a:t>
            </a:r>
            <a:endParaRPr lang="ko-KR" altLang="en-US" sz="4800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BC9DC3E-DE27-4920-AB8C-EDBDA2B1ED78}"/>
              </a:ext>
            </a:extLst>
          </p:cNvPr>
          <p:cNvCxnSpPr/>
          <p:nvPr/>
        </p:nvCxnSpPr>
        <p:spPr>
          <a:xfrm>
            <a:off x="345612" y="1162522"/>
            <a:ext cx="12529392" cy="0"/>
          </a:xfrm>
          <a:prstGeom prst="line">
            <a:avLst/>
          </a:prstGeom>
          <a:ln cmpd="dbl">
            <a:solidFill>
              <a:schemeClr val="tx2">
                <a:lumMod val="75000"/>
              </a:schemeClr>
            </a:solidFill>
            <a:rou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3B65BD44-DF4C-477F-9522-C32F316B0B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2832" y="112118"/>
            <a:ext cx="1655168" cy="16551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/>
          <p:nvPr/>
        </p:nvSpPr>
        <p:spPr>
          <a:xfrm>
            <a:off x="662939" y="6972300"/>
            <a:ext cx="6635878" cy="0"/>
          </a:xfrm>
          <a:custGeom>
            <a:avLst/>
            <a:gdLst/>
            <a:ahLst/>
            <a:cxnLst/>
            <a:rect l="l" t="t" r="r" b="b"/>
            <a:pathLst>
              <a:path w="4423918">
                <a:moveTo>
                  <a:pt x="0" y="0"/>
                </a:moveTo>
                <a:lnTo>
                  <a:pt x="4423918" y="0"/>
                </a:lnTo>
              </a:path>
            </a:pathLst>
          </a:custGeom>
          <a:ln w="9525">
            <a:solidFill>
              <a:srgbClr val="4F81BC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 sz="2700"/>
          </a:p>
        </p:txBody>
      </p:sp>
      <p:sp>
        <p:nvSpPr>
          <p:cNvPr id="26" name="object 26"/>
          <p:cNvSpPr/>
          <p:nvPr/>
        </p:nvSpPr>
        <p:spPr>
          <a:xfrm>
            <a:off x="1" y="6511463"/>
            <a:ext cx="1129302" cy="1136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700"/>
          </a:p>
        </p:txBody>
      </p:sp>
      <p:sp>
        <p:nvSpPr>
          <p:cNvPr id="27" name="object 27"/>
          <p:cNvSpPr/>
          <p:nvPr/>
        </p:nvSpPr>
        <p:spPr>
          <a:xfrm>
            <a:off x="5621117" y="5883528"/>
            <a:ext cx="2071114" cy="20711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700"/>
          </a:p>
        </p:txBody>
      </p:sp>
      <p:sp>
        <p:nvSpPr>
          <p:cNvPr id="23" name="object 23"/>
          <p:cNvSpPr txBox="1"/>
          <p:nvPr/>
        </p:nvSpPr>
        <p:spPr>
          <a:xfrm>
            <a:off x="3693796" y="1516998"/>
            <a:ext cx="5123192" cy="495300"/>
          </a:xfrm>
          <a:prstGeom prst="rect">
            <a:avLst/>
          </a:prstGeom>
        </p:spPr>
        <p:txBody>
          <a:bodyPr wrap="square" lIns="0" tIns="24336" rIns="0" bIns="0" rtlCol="0">
            <a:noAutofit/>
          </a:bodyPr>
          <a:lstStyle/>
          <a:p>
            <a:pPr marL="19050">
              <a:lnSpc>
                <a:spcPts val="3832"/>
              </a:lnSpc>
            </a:pPr>
            <a:r>
              <a:rPr sz="3600" b="1" spc="-16" dirty="0">
                <a:solidFill>
                  <a:srgbClr val="576A9F"/>
                </a:solidFill>
                <a:latin typeface="Arial"/>
                <a:cs typeface="Arial"/>
              </a:rPr>
              <a:t>Perangkat Pemantauan</a:t>
            </a:r>
            <a:endParaRPr sz="36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838249" y="1516999"/>
            <a:ext cx="6873430" cy="410990"/>
          </a:xfrm>
          <a:prstGeom prst="rect">
            <a:avLst/>
          </a:prstGeom>
        </p:spPr>
        <p:txBody>
          <a:bodyPr wrap="square" lIns="0" tIns="24336" rIns="0" bIns="0" rtlCol="0">
            <a:noAutofit/>
          </a:bodyPr>
          <a:lstStyle/>
          <a:p>
            <a:pPr marL="19050">
              <a:lnSpc>
                <a:spcPts val="3832"/>
              </a:lnSpc>
            </a:pPr>
            <a:r>
              <a:rPr sz="3600" b="1" spc="-16" dirty="0">
                <a:solidFill>
                  <a:srgbClr val="576A9F"/>
                </a:solidFill>
                <a:latin typeface="Arial"/>
                <a:cs typeface="Arial"/>
              </a:rPr>
              <a:t>P</a:t>
            </a:r>
            <a:r>
              <a:rPr lang="en-ID" sz="3600" b="1" spc="-16" dirty="0" err="1">
                <a:solidFill>
                  <a:srgbClr val="576A9F"/>
                </a:solidFill>
                <a:latin typeface="Arial"/>
                <a:cs typeface="Arial"/>
              </a:rPr>
              <a:t>elaksanaan</a:t>
            </a:r>
            <a:r>
              <a:rPr lang="en-ID" sz="3600" b="1" spc="-16" dirty="0">
                <a:solidFill>
                  <a:srgbClr val="576A9F"/>
                </a:solidFill>
                <a:latin typeface="Arial"/>
                <a:cs typeface="Arial"/>
              </a:rPr>
              <a:t> </a:t>
            </a:r>
            <a:r>
              <a:rPr lang="en-ID" sz="3600" b="1" spc="-16" dirty="0" err="1">
                <a:solidFill>
                  <a:srgbClr val="576A9F"/>
                </a:solidFill>
                <a:latin typeface="Arial"/>
                <a:cs typeface="Arial"/>
              </a:rPr>
              <a:t>Tugas</a:t>
            </a:r>
            <a:r>
              <a:rPr lang="en-ID" sz="3600" b="1" spc="-16" dirty="0">
                <a:solidFill>
                  <a:srgbClr val="576A9F"/>
                </a:solidFill>
                <a:latin typeface="Arial"/>
                <a:cs typeface="Arial"/>
              </a:rPr>
              <a:t>/ </a:t>
            </a:r>
            <a:r>
              <a:rPr lang="en-ID" sz="3600" b="1" spc="-16" dirty="0" err="1">
                <a:solidFill>
                  <a:srgbClr val="576A9F"/>
                </a:solidFill>
                <a:latin typeface="Arial"/>
                <a:cs typeface="Arial"/>
              </a:rPr>
              <a:t>MyTask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84709" y="2519446"/>
            <a:ext cx="5608358" cy="381000"/>
          </a:xfrm>
          <a:prstGeom prst="rect">
            <a:avLst/>
          </a:prstGeom>
        </p:spPr>
        <p:txBody>
          <a:bodyPr wrap="square" lIns="0" tIns="18478" rIns="0" bIns="0" rtlCol="0">
            <a:noAutofit/>
          </a:bodyPr>
          <a:lstStyle/>
          <a:p>
            <a:pPr marL="19050">
              <a:lnSpc>
                <a:spcPts val="2908"/>
              </a:lnSpc>
            </a:pPr>
            <a:r>
              <a:rPr sz="2700" b="1" spc="-12" dirty="0">
                <a:latin typeface="Arial"/>
                <a:cs typeface="Arial"/>
              </a:rPr>
              <a:t>Faktor Kode Etik yang dievaluasi :</a:t>
            </a:r>
            <a:endParaRPr sz="27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12141" y="2957843"/>
            <a:ext cx="190118" cy="781050"/>
          </a:xfrm>
          <a:prstGeom prst="rect">
            <a:avLst/>
          </a:prstGeom>
        </p:spPr>
        <p:txBody>
          <a:bodyPr wrap="square" lIns="0" tIns="16478" rIns="0" bIns="0" rtlCol="0">
            <a:noAutofit/>
          </a:bodyPr>
          <a:lstStyle/>
          <a:p>
            <a:pPr marL="19050">
              <a:lnSpc>
                <a:spcPts val="2596"/>
              </a:lnSpc>
            </a:pPr>
            <a:r>
              <a:rPr sz="2400" dirty="0">
                <a:latin typeface="Arial"/>
                <a:cs typeface="Arial"/>
              </a:rPr>
              <a:t>•</a:t>
            </a:r>
            <a:endParaRPr sz="2400">
              <a:latin typeface="Arial"/>
              <a:cs typeface="Arial"/>
            </a:endParaRPr>
          </a:p>
          <a:p>
            <a:pPr marL="19050">
              <a:lnSpc>
                <a:spcPct val="95825"/>
              </a:lnSpc>
              <a:spcBef>
                <a:spcPts val="568"/>
              </a:spcBef>
            </a:pPr>
            <a:r>
              <a:rPr sz="2400" dirty="0">
                <a:latin typeface="Arial"/>
                <a:cs typeface="Arial"/>
              </a:rPr>
              <a:t>•</a:t>
            </a:r>
            <a:endParaRPr sz="2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39622" y="2957844"/>
            <a:ext cx="5394356" cy="342136"/>
          </a:xfrm>
          <a:prstGeom prst="rect">
            <a:avLst/>
          </a:prstGeom>
        </p:spPr>
        <p:txBody>
          <a:bodyPr wrap="square" lIns="0" tIns="16478" rIns="0" bIns="0" rtlCol="0">
            <a:noAutofit/>
          </a:bodyPr>
          <a:lstStyle/>
          <a:p>
            <a:pPr marL="19050">
              <a:lnSpc>
                <a:spcPts val="2596"/>
              </a:lnSpc>
            </a:pPr>
            <a:r>
              <a:rPr sz="2400" spc="-20" dirty="0">
                <a:latin typeface="Arial"/>
                <a:cs typeface="Arial"/>
              </a:rPr>
              <a:t>Disiplin dalam pemanfaatan waktu kerja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39622" y="3396756"/>
            <a:ext cx="2090660" cy="342136"/>
          </a:xfrm>
          <a:prstGeom prst="rect">
            <a:avLst/>
          </a:prstGeom>
        </p:spPr>
        <p:txBody>
          <a:bodyPr wrap="square" lIns="0" tIns="16478" rIns="0" bIns="0" rtlCol="0">
            <a:noAutofit/>
          </a:bodyPr>
          <a:lstStyle/>
          <a:p>
            <a:pPr marL="19050">
              <a:lnSpc>
                <a:spcPts val="2596"/>
              </a:lnSpc>
            </a:pPr>
            <a:r>
              <a:rPr sz="2400" spc="-10" dirty="0">
                <a:latin typeface="Arial"/>
                <a:cs typeface="Arial"/>
              </a:rPr>
              <a:t>Menyelesaikan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565017" y="3396756"/>
            <a:ext cx="816238" cy="342136"/>
          </a:xfrm>
          <a:prstGeom prst="rect">
            <a:avLst/>
          </a:prstGeom>
        </p:spPr>
        <p:txBody>
          <a:bodyPr wrap="square" lIns="0" tIns="16478" rIns="0" bIns="0" rtlCol="0">
            <a:noAutofit/>
          </a:bodyPr>
          <a:lstStyle/>
          <a:p>
            <a:pPr marL="19050">
              <a:lnSpc>
                <a:spcPts val="2596"/>
              </a:lnSpc>
            </a:pPr>
            <a:r>
              <a:rPr sz="2400" spc="-14" dirty="0">
                <a:latin typeface="Arial"/>
                <a:cs typeface="Arial"/>
              </a:rPr>
              <a:t>tugas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618865" y="3396756"/>
            <a:ext cx="671106" cy="342136"/>
          </a:xfrm>
          <a:prstGeom prst="rect">
            <a:avLst/>
          </a:prstGeom>
        </p:spPr>
        <p:txBody>
          <a:bodyPr wrap="square" lIns="0" tIns="16478" rIns="0" bIns="0" rtlCol="0">
            <a:noAutofit/>
          </a:bodyPr>
          <a:lstStyle/>
          <a:p>
            <a:pPr marL="19050">
              <a:lnSpc>
                <a:spcPts val="2596"/>
              </a:lnSpc>
            </a:pPr>
            <a:r>
              <a:rPr sz="2400" spc="-6" dirty="0">
                <a:latin typeface="Arial"/>
                <a:cs typeface="Arial"/>
              </a:rPr>
              <a:t>atau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26407" y="3396756"/>
            <a:ext cx="1405054" cy="342136"/>
          </a:xfrm>
          <a:prstGeom prst="rect">
            <a:avLst/>
          </a:prstGeom>
        </p:spPr>
        <p:txBody>
          <a:bodyPr wrap="square" lIns="0" tIns="16478" rIns="0" bIns="0" rtlCol="0">
            <a:noAutofit/>
          </a:bodyPr>
          <a:lstStyle/>
          <a:p>
            <a:pPr marL="19050">
              <a:lnSpc>
                <a:spcPts val="2596"/>
              </a:lnSpc>
            </a:pPr>
            <a:r>
              <a:rPr sz="2400" spc="-10" dirty="0">
                <a:latin typeface="Arial"/>
                <a:cs typeface="Arial"/>
              </a:rPr>
              <a:t>pekerjaan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0932" y="3835667"/>
            <a:ext cx="5988616" cy="959958"/>
          </a:xfrm>
          <a:prstGeom prst="rect">
            <a:avLst/>
          </a:prstGeom>
        </p:spPr>
        <p:txBody>
          <a:bodyPr wrap="square" lIns="0" tIns="16478" rIns="0" bIns="0" rtlCol="0">
            <a:noAutofit/>
          </a:bodyPr>
          <a:lstStyle/>
          <a:p>
            <a:pPr marL="497738">
              <a:lnSpc>
                <a:spcPts val="2596"/>
              </a:lnSpc>
            </a:pPr>
            <a:r>
              <a:rPr sz="2400" spc="-20" dirty="0">
                <a:latin typeface="Arial"/>
                <a:cs typeface="Arial"/>
              </a:rPr>
              <a:t>secara bertanggung jawab hingga tuntas</a:t>
            </a:r>
            <a:endParaRPr sz="2400" dirty="0">
              <a:latin typeface="Arial"/>
              <a:cs typeface="Arial"/>
            </a:endParaRPr>
          </a:p>
          <a:p>
            <a:pPr marL="19050" marR="45604">
              <a:lnSpc>
                <a:spcPct val="95825"/>
              </a:lnSpc>
              <a:spcBef>
                <a:spcPts val="1636"/>
              </a:spcBef>
            </a:pPr>
            <a:r>
              <a:rPr sz="2700" b="1" spc="-22" dirty="0">
                <a:latin typeface="Arial"/>
                <a:cs typeface="Arial"/>
              </a:rPr>
              <a:t>Dasar Aturan Pemantauan :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14267" y="4988390"/>
            <a:ext cx="190118" cy="342136"/>
          </a:xfrm>
          <a:prstGeom prst="rect">
            <a:avLst/>
          </a:prstGeom>
        </p:spPr>
        <p:txBody>
          <a:bodyPr wrap="square" lIns="0" tIns="16478" rIns="0" bIns="0" rtlCol="0">
            <a:noAutofit/>
          </a:bodyPr>
          <a:lstStyle/>
          <a:p>
            <a:pPr marL="19050">
              <a:lnSpc>
                <a:spcPts val="2596"/>
              </a:lnSpc>
            </a:pPr>
            <a:r>
              <a:rPr sz="2400" dirty="0">
                <a:latin typeface="Arial"/>
                <a:cs typeface="Arial"/>
              </a:rPr>
              <a:t>•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176250" y="4926294"/>
            <a:ext cx="5035092" cy="1823516"/>
          </a:xfrm>
          <a:prstGeom prst="rect">
            <a:avLst/>
          </a:prstGeom>
        </p:spPr>
        <p:txBody>
          <a:bodyPr wrap="square" lIns="0" tIns="17098" rIns="0" bIns="0" rtlCol="0">
            <a:noAutofit/>
          </a:bodyPr>
          <a:lstStyle/>
          <a:p>
            <a:pPr marL="19050" marR="45604">
              <a:lnSpc>
                <a:spcPts val="2692"/>
              </a:lnSpc>
            </a:pPr>
            <a:r>
              <a:rPr sz="2400" spc="-22" dirty="0">
                <a:latin typeface="Arial" panose="020B0604020202020204" pitchFamily="34" charset="0"/>
                <a:cs typeface="Arial" panose="020B0604020202020204" pitchFamily="34" charset="0"/>
              </a:rPr>
              <a:t>SE-23/MK.01/2020 t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entang Panduan</a:t>
            </a:r>
          </a:p>
          <a:p>
            <a:pPr marL="19050" marR="9180">
              <a:lnSpc>
                <a:spcPts val="2866"/>
              </a:lnSpc>
              <a:spcBef>
                <a:spcPts val="8"/>
              </a:spcBef>
            </a:pPr>
            <a:r>
              <a:rPr sz="2400" spc="-6" dirty="0">
                <a:latin typeface="Arial" panose="020B0604020202020204" pitchFamily="34" charset="0"/>
                <a:cs typeface="Arial" panose="020B0604020202020204" pitchFamily="34" charset="0"/>
              </a:rPr>
              <a:t>Penggunaan Fitur Tugas Saya Dan </a:t>
            </a:r>
            <a:endParaRPr lang="en-US" sz="2400" spc="-6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50" marR="9180">
              <a:lnSpc>
                <a:spcPts val="2866"/>
              </a:lnSpc>
              <a:spcBef>
                <a:spcPts val="8"/>
              </a:spcBef>
            </a:pPr>
            <a:r>
              <a:rPr sz="2400" spc="-6" dirty="0" err="1">
                <a:latin typeface="Arial" panose="020B0604020202020204" pitchFamily="34" charset="0"/>
                <a:cs typeface="Arial" panose="020B0604020202020204" pitchFamily="34" charset="0"/>
              </a:rPr>
              <a:t>Tugas</a:t>
            </a:r>
            <a:r>
              <a:rPr lang="en-ID" sz="2400" spc="-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 err="1">
                <a:latin typeface="Arial" panose="020B0604020202020204" pitchFamily="34" charset="0"/>
                <a:cs typeface="Arial" panose="020B0604020202020204" pitchFamily="34" charset="0"/>
              </a:rPr>
              <a:t>Bawahan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 Dalam Pelaksanaan </a:t>
            </a:r>
            <a:r>
              <a:rPr sz="2400" spc="-10" dirty="0" err="1">
                <a:latin typeface="Arial" panose="020B0604020202020204" pitchFamily="34" charset="0"/>
                <a:cs typeface="Arial" panose="020B0604020202020204" pitchFamily="34" charset="0"/>
              </a:rPr>
              <a:t>Tugas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 Dan</a:t>
            </a:r>
            <a:r>
              <a:rPr lang="en-ID" sz="2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6" dirty="0" err="1">
                <a:latin typeface="Arial" panose="020B0604020202020204" pitchFamily="34" charset="0"/>
                <a:cs typeface="Arial" panose="020B0604020202020204" pitchFamily="34" charset="0"/>
              </a:rPr>
              <a:t>Fungsi</a:t>
            </a:r>
            <a:r>
              <a:rPr sz="2400" spc="-6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sz="2400" spc="-6" dirty="0" err="1">
                <a:latin typeface="Arial" panose="020B0604020202020204" pitchFamily="34" charset="0"/>
                <a:cs typeface="Arial" panose="020B0604020202020204" pitchFamily="34" charset="0"/>
              </a:rPr>
              <a:t>Lingkungan</a:t>
            </a:r>
            <a:r>
              <a:rPr sz="2400" spc="-6" dirty="0">
                <a:latin typeface="Arial" panose="020B0604020202020204" pitchFamily="34" charset="0"/>
                <a:cs typeface="Arial" panose="020B0604020202020204" pitchFamily="34" charset="0"/>
              </a:rPr>
              <a:t> Kementerian</a:t>
            </a:r>
            <a:r>
              <a:rPr lang="en-ID" sz="2400" spc="-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Keuangan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0935" y="7635894"/>
            <a:ext cx="3630586" cy="381000"/>
          </a:xfrm>
          <a:prstGeom prst="rect">
            <a:avLst/>
          </a:prstGeom>
        </p:spPr>
        <p:txBody>
          <a:bodyPr wrap="square" lIns="0" tIns="18478" rIns="0" bIns="0" rtlCol="0">
            <a:noAutofit/>
          </a:bodyPr>
          <a:lstStyle/>
          <a:p>
            <a:pPr marL="19050">
              <a:lnSpc>
                <a:spcPts val="2908"/>
              </a:lnSpc>
            </a:pPr>
            <a:r>
              <a:rPr sz="2700" b="1" spc="-14" dirty="0">
                <a:latin typeface="Arial"/>
                <a:cs typeface="Arial"/>
              </a:rPr>
              <a:t>Atribut yang Dipantau</a:t>
            </a:r>
            <a:endParaRPr sz="27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0932" y="8159183"/>
            <a:ext cx="190348" cy="342594"/>
          </a:xfrm>
          <a:prstGeom prst="rect">
            <a:avLst/>
          </a:prstGeom>
        </p:spPr>
        <p:txBody>
          <a:bodyPr wrap="square" lIns="0" tIns="16526" rIns="0" bIns="0" rtlCol="0">
            <a:noAutofit/>
          </a:bodyPr>
          <a:lstStyle/>
          <a:p>
            <a:pPr marL="19050">
              <a:lnSpc>
                <a:spcPts val="2602"/>
              </a:lnSpc>
            </a:pPr>
            <a:r>
              <a:rPr sz="2400" dirty="0">
                <a:latin typeface="Arial"/>
                <a:cs typeface="Arial"/>
              </a:rPr>
              <a:t>•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188872" y="8060205"/>
            <a:ext cx="5742588" cy="1074562"/>
          </a:xfrm>
          <a:prstGeom prst="rect">
            <a:avLst/>
          </a:prstGeom>
        </p:spPr>
        <p:txBody>
          <a:bodyPr wrap="square" lIns="0" tIns="16526" rIns="0" bIns="0" rtlCol="0">
            <a:noAutofit/>
          </a:bodyPr>
          <a:lstStyle/>
          <a:p>
            <a:pPr marL="19050">
              <a:lnSpc>
                <a:spcPct val="150000"/>
              </a:lnSpc>
            </a:pPr>
            <a:r>
              <a:rPr lang="en-US" sz="2400" spc="-24" dirty="0" err="1">
                <a:latin typeface="Arial"/>
                <a:cs typeface="Arial"/>
              </a:rPr>
              <a:t>Pengisian</a:t>
            </a:r>
            <a:r>
              <a:rPr lang="en-US" sz="2400" spc="-24" dirty="0">
                <a:latin typeface="Arial"/>
                <a:cs typeface="Arial"/>
              </a:rPr>
              <a:t> </a:t>
            </a:r>
            <a:r>
              <a:rPr lang="en-US" sz="2400" spc="-24" dirty="0" err="1">
                <a:latin typeface="Arial"/>
                <a:cs typeface="Arial"/>
              </a:rPr>
              <a:t>kegiatan</a:t>
            </a:r>
            <a:r>
              <a:rPr lang="en-US" sz="2400" spc="-24" dirty="0">
                <a:latin typeface="Arial"/>
                <a:cs typeface="Arial"/>
              </a:rPr>
              <a:t> </a:t>
            </a:r>
            <a:r>
              <a:rPr lang="en-US" sz="2400" spc="-24" dirty="0" err="1">
                <a:latin typeface="Arial"/>
                <a:cs typeface="Arial"/>
              </a:rPr>
              <a:t>pegawai</a:t>
            </a:r>
            <a:r>
              <a:rPr lang="en-US" sz="2400" spc="-24" dirty="0">
                <a:latin typeface="Arial"/>
                <a:cs typeface="Arial"/>
              </a:rPr>
              <a:t> pada </a:t>
            </a:r>
            <a:r>
              <a:rPr lang="en-US" sz="2400" spc="-24" dirty="0" err="1">
                <a:latin typeface="Arial"/>
                <a:cs typeface="Arial"/>
              </a:rPr>
              <a:t>fitur</a:t>
            </a:r>
            <a:r>
              <a:rPr lang="en-US" sz="2400" spc="-24" dirty="0">
                <a:latin typeface="Arial"/>
                <a:cs typeface="Arial"/>
              </a:rPr>
              <a:t> </a:t>
            </a:r>
            <a:r>
              <a:rPr lang="en-US" sz="2400" i="1" spc="-20" dirty="0">
                <a:latin typeface="Arial"/>
                <a:cs typeface="Arial"/>
              </a:rPr>
              <a:t>M</a:t>
            </a:r>
            <a:r>
              <a:rPr sz="2400" i="1" spc="-20" dirty="0">
                <a:latin typeface="Arial"/>
                <a:cs typeface="Arial"/>
              </a:rPr>
              <a:t>y </a:t>
            </a:r>
            <a:r>
              <a:rPr lang="en-US" sz="2400" i="1" spc="-20" dirty="0">
                <a:latin typeface="Arial"/>
                <a:cs typeface="Arial"/>
              </a:rPr>
              <a:t>T</a:t>
            </a:r>
            <a:r>
              <a:rPr sz="2400" i="1" spc="-20" dirty="0">
                <a:latin typeface="Arial"/>
                <a:cs typeface="Arial"/>
              </a:rPr>
              <a:t>ask</a:t>
            </a:r>
            <a:r>
              <a:rPr sz="2400" spc="-20" dirty="0">
                <a:latin typeface="Arial"/>
                <a:cs typeface="Arial"/>
              </a:rPr>
              <a:t> pada </a:t>
            </a:r>
            <a:r>
              <a:rPr sz="2400" spc="-20" dirty="0" err="1">
                <a:latin typeface="Arial"/>
                <a:cs typeface="Arial"/>
              </a:rPr>
              <a:t>Aplikasi</a:t>
            </a:r>
            <a:r>
              <a:rPr lang="en-US" sz="2400" spc="-20" dirty="0">
                <a:latin typeface="Arial"/>
                <a:cs typeface="Arial"/>
              </a:rPr>
              <a:t> </a:t>
            </a:r>
            <a:r>
              <a:rPr sz="2400" spc="-16" dirty="0">
                <a:latin typeface="Arial"/>
                <a:cs typeface="Arial"/>
              </a:rPr>
              <a:t>Office </a:t>
            </a:r>
            <a:r>
              <a:rPr sz="2400" spc="-16" dirty="0" err="1">
                <a:latin typeface="Arial"/>
                <a:cs typeface="Arial"/>
              </a:rPr>
              <a:t>Kemenkeu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27900" y="7423589"/>
            <a:ext cx="6460948" cy="342138"/>
          </a:xfrm>
          <a:prstGeom prst="rect">
            <a:avLst/>
          </a:prstGeom>
        </p:spPr>
        <p:txBody>
          <a:bodyPr wrap="square" lIns="0" tIns="16478" rIns="0" bIns="0" rtlCol="0">
            <a:noAutofit/>
          </a:bodyPr>
          <a:lstStyle/>
          <a:p>
            <a:pPr marL="19050">
              <a:lnSpc>
                <a:spcPts val="2596"/>
              </a:lnSpc>
            </a:pPr>
            <a:r>
              <a:rPr sz="2400" spc="-24" dirty="0">
                <a:latin typeface="Arial"/>
                <a:cs typeface="Arial"/>
              </a:rPr>
              <a:t>*) status “kirim” dianggap telah mengisi My Task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776508" y="9762058"/>
            <a:ext cx="263328" cy="381000"/>
          </a:xfrm>
          <a:prstGeom prst="rect">
            <a:avLst/>
          </a:prstGeom>
        </p:spPr>
        <p:txBody>
          <a:bodyPr wrap="square" lIns="0" tIns="18098" rIns="0" bIns="0" rtlCol="0">
            <a:noAutofit/>
          </a:bodyPr>
          <a:lstStyle/>
          <a:p>
            <a:pPr marL="19050">
              <a:lnSpc>
                <a:spcPts val="2850"/>
              </a:lnSpc>
            </a:pPr>
            <a:r>
              <a:rPr lang="en-ID" sz="2700" dirty="0">
                <a:solidFill>
                  <a:srgbClr val="888888"/>
                </a:solidFill>
                <a:latin typeface="Calibri"/>
                <a:cs typeface="Calibri"/>
              </a:rPr>
              <a:t>7</a:t>
            </a:r>
            <a:endParaRPr sz="2700" dirty="0">
              <a:latin typeface="Calibri"/>
              <a:cs typeface="Calibri"/>
            </a:endParaRP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5981010F-6788-C283-C589-4EC49DE2A8E6}"/>
              </a:ext>
            </a:extLst>
          </p:cNvPr>
          <p:cNvGraphicFramePr>
            <a:graphicFrameLocks noGrp="1"/>
          </p:cNvGraphicFramePr>
          <p:nvPr/>
        </p:nvGraphicFramePr>
        <p:xfrm>
          <a:off x="8059746" y="2628903"/>
          <a:ext cx="9771044" cy="62772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0292">
                  <a:extLst>
                    <a:ext uri="{9D8B030D-6E8A-4147-A177-3AD203B41FA5}">
                      <a16:colId xmlns:a16="http://schemas.microsoft.com/office/drawing/2014/main" val="3533680691"/>
                    </a:ext>
                  </a:extLst>
                </a:gridCol>
                <a:gridCol w="866464">
                  <a:extLst>
                    <a:ext uri="{9D8B030D-6E8A-4147-A177-3AD203B41FA5}">
                      <a16:colId xmlns:a16="http://schemas.microsoft.com/office/drawing/2014/main" val="2330748113"/>
                    </a:ext>
                  </a:extLst>
                </a:gridCol>
                <a:gridCol w="1917290">
                  <a:extLst>
                    <a:ext uri="{9D8B030D-6E8A-4147-A177-3AD203B41FA5}">
                      <a16:colId xmlns:a16="http://schemas.microsoft.com/office/drawing/2014/main" val="3784622590"/>
                    </a:ext>
                  </a:extLst>
                </a:gridCol>
                <a:gridCol w="1799300">
                  <a:extLst>
                    <a:ext uri="{9D8B030D-6E8A-4147-A177-3AD203B41FA5}">
                      <a16:colId xmlns:a16="http://schemas.microsoft.com/office/drawing/2014/main" val="2461495062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2985882703"/>
                    </a:ext>
                  </a:extLst>
                </a:gridCol>
                <a:gridCol w="2057398">
                  <a:extLst>
                    <a:ext uri="{9D8B030D-6E8A-4147-A177-3AD203B41FA5}">
                      <a16:colId xmlns:a16="http://schemas.microsoft.com/office/drawing/2014/main" val="3409628701"/>
                    </a:ext>
                  </a:extLst>
                </a:gridCol>
              </a:tblGrid>
              <a:tr h="3039148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6" marR="6226" marT="62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u="none" strike="noStrike" dirty="0">
                          <a:effectLst/>
                          <a:latin typeface="Arial"/>
                          <a:cs typeface="Arial"/>
                        </a:rPr>
                        <a:t>Nama</a:t>
                      </a:r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226" marR="6226" marT="62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Tanggal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6" marR="6226" marT="62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u="none" strike="noStrike" err="1">
                          <a:effectLst/>
                          <a:latin typeface="Arial"/>
                          <a:cs typeface="Arial"/>
                        </a:rPr>
                        <a:t>Apakah</a:t>
                      </a:r>
                      <a:r>
                        <a:rPr lang="en-ID" sz="1800" u="none" strike="noStrike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ID" sz="1800" u="none" strike="noStrike" err="1">
                          <a:effectLst/>
                          <a:latin typeface="Arial"/>
                          <a:cs typeface="Arial"/>
                        </a:rPr>
                        <a:t>pegawai</a:t>
                      </a:r>
                      <a:r>
                        <a:rPr lang="en-ID" sz="1800" u="none" strike="noStrike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ID" sz="1800" u="none" strike="noStrike" err="1">
                          <a:effectLst/>
                          <a:latin typeface="Arial"/>
                          <a:cs typeface="Arial"/>
                        </a:rPr>
                        <a:t>tersebut</a:t>
                      </a:r>
                      <a:r>
                        <a:rPr lang="en-ID" sz="1800" u="none" strike="noStrike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ID" sz="1800" u="none" strike="noStrike" err="1">
                          <a:effectLst/>
                          <a:latin typeface="Arial"/>
                          <a:cs typeface="Arial"/>
                        </a:rPr>
                        <a:t>tertib</a:t>
                      </a:r>
                      <a:r>
                        <a:rPr lang="en-ID" sz="1800" u="none" strike="noStrike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ID" sz="1800" u="none" strike="noStrike" err="1">
                          <a:effectLst/>
                          <a:latin typeface="Arial"/>
                          <a:cs typeface="Arial"/>
                        </a:rPr>
                        <a:t>melakukan</a:t>
                      </a:r>
                      <a:r>
                        <a:rPr lang="en-ID" sz="1800" u="none" strike="noStrike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ID" sz="1800" u="none" strike="noStrike" err="1">
                          <a:effectLst/>
                          <a:latin typeface="Arial"/>
                          <a:cs typeface="Arial"/>
                        </a:rPr>
                        <a:t>pengisian</a:t>
                      </a:r>
                      <a:r>
                        <a:rPr lang="en-ID" sz="1800" u="none" strike="noStrike" dirty="0">
                          <a:effectLst/>
                          <a:latin typeface="Arial"/>
                          <a:cs typeface="Arial"/>
                        </a:rPr>
                        <a:t> My Task?</a:t>
                      </a:r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226" marR="6226" marT="62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Apabila</a:t>
                      </a:r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tidak</a:t>
                      </a:r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tertib</a:t>
                      </a:r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melakukan</a:t>
                      </a:r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pengisian</a:t>
                      </a:r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MyTask</a:t>
                      </a:r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ID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apakah</a:t>
                      </a:r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pegawai</a:t>
                      </a:r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dapat</a:t>
                      </a:r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membuktikan</a:t>
                      </a:r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pelaksanaan</a:t>
                      </a:r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tugas</a:t>
                      </a:r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ID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hari</a:t>
                      </a:r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tersebut</a:t>
                      </a:r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6226" marR="6226" marT="62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Keterangan</a:t>
                      </a:r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6" marR="6226" marT="6226" marB="0" anchor="ctr"/>
                </a:tc>
                <a:extLst>
                  <a:ext uri="{0D108BD9-81ED-4DB2-BD59-A6C34878D82A}">
                    <a16:rowId xmlns:a16="http://schemas.microsoft.com/office/drawing/2014/main" val="3330680718"/>
                  </a:ext>
                </a:extLst>
              </a:tr>
              <a:tr h="1233064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6" marR="6226" marT="6226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Dini</a:t>
                      </a:r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6" marR="6226" marT="6226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u="none" strike="noStrike" dirty="0">
                          <a:effectLst/>
                          <a:latin typeface="Arial"/>
                          <a:cs typeface="Arial"/>
                        </a:rPr>
                        <a:t>12-Juni 202x</a:t>
                      </a:r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226" marR="6226" marT="6226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6" marR="6226" marT="6226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6226" marR="6226" marT="6226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6" marR="6226" marT="6226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3145433"/>
                  </a:ext>
                </a:extLst>
              </a:tr>
              <a:tr h="2005010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226" marR="6226" marT="6226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ID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ona</a:t>
                      </a:r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6" marR="6226" marT="6226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14-</a:t>
                      </a:r>
                      <a:r>
                        <a:rPr lang="en-ID" sz="1800" u="none" strike="noStrike" dirty="0">
                          <a:effectLst/>
                          <a:latin typeface="Arial"/>
                          <a:cs typeface="Arial"/>
                        </a:rPr>
                        <a:t>Juni 202x</a:t>
                      </a:r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6" marR="6226" marT="6226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6226" marR="6226" marT="6226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V</a:t>
                      </a:r>
                    </a:p>
                  </a:txBody>
                  <a:tcPr marL="6226" marR="6226" marT="6226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Pegawai</a:t>
                      </a:r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ID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ybs</a:t>
                      </a:r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ID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tidak</a:t>
                      </a:r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ID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mengisi</a:t>
                      </a:r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ID" sz="18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MyTask</a:t>
                      </a:r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pada </a:t>
                      </a:r>
                      <a:r>
                        <a:rPr lang="en-ID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tanggal</a:t>
                      </a:r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14 November 2023 </a:t>
                      </a:r>
                      <a:r>
                        <a:rPr lang="en-ID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tetapi</a:t>
                      </a:r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ID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dapat</a:t>
                      </a:r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ID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menunjukan</a:t>
                      </a:r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ID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bukti</a:t>
                      </a:r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ID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pelaksanaan</a:t>
                      </a:r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ID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tugas</a:t>
                      </a:r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226" marR="6226" marT="6226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862619"/>
                  </a:ext>
                </a:extLst>
              </a:tr>
            </a:tbl>
          </a:graphicData>
        </a:graphic>
      </p:graphicFrame>
      <p:sp>
        <p:nvSpPr>
          <p:cNvPr id="35" name="Title 6">
            <a:extLst>
              <a:ext uri="{FF2B5EF4-FFF2-40B4-BE49-F238E27FC236}">
                <a16:creationId xmlns:a16="http://schemas.microsoft.com/office/drawing/2014/main" id="{86AFC348-89E8-4955-AF86-A6344E1D9EA5}"/>
              </a:ext>
            </a:extLst>
          </p:cNvPr>
          <p:cNvSpPr txBox="1">
            <a:spLocks/>
          </p:cNvSpPr>
          <p:nvPr/>
        </p:nvSpPr>
        <p:spPr>
          <a:xfrm>
            <a:off x="0" y="-41076"/>
            <a:ext cx="15120000" cy="1553060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altLang="ko-KR" sz="4800" dirty="0">
                <a:solidFill>
                  <a:schemeClr val="accent1"/>
                </a:solidFill>
              </a:rPr>
              <a:t> </a:t>
            </a:r>
            <a:r>
              <a:rPr lang="en-US" sz="4800" dirty="0" err="1"/>
              <a:t>Pemantauan</a:t>
            </a:r>
            <a:r>
              <a:rPr lang="en-US" sz="4800" dirty="0"/>
              <a:t> KODE ETIK DAN KODE PERILAKU</a:t>
            </a:r>
            <a:endParaRPr lang="ko-KR" altLang="en-US" sz="4800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5915E71-FF73-4E36-A639-11ED97A7661E}"/>
              </a:ext>
            </a:extLst>
          </p:cNvPr>
          <p:cNvCxnSpPr/>
          <p:nvPr/>
        </p:nvCxnSpPr>
        <p:spPr>
          <a:xfrm>
            <a:off x="345612" y="1162522"/>
            <a:ext cx="12529392" cy="0"/>
          </a:xfrm>
          <a:prstGeom prst="line">
            <a:avLst/>
          </a:prstGeom>
          <a:ln cmpd="dbl">
            <a:solidFill>
              <a:schemeClr val="tx2">
                <a:lumMod val="75000"/>
              </a:schemeClr>
            </a:solidFill>
            <a:rou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E5638076-6A11-4590-A193-0529D89059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2832" y="112118"/>
            <a:ext cx="1655168" cy="1655168"/>
          </a:xfrm>
          <a:prstGeom prst="rect">
            <a:avLst/>
          </a:prstGeom>
        </p:spPr>
      </p:pic>
      <p:sp>
        <p:nvSpPr>
          <p:cNvPr id="38" name="object 28">
            <a:extLst>
              <a:ext uri="{FF2B5EF4-FFF2-40B4-BE49-F238E27FC236}">
                <a16:creationId xmlns:a16="http://schemas.microsoft.com/office/drawing/2014/main" id="{130B9E98-CB76-4C52-8632-D88EAE5BFAE1}"/>
              </a:ext>
            </a:extLst>
          </p:cNvPr>
          <p:cNvSpPr/>
          <p:nvPr/>
        </p:nvSpPr>
        <p:spPr>
          <a:xfrm>
            <a:off x="3694176" y="10014966"/>
            <a:ext cx="13716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6990">
            <a:solidFill>
              <a:srgbClr val="F0BC1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700"/>
          </a:p>
        </p:txBody>
      </p:sp>
      <p:sp>
        <p:nvSpPr>
          <p:cNvPr id="39" name="object 5">
            <a:extLst>
              <a:ext uri="{FF2B5EF4-FFF2-40B4-BE49-F238E27FC236}">
                <a16:creationId xmlns:a16="http://schemas.microsoft.com/office/drawing/2014/main" id="{195546F7-3D5B-4DDE-9C79-13776F591336}"/>
              </a:ext>
            </a:extLst>
          </p:cNvPr>
          <p:cNvSpPr txBox="1"/>
          <p:nvPr/>
        </p:nvSpPr>
        <p:spPr>
          <a:xfrm>
            <a:off x="320192" y="9814737"/>
            <a:ext cx="2901140" cy="456438"/>
          </a:xfrm>
          <a:prstGeom prst="rect">
            <a:avLst/>
          </a:prstGeom>
        </p:spPr>
        <p:txBody>
          <a:bodyPr wrap="square" lIns="0" tIns="10666" rIns="0" bIns="0" rtlCol="0">
            <a:noAutofit/>
          </a:bodyPr>
          <a:lstStyle/>
          <a:p>
            <a:pPr marL="19050">
              <a:lnSpc>
                <a:spcPts val="1680"/>
              </a:lnSpc>
            </a:pPr>
            <a:r>
              <a:rPr sz="1500" b="1" spc="12" dirty="0">
                <a:solidFill>
                  <a:srgbClr val="091728"/>
                </a:solidFill>
                <a:latin typeface="Arial"/>
                <a:cs typeface="Arial"/>
              </a:rPr>
              <a:t>DIREKTORAT JENDERAL BEA</a:t>
            </a:r>
            <a:endParaRPr sz="1500">
              <a:latin typeface="Arial"/>
              <a:cs typeface="Arial"/>
            </a:endParaRPr>
          </a:p>
          <a:p>
            <a:pPr marL="19050" marR="28460">
              <a:lnSpc>
                <a:spcPct val="95825"/>
              </a:lnSpc>
            </a:pPr>
            <a:r>
              <a:rPr sz="1500" b="1" spc="-4" dirty="0">
                <a:solidFill>
                  <a:srgbClr val="091728"/>
                </a:solidFill>
                <a:latin typeface="Arial"/>
                <a:cs typeface="Arial"/>
              </a:rPr>
              <a:t>DAN CUKAI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29"/>
          <p:cNvSpPr/>
          <p:nvPr/>
        </p:nvSpPr>
        <p:spPr>
          <a:xfrm>
            <a:off x="3694176" y="10014966"/>
            <a:ext cx="13716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6990">
            <a:solidFill>
              <a:srgbClr val="F0BC1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700"/>
          </a:p>
        </p:txBody>
      </p:sp>
      <p:sp>
        <p:nvSpPr>
          <p:cNvPr id="25" name="object 25"/>
          <p:cNvSpPr/>
          <p:nvPr/>
        </p:nvSpPr>
        <p:spPr>
          <a:xfrm>
            <a:off x="662655" y="6743700"/>
            <a:ext cx="6635878" cy="0"/>
          </a:xfrm>
          <a:custGeom>
            <a:avLst/>
            <a:gdLst/>
            <a:ahLst/>
            <a:cxnLst/>
            <a:rect l="l" t="t" r="r" b="b"/>
            <a:pathLst>
              <a:path w="4423918">
                <a:moveTo>
                  <a:pt x="0" y="0"/>
                </a:moveTo>
                <a:lnTo>
                  <a:pt x="4423918" y="0"/>
                </a:lnTo>
              </a:path>
            </a:pathLst>
          </a:custGeom>
          <a:ln w="9525">
            <a:solidFill>
              <a:srgbClr val="4F81BC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 sz="2700"/>
          </a:p>
        </p:txBody>
      </p:sp>
      <p:sp>
        <p:nvSpPr>
          <p:cNvPr id="26" name="object 26"/>
          <p:cNvSpPr/>
          <p:nvPr/>
        </p:nvSpPr>
        <p:spPr>
          <a:xfrm>
            <a:off x="-105867" y="5958565"/>
            <a:ext cx="1129302" cy="1136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700"/>
          </a:p>
        </p:txBody>
      </p:sp>
      <p:sp>
        <p:nvSpPr>
          <p:cNvPr id="27" name="object 27"/>
          <p:cNvSpPr/>
          <p:nvPr/>
        </p:nvSpPr>
        <p:spPr>
          <a:xfrm>
            <a:off x="15201902" y="8039492"/>
            <a:ext cx="1794832" cy="16078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700"/>
          </a:p>
        </p:txBody>
      </p:sp>
      <p:sp>
        <p:nvSpPr>
          <p:cNvPr id="23" name="object 23"/>
          <p:cNvSpPr txBox="1"/>
          <p:nvPr/>
        </p:nvSpPr>
        <p:spPr>
          <a:xfrm>
            <a:off x="2057400" y="1534018"/>
            <a:ext cx="5123192" cy="495300"/>
          </a:xfrm>
          <a:prstGeom prst="rect">
            <a:avLst/>
          </a:prstGeom>
        </p:spPr>
        <p:txBody>
          <a:bodyPr wrap="square" lIns="0" tIns="24336" rIns="0" bIns="0" rtlCol="0">
            <a:noAutofit/>
          </a:bodyPr>
          <a:lstStyle/>
          <a:p>
            <a:pPr marL="19050">
              <a:lnSpc>
                <a:spcPts val="3832"/>
              </a:lnSpc>
            </a:pPr>
            <a:r>
              <a:rPr sz="3600" b="1" spc="-16" dirty="0">
                <a:solidFill>
                  <a:srgbClr val="576A9F"/>
                </a:solidFill>
                <a:latin typeface="Arial"/>
                <a:cs typeface="Arial"/>
              </a:rPr>
              <a:t>Perangkat Pemantauan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220249" y="1534018"/>
            <a:ext cx="9201590" cy="495300"/>
          </a:xfrm>
          <a:prstGeom prst="rect">
            <a:avLst/>
          </a:prstGeom>
        </p:spPr>
        <p:txBody>
          <a:bodyPr wrap="square" lIns="0" tIns="24336" rIns="0" bIns="0" rtlCol="0">
            <a:noAutofit/>
          </a:bodyPr>
          <a:lstStyle/>
          <a:p>
            <a:pPr marL="19050">
              <a:lnSpc>
                <a:spcPts val="3832"/>
              </a:lnSpc>
            </a:pPr>
            <a:r>
              <a:rPr lang="en-ID" sz="3600" b="1" spc="-16" dirty="0">
                <a:solidFill>
                  <a:srgbClr val="576A9F"/>
                </a:solidFill>
                <a:latin typeface="Arial"/>
                <a:cs typeface="Arial"/>
              </a:rPr>
              <a:t>Etika </a:t>
            </a:r>
            <a:r>
              <a:rPr lang="en-ID" sz="3600" b="1" spc="-16" dirty="0" err="1">
                <a:solidFill>
                  <a:srgbClr val="576A9F"/>
                </a:solidFill>
                <a:latin typeface="Arial"/>
                <a:cs typeface="Arial"/>
              </a:rPr>
              <a:t>Berseragam</a:t>
            </a:r>
            <a:r>
              <a:rPr lang="en-ID" sz="3600" b="1" spc="-16" dirty="0">
                <a:solidFill>
                  <a:srgbClr val="576A9F"/>
                </a:solidFill>
                <a:latin typeface="Arial"/>
                <a:cs typeface="Arial"/>
              </a:rPr>
              <a:t> dan </a:t>
            </a:r>
            <a:r>
              <a:rPr lang="en-ID" sz="3600" b="1" spc="-16" dirty="0" err="1">
                <a:solidFill>
                  <a:srgbClr val="576A9F"/>
                </a:solidFill>
                <a:latin typeface="Arial"/>
                <a:cs typeface="Arial"/>
              </a:rPr>
              <a:t>Berpenampilan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83493" y="2323256"/>
            <a:ext cx="5608358" cy="381000"/>
          </a:xfrm>
          <a:prstGeom prst="rect">
            <a:avLst/>
          </a:prstGeom>
        </p:spPr>
        <p:txBody>
          <a:bodyPr wrap="square" lIns="0" tIns="18478" rIns="0" bIns="0" rtlCol="0">
            <a:noAutofit/>
          </a:bodyPr>
          <a:lstStyle/>
          <a:p>
            <a:pPr marL="19050">
              <a:lnSpc>
                <a:spcPts val="2908"/>
              </a:lnSpc>
            </a:pPr>
            <a:r>
              <a:rPr sz="2700" b="1" spc="-12" dirty="0">
                <a:latin typeface="Arial"/>
                <a:cs typeface="Arial"/>
              </a:rPr>
              <a:t>Faktor Kode Etik yang dievaluasi :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05262" y="2822052"/>
            <a:ext cx="6647980" cy="379592"/>
          </a:xfrm>
          <a:prstGeom prst="rect">
            <a:avLst/>
          </a:prstGeom>
        </p:spPr>
        <p:txBody>
          <a:bodyPr wrap="square" lIns="0" tIns="16478" rIns="0" bIns="0" rtlCol="0">
            <a:noAutofit/>
          </a:bodyPr>
          <a:lstStyle/>
          <a:p>
            <a:pPr marL="447676" indent="-428626">
              <a:lnSpc>
                <a:spcPts val="2596"/>
              </a:lnSpc>
              <a:buFont typeface="Arial" panose="020B0604020202020204" pitchFamily="34" charset="0"/>
              <a:buChar char="•"/>
            </a:pPr>
            <a:r>
              <a:rPr sz="2400" spc="-20" dirty="0">
                <a:latin typeface="Arial"/>
                <a:cs typeface="Arial"/>
              </a:rPr>
              <a:t>Disiplin </a:t>
            </a:r>
            <a:r>
              <a:rPr sz="2400" spc="-20" dirty="0" err="1">
                <a:latin typeface="Arial"/>
                <a:cs typeface="Arial"/>
              </a:rPr>
              <a:t>dalam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lang="en-ID" sz="2400" spc="-20" dirty="0" err="1">
                <a:latin typeface="Arial"/>
                <a:cs typeface="Arial"/>
              </a:rPr>
              <a:t>berseragam</a:t>
            </a:r>
            <a:r>
              <a:rPr lang="en-ID" sz="2400" spc="-20" dirty="0">
                <a:latin typeface="Arial"/>
                <a:cs typeface="Arial"/>
              </a:rPr>
              <a:t> dan </a:t>
            </a:r>
            <a:r>
              <a:rPr lang="en-ID" sz="2400" spc="-20" dirty="0" err="1">
                <a:latin typeface="Arial"/>
                <a:cs typeface="Arial"/>
              </a:rPr>
              <a:t>berpenampilan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7278" y="3441255"/>
            <a:ext cx="5988616" cy="959958"/>
          </a:xfrm>
          <a:prstGeom prst="rect">
            <a:avLst/>
          </a:prstGeom>
        </p:spPr>
        <p:txBody>
          <a:bodyPr wrap="square" lIns="0" tIns="16478" rIns="0" bIns="0" rtlCol="0">
            <a:noAutofit/>
          </a:bodyPr>
          <a:lstStyle/>
          <a:p>
            <a:pPr marL="19050" marR="45604">
              <a:lnSpc>
                <a:spcPct val="95825"/>
              </a:lnSpc>
              <a:spcBef>
                <a:spcPts val="1636"/>
              </a:spcBef>
            </a:pPr>
            <a:r>
              <a:rPr sz="2700" b="1" spc="-22" dirty="0">
                <a:latin typeface="Arial"/>
                <a:cs typeface="Arial"/>
              </a:rPr>
              <a:t>Dasar Aturan Pemantauan :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7943" y="3832303"/>
            <a:ext cx="6635878" cy="1819118"/>
          </a:xfrm>
          <a:prstGeom prst="rect">
            <a:avLst/>
          </a:prstGeom>
        </p:spPr>
        <p:txBody>
          <a:bodyPr wrap="square" lIns="0" tIns="17098" rIns="0" bIns="0" rtlCol="0">
            <a:noAutofit/>
          </a:bodyPr>
          <a:lstStyle/>
          <a:p>
            <a:pPr marL="447676" marR="45604" indent="-42862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D" sz="2400" spc="-22" dirty="0">
                <a:latin typeface="Arial"/>
                <a:cs typeface="Arial"/>
              </a:rPr>
              <a:t>PER-10/BC/2021 </a:t>
            </a:r>
            <a:r>
              <a:rPr lang="en-ID" sz="2400" spc="-22" dirty="0" err="1">
                <a:latin typeface="Arial"/>
                <a:cs typeface="Arial"/>
              </a:rPr>
              <a:t>tentang</a:t>
            </a:r>
            <a:r>
              <a:rPr lang="en-ID" sz="2400" spc="-22" dirty="0">
                <a:latin typeface="Arial"/>
                <a:cs typeface="Arial"/>
              </a:rPr>
              <a:t> </a:t>
            </a:r>
            <a:r>
              <a:rPr lang="en-ID" sz="2400" spc="-22" dirty="0" err="1">
                <a:latin typeface="Arial"/>
                <a:cs typeface="Arial"/>
              </a:rPr>
              <a:t>Pedoman</a:t>
            </a:r>
            <a:r>
              <a:rPr lang="en-ID" sz="2400" spc="-22" dirty="0">
                <a:latin typeface="Arial"/>
                <a:cs typeface="Arial"/>
              </a:rPr>
              <a:t> </a:t>
            </a:r>
            <a:r>
              <a:rPr lang="en-ID" sz="2400" spc="-22" dirty="0" err="1">
                <a:latin typeface="Arial"/>
                <a:cs typeface="Arial"/>
              </a:rPr>
              <a:t>Penggunaan</a:t>
            </a:r>
            <a:r>
              <a:rPr lang="en-ID" sz="2400" spc="-22" dirty="0">
                <a:latin typeface="Arial"/>
                <a:cs typeface="Arial"/>
              </a:rPr>
              <a:t> </a:t>
            </a:r>
            <a:r>
              <a:rPr lang="en-ID" sz="2400" spc="-22" dirty="0" err="1">
                <a:latin typeface="Arial"/>
                <a:cs typeface="Arial"/>
              </a:rPr>
              <a:t>Pakaian</a:t>
            </a:r>
            <a:r>
              <a:rPr lang="en-ID" sz="2400" spc="-22" dirty="0">
                <a:latin typeface="Arial"/>
                <a:cs typeface="Arial"/>
              </a:rPr>
              <a:t> Dinas </a:t>
            </a:r>
            <a:r>
              <a:rPr lang="en-ID" sz="2400" spc="-22" dirty="0" err="1">
                <a:latin typeface="Arial"/>
                <a:cs typeface="Arial"/>
              </a:rPr>
              <a:t>Seragam</a:t>
            </a:r>
            <a:r>
              <a:rPr lang="en-ID" sz="2400" spc="-22" dirty="0">
                <a:latin typeface="Arial"/>
                <a:cs typeface="Arial"/>
              </a:rPr>
              <a:t>, </a:t>
            </a:r>
            <a:r>
              <a:rPr lang="en-ID" sz="2400" spc="-22" dirty="0" err="1">
                <a:latin typeface="Arial"/>
                <a:cs typeface="Arial"/>
              </a:rPr>
              <a:t>Atribut</a:t>
            </a:r>
            <a:r>
              <a:rPr lang="en-ID" sz="2400" spc="-22" dirty="0">
                <a:latin typeface="Arial"/>
                <a:cs typeface="Arial"/>
              </a:rPr>
              <a:t>, dan </a:t>
            </a:r>
            <a:r>
              <a:rPr lang="en-ID" sz="2400" spc="-22" dirty="0" err="1">
                <a:latin typeface="Arial"/>
                <a:cs typeface="Arial"/>
              </a:rPr>
              <a:t>Kelengkapan</a:t>
            </a:r>
            <a:r>
              <a:rPr lang="en-ID" sz="2400" spc="-22" dirty="0">
                <a:latin typeface="Arial"/>
                <a:cs typeface="Arial"/>
              </a:rPr>
              <a:t> </a:t>
            </a:r>
            <a:r>
              <a:rPr lang="en-ID" sz="2400" spc="-22" dirty="0" err="1">
                <a:latin typeface="Arial"/>
                <a:cs typeface="Arial"/>
              </a:rPr>
              <a:t>bagi</a:t>
            </a:r>
            <a:r>
              <a:rPr lang="en-ID" sz="2400" spc="-22" dirty="0">
                <a:latin typeface="Arial"/>
                <a:cs typeface="Arial"/>
              </a:rPr>
              <a:t> </a:t>
            </a:r>
            <a:r>
              <a:rPr lang="en-ID" sz="2400" spc="-22" dirty="0" err="1">
                <a:latin typeface="Arial"/>
                <a:cs typeface="Arial"/>
              </a:rPr>
              <a:t>Pegawai</a:t>
            </a:r>
            <a:r>
              <a:rPr lang="en-ID" sz="2400" spc="-22" dirty="0">
                <a:latin typeface="Arial"/>
                <a:cs typeface="Arial"/>
              </a:rPr>
              <a:t> DJBC</a:t>
            </a:r>
          </a:p>
          <a:p>
            <a:pPr marL="447676" marR="45604" indent="-42862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D" sz="2400" spc="-22" dirty="0">
                <a:latin typeface="Arial"/>
                <a:cs typeface="Arial"/>
              </a:rPr>
              <a:t>PMK 190/PMK.01/2018 </a:t>
            </a:r>
            <a:r>
              <a:rPr lang="en-ID" sz="2400" spc="-22" dirty="0" err="1">
                <a:latin typeface="Arial"/>
                <a:cs typeface="Arial"/>
              </a:rPr>
              <a:t>tentang</a:t>
            </a:r>
            <a:r>
              <a:rPr lang="en-ID" sz="2400" spc="-22" dirty="0">
                <a:latin typeface="Arial"/>
                <a:cs typeface="Arial"/>
              </a:rPr>
              <a:t> Kode </a:t>
            </a:r>
            <a:r>
              <a:rPr lang="en-ID" sz="2400" spc="-22" dirty="0" err="1">
                <a:latin typeface="Arial"/>
                <a:cs typeface="Arial"/>
              </a:rPr>
              <a:t>Etik</a:t>
            </a:r>
            <a:r>
              <a:rPr lang="en-ID" sz="2400" spc="-22" dirty="0">
                <a:latin typeface="Arial"/>
                <a:cs typeface="Arial"/>
              </a:rPr>
              <a:t> dan Kode </a:t>
            </a:r>
            <a:r>
              <a:rPr lang="en-ID" sz="2400" spc="-22" dirty="0" err="1">
                <a:latin typeface="Arial"/>
                <a:cs typeface="Arial"/>
              </a:rPr>
              <a:t>Perilaku</a:t>
            </a:r>
            <a:r>
              <a:rPr lang="en-ID" sz="2400" spc="-22" dirty="0">
                <a:latin typeface="Arial"/>
                <a:cs typeface="Arial"/>
              </a:rPr>
              <a:t> di </a:t>
            </a:r>
            <a:r>
              <a:rPr lang="en-ID" sz="2400" spc="-22" dirty="0" err="1">
                <a:latin typeface="Arial"/>
                <a:cs typeface="Arial"/>
              </a:rPr>
              <a:t>Kemenkeu</a:t>
            </a:r>
            <a:endParaRPr lang="en-ID" sz="2400" spc="-22" dirty="0">
              <a:latin typeface="Arial"/>
              <a:cs typeface="Arial"/>
            </a:endParaRPr>
          </a:p>
          <a:p>
            <a:pPr marL="447676" marR="45604" indent="-428626">
              <a:lnSpc>
                <a:spcPct val="150000"/>
              </a:lnSpc>
              <a:buFont typeface="Arial" panose="020B0604020202020204" pitchFamily="34" charset="0"/>
              <a:buChar char="•"/>
            </a:pPr>
            <a:endParaRPr sz="24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02461" y="6983296"/>
            <a:ext cx="3630586" cy="381000"/>
          </a:xfrm>
          <a:prstGeom prst="rect">
            <a:avLst/>
          </a:prstGeom>
        </p:spPr>
        <p:txBody>
          <a:bodyPr wrap="square" lIns="0" tIns="18478" rIns="0" bIns="0" rtlCol="0">
            <a:noAutofit/>
          </a:bodyPr>
          <a:lstStyle/>
          <a:p>
            <a:pPr marL="19050">
              <a:lnSpc>
                <a:spcPts val="2908"/>
              </a:lnSpc>
            </a:pPr>
            <a:r>
              <a:rPr sz="2700" b="1" spc="-14" dirty="0">
                <a:latin typeface="Arial"/>
                <a:cs typeface="Arial"/>
              </a:rPr>
              <a:t>Atribut yang Dipantau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0932" y="8060207"/>
            <a:ext cx="190348" cy="342594"/>
          </a:xfrm>
          <a:prstGeom prst="rect">
            <a:avLst/>
          </a:prstGeom>
        </p:spPr>
        <p:txBody>
          <a:bodyPr wrap="square" lIns="0" tIns="16526" rIns="0" bIns="0" rtlCol="0">
            <a:noAutofit/>
          </a:bodyPr>
          <a:lstStyle/>
          <a:p>
            <a:pPr marL="19050">
              <a:lnSpc>
                <a:spcPts val="2602"/>
              </a:lnSpc>
            </a:pPr>
            <a:endParaRPr sz="24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77279" y="7285977"/>
            <a:ext cx="7026522" cy="1074562"/>
          </a:xfrm>
          <a:prstGeom prst="rect">
            <a:avLst/>
          </a:prstGeom>
        </p:spPr>
        <p:txBody>
          <a:bodyPr wrap="square" lIns="0" tIns="16526" rIns="0" bIns="0" rtlCol="0">
            <a:noAutofit/>
          </a:bodyPr>
          <a:lstStyle/>
          <a:p>
            <a:pPr marL="447676" indent="-42862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D" sz="2400" spc="-24" dirty="0" err="1">
                <a:latin typeface="Arial"/>
                <a:cs typeface="Arial"/>
              </a:rPr>
              <a:t>Pemakaian</a:t>
            </a:r>
            <a:r>
              <a:rPr lang="en-ID" sz="2400" spc="-24" dirty="0">
                <a:latin typeface="Arial"/>
                <a:cs typeface="Arial"/>
              </a:rPr>
              <a:t> </a:t>
            </a:r>
            <a:r>
              <a:rPr lang="en-ID" sz="2400" spc="-24" dirty="0" err="1">
                <a:latin typeface="Arial"/>
                <a:cs typeface="Arial"/>
              </a:rPr>
              <a:t>seragam</a:t>
            </a:r>
            <a:r>
              <a:rPr lang="en-ID" sz="2400" spc="-24" dirty="0">
                <a:latin typeface="Arial"/>
                <a:cs typeface="Arial"/>
              </a:rPr>
              <a:t> yang </a:t>
            </a:r>
            <a:r>
              <a:rPr lang="en-ID" sz="2400" spc="-24" dirty="0" err="1">
                <a:latin typeface="Arial"/>
                <a:cs typeface="Arial"/>
              </a:rPr>
              <a:t>baik</a:t>
            </a:r>
            <a:r>
              <a:rPr lang="en-ID" sz="2400" spc="-24" dirty="0">
                <a:latin typeface="Arial"/>
                <a:cs typeface="Arial"/>
              </a:rPr>
              <a:t> dan </a:t>
            </a:r>
            <a:r>
              <a:rPr lang="en-ID" sz="2400" spc="-24" dirty="0" err="1">
                <a:latin typeface="Arial"/>
                <a:cs typeface="Arial"/>
              </a:rPr>
              <a:t>benar</a:t>
            </a:r>
            <a:r>
              <a:rPr lang="en-ID" sz="2400" spc="-24" dirty="0">
                <a:latin typeface="Arial"/>
                <a:cs typeface="Arial"/>
              </a:rPr>
              <a:t> </a:t>
            </a:r>
            <a:r>
              <a:rPr lang="en-ID" sz="2400" spc="-24" dirty="0" err="1">
                <a:latin typeface="Arial"/>
                <a:cs typeface="Arial"/>
              </a:rPr>
              <a:t>sesuai</a:t>
            </a:r>
            <a:r>
              <a:rPr lang="en-ID" sz="2400" spc="-24" dirty="0">
                <a:latin typeface="Arial"/>
                <a:cs typeface="Arial"/>
              </a:rPr>
              <a:t> </a:t>
            </a:r>
            <a:r>
              <a:rPr lang="en-ID" sz="2400" spc="-24" dirty="0" err="1">
                <a:latin typeface="Arial"/>
                <a:cs typeface="Arial"/>
              </a:rPr>
              <a:t>dengan</a:t>
            </a:r>
            <a:r>
              <a:rPr lang="en-ID" sz="2400" spc="-24" dirty="0">
                <a:latin typeface="Arial"/>
                <a:cs typeface="Arial"/>
              </a:rPr>
              <a:t> </a:t>
            </a:r>
            <a:r>
              <a:rPr lang="en-ID" sz="2400" spc="-24" dirty="0" err="1">
                <a:latin typeface="Arial"/>
                <a:cs typeface="Arial"/>
              </a:rPr>
              <a:t>penugasan</a:t>
            </a:r>
            <a:endParaRPr lang="en-ID" sz="2400" spc="-24" dirty="0">
              <a:latin typeface="Arial"/>
              <a:cs typeface="Arial"/>
            </a:endParaRPr>
          </a:p>
          <a:p>
            <a:pPr marL="447676" indent="-42862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D" sz="2400" spc="-24" dirty="0" err="1">
                <a:latin typeface="Arial"/>
                <a:cs typeface="Arial"/>
              </a:rPr>
              <a:t>Pegawai</a:t>
            </a:r>
            <a:r>
              <a:rPr lang="en-ID" sz="2400" spc="-24" dirty="0">
                <a:latin typeface="Arial"/>
                <a:cs typeface="Arial"/>
              </a:rPr>
              <a:t> </a:t>
            </a:r>
            <a:r>
              <a:rPr lang="en-ID" sz="2400" spc="-24" dirty="0" err="1">
                <a:latin typeface="Arial"/>
                <a:cs typeface="Arial"/>
              </a:rPr>
              <a:t>tidak</a:t>
            </a:r>
            <a:r>
              <a:rPr lang="en-ID" sz="2400" spc="-24" dirty="0">
                <a:latin typeface="Arial"/>
                <a:cs typeface="Arial"/>
              </a:rPr>
              <a:t> </a:t>
            </a:r>
            <a:r>
              <a:rPr lang="en-ID" sz="2400" spc="-24" dirty="0" err="1">
                <a:latin typeface="Arial"/>
                <a:cs typeface="Arial"/>
              </a:rPr>
              <a:t>memiliki</a:t>
            </a:r>
            <a:r>
              <a:rPr lang="en-ID" sz="2400" spc="-24" dirty="0">
                <a:latin typeface="Arial"/>
                <a:cs typeface="Arial"/>
              </a:rPr>
              <a:t> </a:t>
            </a:r>
            <a:r>
              <a:rPr lang="en-ID" sz="2400" spc="-24" dirty="0" err="1">
                <a:latin typeface="Arial"/>
                <a:cs typeface="Arial"/>
              </a:rPr>
              <a:t>Tindik</a:t>
            </a:r>
            <a:endParaRPr lang="en-ID" sz="2400" spc="-24" dirty="0">
              <a:latin typeface="Arial"/>
              <a:cs typeface="Arial"/>
            </a:endParaRPr>
          </a:p>
          <a:p>
            <a:pPr marL="447676" indent="-42862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D" sz="2400" spc="-24" dirty="0" err="1">
                <a:latin typeface="Arial"/>
                <a:cs typeface="Arial"/>
              </a:rPr>
              <a:t>Pegawai</a:t>
            </a:r>
            <a:r>
              <a:rPr lang="en-ID" sz="2400" spc="-24" dirty="0">
                <a:latin typeface="Arial"/>
                <a:cs typeface="Arial"/>
              </a:rPr>
              <a:t> </a:t>
            </a:r>
            <a:r>
              <a:rPr lang="en-ID" sz="2400" spc="-24" dirty="0" err="1">
                <a:latin typeface="Arial"/>
                <a:cs typeface="Arial"/>
              </a:rPr>
              <a:t>tidak</a:t>
            </a:r>
            <a:r>
              <a:rPr lang="en-ID" sz="2400" spc="-24" dirty="0">
                <a:latin typeface="Arial"/>
                <a:cs typeface="Arial"/>
              </a:rPr>
              <a:t> </a:t>
            </a:r>
            <a:r>
              <a:rPr lang="en-ID" sz="2400" spc="-24" dirty="0" err="1">
                <a:latin typeface="Arial"/>
                <a:cs typeface="Arial"/>
              </a:rPr>
              <a:t>memiliki</a:t>
            </a:r>
            <a:r>
              <a:rPr lang="en-ID" sz="2400" spc="-24" dirty="0">
                <a:latin typeface="Arial"/>
                <a:cs typeface="Arial"/>
              </a:rPr>
              <a:t> Tato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7625943" y="9762056"/>
            <a:ext cx="413894" cy="252904"/>
          </a:xfrm>
          <a:prstGeom prst="rect">
            <a:avLst/>
          </a:prstGeom>
        </p:spPr>
        <p:txBody>
          <a:bodyPr wrap="square" lIns="0" tIns="18098" rIns="0" bIns="0" rtlCol="0">
            <a:noAutofit/>
          </a:bodyPr>
          <a:lstStyle/>
          <a:p>
            <a:pPr marL="19050">
              <a:lnSpc>
                <a:spcPts val="2850"/>
              </a:lnSpc>
            </a:pPr>
            <a:r>
              <a:rPr lang="en-ID" sz="2700" dirty="0">
                <a:solidFill>
                  <a:srgbClr val="888888"/>
                </a:solidFill>
                <a:latin typeface="Calibri"/>
                <a:cs typeface="Calibri"/>
              </a:rPr>
              <a:t>12</a:t>
            </a:r>
            <a:endParaRPr sz="27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0192" y="9814737"/>
            <a:ext cx="2901140" cy="456438"/>
          </a:xfrm>
          <a:prstGeom prst="rect">
            <a:avLst/>
          </a:prstGeom>
        </p:spPr>
        <p:txBody>
          <a:bodyPr wrap="square" lIns="0" tIns="10666" rIns="0" bIns="0" rtlCol="0">
            <a:noAutofit/>
          </a:bodyPr>
          <a:lstStyle/>
          <a:p>
            <a:pPr marL="19050">
              <a:lnSpc>
                <a:spcPts val="1680"/>
              </a:lnSpc>
            </a:pPr>
            <a:r>
              <a:rPr sz="1500" b="1" spc="12" dirty="0">
                <a:solidFill>
                  <a:srgbClr val="091728"/>
                </a:solidFill>
                <a:latin typeface="Arial"/>
                <a:cs typeface="Arial"/>
              </a:rPr>
              <a:t>DIREKTORAT JENDERAL BEA</a:t>
            </a:r>
            <a:endParaRPr sz="1500">
              <a:latin typeface="Arial"/>
              <a:cs typeface="Arial"/>
            </a:endParaRPr>
          </a:p>
          <a:p>
            <a:pPr marL="19050" marR="28460">
              <a:lnSpc>
                <a:spcPct val="95825"/>
              </a:lnSpc>
            </a:pPr>
            <a:r>
              <a:rPr sz="1500" b="1" spc="-4" dirty="0">
                <a:solidFill>
                  <a:srgbClr val="091728"/>
                </a:solidFill>
                <a:latin typeface="Arial"/>
                <a:cs typeface="Arial"/>
              </a:rPr>
              <a:t>DAN CUKAI</a:t>
            </a:r>
            <a:endParaRPr sz="15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64642" y="285753"/>
            <a:ext cx="196024" cy="50463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8100">
              <a:lnSpc>
                <a:spcPts val="1500"/>
              </a:lnSpc>
            </a:pPr>
            <a:endParaRPr sz="1500"/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5981010F-6788-C283-C589-4EC49DE2A8E6}"/>
              </a:ext>
            </a:extLst>
          </p:cNvPr>
          <p:cNvGraphicFramePr>
            <a:graphicFrameLocks noGrp="1"/>
          </p:cNvGraphicFramePr>
          <p:nvPr/>
        </p:nvGraphicFramePr>
        <p:xfrm>
          <a:off x="7875954" y="3362540"/>
          <a:ext cx="9956936" cy="39234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5128">
                  <a:extLst>
                    <a:ext uri="{9D8B030D-6E8A-4147-A177-3AD203B41FA5}">
                      <a16:colId xmlns:a16="http://schemas.microsoft.com/office/drawing/2014/main" val="3533680691"/>
                    </a:ext>
                  </a:extLst>
                </a:gridCol>
                <a:gridCol w="830846">
                  <a:extLst>
                    <a:ext uri="{9D8B030D-6E8A-4147-A177-3AD203B41FA5}">
                      <a16:colId xmlns:a16="http://schemas.microsoft.com/office/drawing/2014/main" val="2330748113"/>
                    </a:ext>
                  </a:extLst>
                </a:gridCol>
                <a:gridCol w="1342232">
                  <a:extLst>
                    <a:ext uri="{9D8B030D-6E8A-4147-A177-3AD203B41FA5}">
                      <a16:colId xmlns:a16="http://schemas.microsoft.com/office/drawing/2014/main" val="378462259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461495062"/>
                    </a:ext>
                  </a:extLst>
                </a:gridCol>
                <a:gridCol w="1613790">
                  <a:extLst>
                    <a:ext uri="{9D8B030D-6E8A-4147-A177-3AD203B41FA5}">
                      <a16:colId xmlns:a16="http://schemas.microsoft.com/office/drawing/2014/main" val="543271056"/>
                    </a:ext>
                  </a:extLst>
                </a:gridCol>
                <a:gridCol w="1678136">
                  <a:extLst>
                    <a:ext uri="{9D8B030D-6E8A-4147-A177-3AD203B41FA5}">
                      <a16:colId xmlns:a16="http://schemas.microsoft.com/office/drawing/2014/main" val="2311873436"/>
                    </a:ext>
                  </a:extLst>
                </a:gridCol>
                <a:gridCol w="2372628">
                  <a:extLst>
                    <a:ext uri="{9D8B030D-6E8A-4147-A177-3AD203B41FA5}">
                      <a16:colId xmlns:a16="http://schemas.microsoft.com/office/drawing/2014/main" val="3409628701"/>
                    </a:ext>
                  </a:extLst>
                </a:gridCol>
              </a:tblGrid>
              <a:tr h="1598576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6" marR="6226" marT="62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u="none" strike="noStrike" dirty="0">
                          <a:effectLst/>
                          <a:latin typeface="Arial"/>
                          <a:cs typeface="Arial"/>
                        </a:rPr>
                        <a:t>Nama</a:t>
                      </a:r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226" marR="6226" marT="62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Tanggal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6" marR="6226" marT="62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Apakah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pegawai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tersebut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tertib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berseragam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6" marR="6226" marT="62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Apakah</a:t>
                      </a:r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Pegawai</a:t>
                      </a:r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memiliki</a:t>
                      </a:r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tindik</a:t>
                      </a:r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6226" marR="6226" marT="62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Apakah</a:t>
                      </a:r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Pegawai</a:t>
                      </a:r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memiliki</a:t>
                      </a:r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Tato?</a:t>
                      </a:r>
                    </a:p>
                  </a:txBody>
                  <a:tcPr marL="6226" marR="6226" marT="62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Keterangan</a:t>
                      </a:r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6" marR="6226" marT="6226" marB="0" anchor="ctr"/>
                </a:tc>
                <a:extLst>
                  <a:ext uri="{0D108BD9-81ED-4DB2-BD59-A6C34878D82A}">
                    <a16:rowId xmlns:a16="http://schemas.microsoft.com/office/drawing/2014/main" val="3330680718"/>
                  </a:ext>
                </a:extLst>
              </a:tr>
              <a:tr h="1004218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6" marR="6226" marT="6226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Angga</a:t>
                      </a:r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6" marR="6226" marT="6226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u="none" strike="noStrike" dirty="0">
                          <a:effectLst/>
                          <a:latin typeface="Arial"/>
                          <a:cs typeface="Arial"/>
                        </a:rPr>
                        <a:t>14 </a:t>
                      </a:r>
                      <a:r>
                        <a:rPr lang="en-ID" sz="1800" u="none" strike="noStrike" dirty="0" err="1">
                          <a:effectLst/>
                          <a:latin typeface="Arial"/>
                          <a:cs typeface="Arial"/>
                        </a:rPr>
                        <a:t>Juni</a:t>
                      </a:r>
                      <a:r>
                        <a:rPr lang="en-ID" sz="1800" u="none" strike="noStrike" dirty="0">
                          <a:effectLst/>
                          <a:latin typeface="Arial"/>
                          <a:cs typeface="Arial"/>
                        </a:rPr>
                        <a:t> 202x</a:t>
                      </a:r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6" marR="6226" marT="6226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6" marR="6226" marT="6226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6226" marR="6226" marT="6226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6226" marR="6226" marT="6226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6" marR="6226" marT="6226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3145433"/>
                  </a:ext>
                </a:extLst>
              </a:tr>
              <a:tr h="1320642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226" marR="6226" marT="6226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Div</a:t>
                      </a:r>
                    </a:p>
                  </a:txBody>
                  <a:tcPr marL="6226" marR="6226" marT="6226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u="none" strike="noStrike" dirty="0">
                          <a:effectLst/>
                          <a:latin typeface="Arial"/>
                          <a:cs typeface="Arial"/>
                        </a:rPr>
                        <a:t>15 </a:t>
                      </a:r>
                      <a:r>
                        <a:rPr lang="en-ID" sz="1800" u="none" strike="noStrike" dirty="0" err="1">
                          <a:effectLst/>
                          <a:latin typeface="Arial"/>
                          <a:cs typeface="Arial"/>
                        </a:rPr>
                        <a:t>Juni</a:t>
                      </a:r>
                      <a:r>
                        <a:rPr lang="en-ID" sz="1800" u="none" strike="noStrike" dirty="0">
                          <a:effectLst/>
                          <a:latin typeface="Arial"/>
                          <a:cs typeface="Arial"/>
                        </a:rPr>
                        <a:t> 202x</a:t>
                      </a:r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226" marR="6226" marT="6226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6226" marR="6226" marT="6226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6226" marR="6226" marT="6226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6226" marR="6226" marT="6226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Pegawai</a:t>
                      </a:r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menggunakan</a:t>
                      </a:r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sendal di jam </a:t>
                      </a:r>
                      <a:r>
                        <a:rPr lang="en-ID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kerja</a:t>
                      </a:r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ID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bukan</a:t>
                      </a:r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saat</a:t>
                      </a:r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ibadah)</a:t>
                      </a:r>
                    </a:p>
                  </a:txBody>
                  <a:tcPr marL="6226" marR="6226" marT="6226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862619"/>
                  </a:ext>
                </a:extLst>
              </a:tr>
            </a:tbl>
          </a:graphicData>
        </a:graphic>
      </p:graphicFrame>
      <p:sp>
        <p:nvSpPr>
          <p:cNvPr id="28" name="Title 6">
            <a:extLst>
              <a:ext uri="{FF2B5EF4-FFF2-40B4-BE49-F238E27FC236}">
                <a16:creationId xmlns:a16="http://schemas.microsoft.com/office/drawing/2014/main" id="{786A591C-6C81-4106-B0A3-5C40AC09671C}"/>
              </a:ext>
            </a:extLst>
          </p:cNvPr>
          <p:cNvSpPr txBox="1">
            <a:spLocks/>
          </p:cNvSpPr>
          <p:nvPr/>
        </p:nvSpPr>
        <p:spPr>
          <a:xfrm>
            <a:off x="0" y="-9960"/>
            <a:ext cx="15120000" cy="1553060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altLang="ko-KR" sz="4800" dirty="0">
                <a:solidFill>
                  <a:schemeClr val="accent1"/>
                </a:solidFill>
              </a:rPr>
              <a:t> </a:t>
            </a:r>
            <a:r>
              <a:rPr lang="en-US" sz="4800" dirty="0" err="1"/>
              <a:t>Pemantauan</a:t>
            </a:r>
            <a:r>
              <a:rPr lang="en-US" sz="4800" dirty="0"/>
              <a:t> KODE ETIK DAN KODE PERILAKU</a:t>
            </a:r>
            <a:endParaRPr lang="ko-KR" altLang="en-US" sz="4800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8142D5-C9FE-4E15-B76A-A67523F97700}"/>
              </a:ext>
            </a:extLst>
          </p:cNvPr>
          <p:cNvCxnSpPr/>
          <p:nvPr/>
        </p:nvCxnSpPr>
        <p:spPr>
          <a:xfrm>
            <a:off x="345612" y="1162522"/>
            <a:ext cx="12529392" cy="0"/>
          </a:xfrm>
          <a:prstGeom prst="line">
            <a:avLst/>
          </a:prstGeom>
          <a:ln cmpd="dbl">
            <a:solidFill>
              <a:schemeClr val="tx2">
                <a:lumMod val="75000"/>
              </a:schemeClr>
            </a:solidFill>
            <a:rou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B7B843D0-90A3-4CBE-A32C-3F7CF26714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8816" y="102940"/>
            <a:ext cx="1655168" cy="165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180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23"/>
          <p:cNvSpPr/>
          <p:nvPr/>
        </p:nvSpPr>
        <p:spPr>
          <a:xfrm>
            <a:off x="3694176" y="10014966"/>
            <a:ext cx="13716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6990">
            <a:solidFill>
              <a:srgbClr val="F0BC1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700"/>
          </a:p>
        </p:txBody>
      </p:sp>
      <p:sp>
        <p:nvSpPr>
          <p:cNvPr id="22" name="object 22"/>
          <p:cNvSpPr/>
          <p:nvPr/>
        </p:nvSpPr>
        <p:spPr>
          <a:xfrm>
            <a:off x="564643" y="5943600"/>
            <a:ext cx="16580358" cy="0"/>
          </a:xfrm>
          <a:custGeom>
            <a:avLst/>
            <a:gdLst/>
            <a:ahLst/>
            <a:cxnLst/>
            <a:rect l="l" t="t" r="r" b="b"/>
            <a:pathLst>
              <a:path w="11053572">
                <a:moveTo>
                  <a:pt x="0" y="0"/>
                </a:moveTo>
                <a:lnTo>
                  <a:pt x="11053572" y="0"/>
                </a:lnTo>
              </a:path>
            </a:pathLst>
          </a:custGeom>
          <a:ln w="9525">
            <a:solidFill>
              <a:srgbClr val="4F81BC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 sz="2700"/>
          </a:p>
        </p:txBody>
      </p:sp>
      <p:sp>
        <p:nvSpPr>
          <p:cNvPr id="21" name="object 21"/>
          <p:cNvSpPr/>
          <p:nvPr/>
        </p:nvSpPr>
        <p:spPr>
          <a:xfrm>
            <a:off x="3314700" y="8115300"/>
            <a:ext cx="13830300" cy="0"/>
          </a:xfrm>
          <a:custGeom>
            <a:avLst/>
            <a:gdLst/>
            <a:ahLst/>
            <a:cxnLst/>
            <a:rect l="l" t="t" r="r" b="b"/>
            <a:pathLst>
              <a:path w="9220200">
                <a:moveTo>
                  <a:pt x="0" y="0"/>
                </a:moveTo>
                <a:lnTo>
                  <a:pt x="9220200" y="0"/>
                </a:lnTo>
              </a:path>
            </a:pathLst>
          </a:custGeom>
          <a:ln w="9525">
            <a:solidFill>
              <a:srgbClr val="4F81BC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 sz="2700"/>
          </a:p>
        </p:txBody>
      </p:sp>
      <p:sp>
        <p:nvSpPr>
          <p:cNvPr id="20" name="object 20"/>
          <p:cNvSpPr/>
          <p:nvPr/>
        </p:nvSpPr>
        <p:spPr>
          <a:xfrm>
            <a:off x="731520" y="7639812"/>
            <a:ext cx="1632204" cy="16322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700"/>
          </a:p>
        </p:txBody>
      </p:sp>
      <p:sp>
        <p:nvSpPr>
          <p:cNvPr id="19" name="object 19"/>
          <p:cNvSpPr/>
          <p:nvPr/>
        </p:nvSpPr>
        <p:spPr>
          <a:xfrm>
            <a:off x="16535212" y="1801366"/>
            <a:ext cx="1067560" cy="8686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700"/>
          </a:p>
        </p:txBody>
      </p:sp>
      <p:sp>
        <p:nvSpPr>
          <p:cNvPr id="17" name="object 17"/>
          <p:cNvSpPr txBox="1"/>
          <p:nvPr/>
        </p:nvSpPr>
        <p:spPr>
          <a:xfrm>
            <a:off x="583996" y="1299447"/>
            <a:ext cx="12479008" cy="1048738"/>
          </a:xfrm>
          <a:prstGeom prst="rect">
            <a:avLst/>
          </a:prstGeom>
        </p:spPr>
        <p:txBody>
          <a:bodyPr wrap="square" lIns="0" tIns="24336" rIns="0" bIns="0" rtlCol="0">
            <a:noAutofit/>
          </a:bodyPr>
          <a:lstStyle/>
          <a:p>
            <a:pPr marL="4502352">
              <a:lnSpc>
                <a:spcPts val="3832"/>
              </a:lnSpc>
            </a:pPr>
            <a:r>
              <a:rPr sz="3600" b="1" spc="-14" dirty="0">
                <a:solidFill>
                  <a:srgbClr val="576A9F"/>
                </a:solidFill>
                <a:latin typeface="Arial"/>
                <a:cs typeface="Arial"/>
              </a:rPr>
              <a:t>Perangkat Pemantauan Media Sosial</a:t>
            </a:r>
            <a:endParaRPr sz="3600" dirty="0">
              <a:latin typeface="Arial"/>
              <a:cs typeface="Arial"/>
            </a:endParaRPr>
          </a:p>
          <a:p>
            <a:pPr marL="19050" marR="68580">
              <a:lnSpc>
                <a:spcPct val="95825"/>
              </a:lnSpc>
              <a:spcBef>
                <a:spcPts val="1042"/>
              </a:spcBef>
            </a:pPr>
            <a:r>
              <a:rPr sz="2700" b="1" spc="-12" dirty="0">
                <a:latin typeface="Arial"/>
                <a:cs typeface="Arial"/>
              </a:rPr>
              <a:t>Faktor Kode Etik yang </a:t>
            </a:r>
            <a:r>
              <a:rPr sz="2700" b="1" spc="-12" dirty="0" err="1">
                <a:latin typeface="Arial"/>
                <a:cs typeface="Arial"/>
              </a:rPr>
              <a:t>dievaluasi</a:t>
            </a:r>
            <a:r>
              <a:rPr lang="en-ID" sz="2700" b="1" spc="-12" dirty="0">
                <a:latin typeface="Arial"/>
                <a:cs typeface="Arial"/>
              </a:rPr>
              <a:t> :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48004" y="2373581"/>
            <a:ext cx="190348" cy="1439798"/>
          </a:xfrm>
          <a:prstGeom prst="rect">
            <a:avLst/>
          </a:prstGeom>
        </p:spPr>
        <p:txBody>
          <a:bodyPr wrap="square" lIns="0" tIns="16478" rIns="0" bIns="0" rtlCol="0">
            <a:noAutofit/>
          </a:bodyPr>
          <a:lstStyle/>
          <a:p>
            <a:pPr marL="19050" marR="228">
              <a:lnSpc>
                <a:spcPts val="2596"/>
              </a:lnSpc>
            </a:pPr>
            <a:r>
              <a:rPr sz="2400" dirty="0">
                <a:latin typeface="Arial"/>
                <a:cs typeface="Arial"/>
              </a:rPr>
              <a:t>•</a:t>
            </a:r>
            <a:endParaRPr sz="2400">
              <a:latin typeface="Arial"/>
              <a:cs typeface="Arial"/>
            </a:endParaRPr>
          </a:p>
          <a:p>
            <a:pPr marL="19050">
              <a:lnSpc>
                <a:spcPct val="95825"/>
              </a:lnSpc>
            </a:pPr>
            <a:r>
              <a:rPr sz="2400" dirty="0">
                <a:latin typeface="Arial"/>
                <a:cs typeface="Arial"/>
              </a:rPr>
              <a:t>•</a:t>
            </a:r>
            <a:endParaRPr sz="2400">
              <a:latin typeface="Arial"/>
              <a:cs typeface="Arial"/>
            </a:endParaRPr>
          </a:p>
          <a:p>
            <a:pPr marL="19050" marR="228">
              <a:lnSpc>
                <a:spcPct val="95825"/>
              </a:lnSpc>
              <a:spcBef>
                <a:spcPts val="120"/>
              </a:spcBef>
            </a:pPr>
            <a:r>
              <a:rPr sz="2400" dirty="0">
                <a:latin typeface="Arial"/>
                <a:cs typeface="Arial"/>
              </a:rPr>
              <a:t>•</a:t>
            </a:r>
            <a:endParaRPr sz="2400">
              <a:latin typeface="Arial"/>
              <a:cs typeface="Arial"/>
            </a:endParaRPr>
          </a:p>
          <a:p>
            <a:pPr marL="19050" marR="228">
              <a:lnSpc>
                <a:spcPct val="95825"/>
              </a:lnSpc>
              <a:spcBef>
                <a:spcPts val="120"/>
              </a:spcBef>
            </a:pPr>
            <a:r>
              <a:rPr sz="2400" dirty="0">
                <a:latin typeface="Arial"/>
                <a:cs typeface="Arial"/>
              </a:rPr>
              <a:t>•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24611" y="2373581"/>
            <a:ext cx="15551962" cy="3269170"/>
          </a:xfrm>
          <a:prstGeom prst="rect">
            <a:avLst/>
          </a:prstGeom>
        </p:spPr>
        <p:txBody>
          <a:bodyPr wrap="square" lIns="0" tIns="16478" rIns="0" bIns="0" rtlCol="0">
            <a:noAutofit/>
          </a:bodyPr>
          <a:lstStyle/>
          <a:p>
            <a:pPr marL="19050" marR="33524"/>
            <a:r>
              <a:rPr sz="2400" spc="32" dirty="0">
                <a:latin typeface="Arial"/>
                <a:cs typeface="Arial"/>
              </a:rPr>
              <a:t>Menggunakan media sosial </a:t>
            </a:r>
            <a:r>
              <a:rPr sz="2400" spc="32" dirty="0" err="1">
                <a:latin typeface="Arial"/>
                <a:cs typeface="Arial"/>
              </a:rPr>
              <a:t>dengan</a:t>
            </a:r>
            <a:r>
              <a:rPr sz="2400" spc="32" dirty="0">
                <a:latin typeface="Arial"/>
                <a:cs typeface="Arial"/>
              </a:rPr>
              <a:t> </a:t>
            </a:r>
            <a:r>
              <a:rPr sz="2400" spc="32" dirty="0" err="1">
                <a:latin typeface="Arial"/>
                <a:cs typeface="Arial"/>
              </a:rPr>
              <a:t>bijak</a:t>
            </a:r>
            <a:r>
              <a:rPr lang="en-ID" sz="2400" spc="32" dirty="0">
                <a:latin typeface="Arial"/>
                <a:cs typeface="Arial"/>
              </a:rPr>
              <a:t>;</a:t>
            </a:r>
            <a:endParaRPr sz="2400" dirty="0">
              <a:latin typeface="Arial"/>
              <a:cs typeface="Arial"/>
            </a:endParaRPr>
          </a:p>
          <a:p>
            <a:pPr marL="19050" marR="33524"/>
            <a:r>
              <a:rPr sz="2400" spc="4" dirty="0">
                <a:latin typeface="Arial"/>
                <a:cs typeface="Arial"/>
              </a:rPr>
              <a:t>Menjaga informasi dan data Kementerian Keuangan yang </a:t>
            </a:r>
            <a:r>
              <a:rPr sz="2400" spc="4" dirty="0" err="1">
                <a:latin typeface="Arial"/>
                <a:cs typeface="Arial"/>
              </a:rPr>
              <a:t>bersifat</a:t>
            </a:r>
            <a:r>
              <a:rPr sz="2400" spc="4" dirty="0">
                <a:latin typeface="Arial"/>
                <a:cs typeface="Arial"/>
              </a:rPr>
              <a:t> </a:t>
            </a:r>
            <a:r>
              <a:rPr sz="2400" spc="4" dirty="0" err="1">
                <a:latin typeface="Arial"/>
                <a:cs typeface="Arial"/>
              </a:rPr>
              <a:t>rahasia</a:t>
            </a:r>
            <a:r>
              <a:rPr lang="en-ID" sz="2400" spc="4" dirty="0">
                <a:latin typeface="Arial"/>
                <a:cs typeface="Arial"/>
              </a:rPr>
              <a:t>;</a:t>
            </a:r>
            <a:endParaRPr sz="2400" dirty="0">
              <a:latin typeface="Arial"/>
              <a:cs typeface="Arial"/>
            </a:endParaRPr>
          </a:p>
          <a:p>
            <a:pPr marL="19050" marR="33524">
              <a:spcBef>
                <a:spcPts val="120"/>
              </a:spcBef>
            </a:pPr>
            <a:r>
              <a:rPr sz="2400" spc="28" dirty="0">
                <a:latin typeface="Arial"/>
                <a:cs typeface="Arial"/>
              </a:rPr>
              <a:t>Menghindari konflik kepentingan pribadi, kelompok, maupun golongan;</a:t>
            </a:r>
            <a:endParaRPr sz="2400" dirty="0">
              <a:latin typeface="Arial"/>
              <a:cs typeface="Arial"/>
            </a:endParaRPr>
          </a:p>
          <a:p>
            <a:pPr marL="19050">
              <a:spcBef>
                <a:spcPts val="120"/>
              </a:spcBef>
            </a:pPr>
            <a:r>
              <a:rPr sz="2400" spc="-112" dirty="0">
                <a:latin typeface="Arial"/>
                <a:cs typeface="Arial"/>
              </a:rPr>
              <a:t>T</a:t>
            </a:r>
            <a:r>
              <a:rPr sz="2400" spc="-6" dirty="0">
                <a:latin typeface="Arial"/>
                <a:cs typeface="Arial"/>
              </a:rPr>
              <a:t>i</a:t>
            </a:r>
            <a:r>
              <a:rPr sz="2400" spc="-14" dirty="0">
                <a:latin typeface="Arial"/>
                <a:cs typeface="Arial"/>
              </a:rPr>
              <a:t>da</a:t>
            </a:r>
            <a:r>
              <a:rPr sz="2400" dirty="0">
                <a:latin typeface="Arial"/>
                <a:cs typeface="Arial"/>
              </a:rPr>
              <a:t>k</a:t>
            </a:r>
            <a:r>
              <a:rPr sz="2400" spc="-66" dirty="0">
                <a:latin typeface="Arial"/>
                <a:cs typeface="Arial"/>
              </a:rPr>
              <a:t> </a:t>
            </a:r>
            <a:r>
              <a:rPr sz="2400" spc="-14" dirty="0">
                <a:latin typeface="Arial"/>
                <a:cs typeface="Arial"/>
              </a:rPr>
              <a:t>men</a:t>
            </a:r>
            <a:r>
              <a:rPr sz="2400" spc="-44" dirty="0">
                <a:latin typeface="Arial"/>
                <a:cs typeface="Arial"/>
              </a:rPr>
              <a:t>y</a:t>
            </a:r>
            <a:r>
              <a:rPr sz="2400" spc="-14" dirty="0">
                <a:latin typeface="Arial"/>
                <a:cs typeface="Arial"/>
              </a:rPr>
              <a:t>eba</a:t>
            </a:r>
            <a:r>
              <a:rPr sz="2400" spc="-22" dirty="0">
                <a:latin typeface="Arial"/>
                <a:cs typeface="Arial"/>
              </a:rPr>
              <a:t>r</a:t>
            </a:r>
            <a:r>
              <a:rPr sz="2400" spc="-6" dirty="0">
                <a:latin typeface="Arial"/>
                <a:cs typeface="Arial"/>
              </a:rPr>
              <a:t>k</a:t>
            </a:r>
            <a:r>
              <a:rPr sz="2400" spc="-14" dirty="0">
                <a:latin typeface="Arial"/>
                <a:cs typeface="Arial"/>
              </a:rPr>
              <a:t>a</a:t>
            </a:r>
            <a:r>
              <a:rPr sz="2400" dirty="0">
                <a:latin typeface="Arial"/>
                <a:cs typeface="Arial"/>
              </a:rPr>
              <a:t>n</a:t>
            </a:r>
            <a:r>
              <a:rPr sz="2400" spc="-100" dirty="0">
                <a:latin typeface="Arial"/>
                <a:cs typeface="Arial"/>
              </a:rPr>
              <a:t> </a:t>
            </a:r>
            <a:r>
              <a:rPr sz="2400" spc="-6" dirty="0">
                <a:latin typeface="Arial"/>
                <a:cs typeface="Arial"/>
              </a:rPr>
              <a:t>i</a:t>
            </a:r>
            <a:r>
              <a:rPr sz="2400" spc="-14" dirty="0">
                <a:latin typeface="Arial"/>
                <a:cs typeface="Arial"/>
              </a:rPr>
              <a:t>nfo</a:t>
            </a:r>
            <a:r>
              <a:rPr sz="2400" spc="-22" dirty="0">
                <a:latin typeface="Arial"/>
                <a:cs typeface="Arial"/>
              </a:rPr>
              <a:t>r</a:t>
            </a:r>
            <a:r>
              <a:rPr sz="2400" spc="-14" dirty="0">
                <a:latin typeface="Arial"/>
                <a:cs typeface="Arial"/>
              </a:rPr>
              <a:t>ma</a:t>
            </a:r>
            <a:r>
              <a:rPr sz="2400" spc="-6" dirty="0">
                <a:latin typeface="Arial"/>
                <a:cs typeface="Arial"/>
              </a:rPr>
              <a:t>s</a:t>
            </a:r>
            <a:r>
              <a:rPr sz="2400" dirty="0">
                <a:latin typeface="Arial"/>
                <a:cs typeface="Arial"/>
              </a:rPr>
              <a:t>i</a:t>
            </a:r>
            <a:r>
              <a:rPr sz="2400" spc="-82" dirty="0">
                <a:latin typeface="Arial"/>
                <a:cs typeface="Arial"/>
              </a:rPr>
              <a:t> </a:t>
            </a:r>
            <a:r>
              <a:rPr sz="2400" spc="-44" dirty="0">
                <a:latin typeface="Arial"/>
                <a:cs typeface="Arial"/>
              </a:rPr>
              <a:t>y</a:t>
            </a:r>
            <a:r>
              <a:rPr sz="2400" spc="-14" dirty="0">
                <a:latin typeface="Arial"/>
                <a:cs typeface="Arial"/>
              </a:rPr>
              <a:t>an</a:t>
            </a:r>
            <a:r>
              <a:rPr sz="2400" dirty="0">
                <a:latin typeface="Arial"/>
                <a:cs typeface="Arial"/>
              </a:rPr>
              <a:t>g</a:t>
            </a:r>
            <a:r>
              <a:rPr sz="2400" spc="-28" dirty="0">
                <a:latin typeface="Arial"/>
                <a:cs typeface="Arial"/>
              </a:rPr>
              <a:t> </a:t>
            </a:r>
            <a:r>
              <a:rPr sz="2400" spc="-14" dirty="0">
                <a:latin typeface="Arial"/>
                <a:cs typeface="Arial"/>
              </a:rPr>
              <a:t>t</a:t>
            </a:r>
            <a:r>
              <a:rPr sz="2400" spc="-6" dirty="0">
                <a:latin typeface="Arial"/>
                <a:cs typeface="Arial"/>
              </a:rPr>
              <a:t>i</a:t>
            </a:r>
            <a:r>
              <a:rPr sz="2400" spc="-14" dirty="0">
                <a:latin typeface="Arial"/>
                <a:cs typeface="Arial"/>
              </a:rPr>
              <a:t>da</a:t>
            </a:r>
            <a:r>
              <a:rPr sz="2400" dirty="0">
                <a:latin typeface="Arial"/>
                <a:cs typeface="Arial"/>
              </a:rPr>
              <a:t>k</a:t>
            </a:r>
            <a:r>
              <a:rPr sz="2400" spc="598" dirty="0">
                <a:latin typeface="Arial"/>
                <a:cs typeface="Arial"/>
              </a:rPr>
              <a:t> </a:t>
            </a:r>
            <a:r>
              <a:rPr sz="2400" spc="-14" dirty="0">
                <a:latin typeface="Arial"/>
                <a:cs typeface="Arial"/>
              </a:rPr>
              <a:t>dapa</a:t>
            </a:r>
            <a:r>
              <a:rPr sz="2400" dirty="0">
                <a:latin typeface="Arial"/>
                <a:cs typeface="Arial"/>
              </a:rPr>
              <a:t>t</a:t>
            </a:r>
            <a:r>
              <a:rPr sz="2400" spc="-58" dirty="0">
                <a:latin typeface="Arial"/>
                <a:cs typeface="Arial"/>
              </a:rPr>
              <a:t> </a:t>
            </a:r>
            <a:r>
              <a:rPr sz="2400" spc="-14" dirty="0">
                <a:latin typeface="Arial"/>
                <a:cs typeface="Arial"/>
              </a:rPr>
              <a:t>d</a:t>
            </a:r>
            <a:r>
              <a:rPr sz="2400" spc="-6" dirty="0">
                <a:latin typeface="Arial"/>
                <a:cs typeface="Arial"/>
              </a:rPr>
              <a:t>i</a:t>
            </a:r>
            <a:r>
              <a:rPr sz="2400" spc="-14" dirty="0">
                <a:latin typeface="Arial"/>
                <a:cs typeface="Arial"/>
              </a:rPr>
              <a:t>bu</a:t>
            </a:r>
            <a:r>
              <a:rPr sz="2400" spc="-6" dirty="0">
                <a:latin typeface="Arial"/>
                <a:cs typeface="Arial"/>
              </a:rPr>
              <a:t>k</a:t>
            </a:r>
            <a:r>
              <a:rPr sz="2400" spc="-14" dirty="0">
                <a:latin typeface="Arial"/>
                <a:cs typeface="Arial"/>
              </a:rPr>
              <a:t>t</a:t>
            </a:r>
            <a:r>
              <a:rPr sz="2400" spc="-6" dirty="0">
                <a:latin typeface="Arial"/>
                <a:cs typeface="Arial"/>
              </a:rPr>
              <a:t>ik</a:t>
            </a:r>
            <a:r>
              <a:rPr sz="2400" spc="-14" dirty="0">
                <a:latin typeface="Arial"/>
                <a:cs typeface="Arial"/>
              </a:rPr>
              <a:t>a</a:t>
            </a:r>
            <a:r>
              <a:rPr sz="2400" dirty="0">
                <a:latin typeface="Arial"/>
                <a:cs typeface="Arial"/>
              </a:rPr>
              <a:t>n</a:t>
            </a:r>
            <a:r>
              <a:rPr sz="2400" spc="-116" dirty="0">
                <a:latin typeface="Arial"/>
                <a:cs typeface="Arial"/>
              </a:rPr>
              <a:t> </a:t>
            </a:r>
            <a:r>
              <a:rPr sz="2400" spc="-6" dirty="0" err="1">
                <a:latin typeface="Arial"/>
                <a:cs typeface="Arial"/>
              </a:rPr>
              <a:t>k</a:t>
            </a:r>
            <a:r>
              <a:rPr sz="2400" spc="-14" dirty="0" err="1">
                <a:latin typeface="Arial"/>
                <a:cs typeface="Arial"/>
              </a:rPr>
              <a:t>ebena</a:t>
            </a:r>
            <a:r>
              <a:rPr sz="2400" spc="-22" dirty="0" err="1">
                <a:latin typeface="Arial"/>
                <a:cs typeface="Arial"/>
              </a:rPr>
              <a:t>r</a:t>
            </a:r>
            <a:r>
              <a:rPr sz="2400" spc="-14" dirty="0" err="1">
                <a:latin typeface="Arial"/>
                <a:cs typeface="Arial"/>
              </a:rPr>
              <a:t>ann</a:t>
            </a:r>
            <a:r>
              <a:rPr sz="2400" spc="-44" dirty="0" err="1">
                <a:latin typeface="Arial"/>
                <a:cs typeface="Arial"/>
              </a:rPr>
              <a:t>y</a:t>
            </a:r>
            <a:r>
              <a:rPr sz="2400" spc="-14" dirty="0" err="1">
                <a:latin typeface="Arial"/>
                <a:cs typeface="Arial"/>
              </a:rPr>
              <a:t>a</a:t>
            </a:r>
            <a:r>
              <a:rPr sz="2400" dirty="0">
                <a:latin typeface="Arial"/>
                <a:cs typeface="Arial"/>
              </a:rPr>
              <a:t>,</a:t>
            </a:r>
            <a:r>
              <a:rPr lang="en-ID" sz="2400" spc="550" dirty="0">
                <a:latin typeface="Arial"/>
                <a:cs typeface="Arial"/>
              </a:rPr>
              <a:t> </a:t>
            </a:r>
            <a:r>
              <a:rPr sz="2400" spc="-14" dirty="0" err="1">
                <a:latin typeface="Arial"/>
                <a:cs typeface="Arial"/>
              </a:rPr>
              <a:t>men</a:t>
            </a:r>
            <a:r>
              <a:rPr sz="2400" spc="-6" dirty="0" err="1">
                <a:latin typeface="Arial"/>
                <a:cs typeface="Arial"/>
              </a:rPr>
              <a:t>i</a:t>
            </a:r>
            <a:r>
              <a:rPr sz="2400" spc="-14" dirty="0" err="1">
                <a:latin typeface="Arial"/>
                <a:cs typeface="Arial"/>
              </a:rPr>
              <a:t>mbu</a:t>
            </a:r>
            <a:r>
              <a:rPr sz="2400" spc="-6" dirty="0" err="1">
                <a:latin typeface="Arial"/>
                <a:cs typeface="Arial"/>
              </a:rPr>
              <a:t>lk</a:t>
            </a:r>
            <a:r>
              <a:rPr sz="2400" spc="-14" dirty="0" err="1">
                <a:latin typeface="Arial"/>
                <a:cs typeface="Arial"/>
              </a:rPr>
              <a:t>a</a:t>
            </a:r>
            <a:r>
              <a:rPr sz="2400" dirty="0" err="1">
                <a:latin typeface="Arial"/>
                <a:cs typeface="Arial"/>
              </a:rPr>
              <a:t>n</a:t>
            </a:r>
            <a:r>
              <a:rPr sz="2400" spc="508" dirty="0">
                <a:latin typeface="Arial"/>
                <a:cs typeface="Arial"/>
              </a:rPr>
              <a:t> </a:t>
            </a:r>
            <a:r>
              <a:rPr sz="2400" spc="-22" dirty="0">
                <a:latin typeface="Arial"/>
                <a:cs typeface="Arial"/>
              </a:rPr>
              <a:t>r</a:t>
            </a:r>
            <a:r>
              <a:rPr sz="2400" spc="-14" dirty="0">
                <a:latin typeface="Arial"/>
                <a:cs typeface="Arial"/>
              </a:rPr>
              <a:t>a</a:t>
            </a:r>
            <a:r>
              <a:rPr sz="2400" spc="-6" dirty="0">
                <a:latin typeface="Arial"/>
                <a:cs typeface="Arial"/>
              </a:rPr>
              <a:t>s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618" dirty="0">
                <a:latin typeface="Arial"/>
                <a:cs typeface="Arial"/>
              </a:rPr>
              <a:t> </a:t>
            </a:r>
            <a:r>
              <a:rPr sz="2400" spc="-6" dirty="0">
                <a:latin typeface="Arial"/>
                <a:cs typeface="Arial"/>
              </a:rPr>
              <a:t>k</a:t>
            </a:r>
            <a:r>
              <a:rPr sz="2400" spc="-14" dirty="0">
                <a:latin typeface="Arial"/>
                <a:cs typeface="Arial"/>
              </a:rPr>
              <a:t>eben</a:t>
            </a:r>
            <a:r>
              <a:rPr sz="2400" spc="-6" dirty="0">
                <a:latin typeface="Arial"/>
                <a:cs typeface="Arial"/>
              </a:rPr>
              <a:t>ci</a:t>
            </a:r>
            <a:r>
              <a:rPr sz="2400" spc="-14" dirty="0">
                <a:latin typeface="Arial"/>
                <a:cs typeface="Arial"/>
              </a:rPr>
              <a:t>a</a:t>
            </a:r>
            <a:r>
              <a:rPr sz="2400" dirty="0">
                <a:latin typeface="Arial"/>
                <a:cs typeface="Arial"/>
              </a:rPr>
              <a:t>n</a:t>
            </a:r>
            <a:r>
              <a:rPr sz="2400" spc="526" dirty="0">
                <a:latin typeface="Arial"/>
                <a:cs typeface="Arial"/>
              </a:rPr>
              <a:t> </a:t>
            </a:r>
            <a:r>
              <a:rPr sz="2400" spc="-14" dirty="0">
                <a:latin typeface="Arial"/>
                <a:cs typeface="Arial"/>
              </a:rPr>
              <a:t>dan</a:t>
            </a:r>
            <a:r>
              <a:rPr sz="2400" dirty="0">
                <a:latin typeface="Arial"/>
                <a:cs typeface="Arial"/>
              </a:rPr>
              <a:t>/</a:t>
            </a:r>
            <a:r>
              <a:rPr sz="2400" spc="-62" dirty="0">
                <a:latin typeface="Arial"/>
                <a:cs typeface="Arial"/>
              </a:rPr>
              <a:t> </a:t>
            </a:r>
            <a:r>
              <a:rPr sz="2400" spc="-14" dirty="0" err="1">
                <a:latin typeface="Arial"/>
                <a:cs typeface="Arial"/>
              </a:rPr>
              <a:t>atau</a:t>
            </a:r>
            <a:r>
              <a:rPr sz="2400" spc="-14" dirty="0">
                <a:latin typeface="Arial"/>
                <a:cs typeface="Arial"/>
              </a:rPr>
              <a:t> </a:t>
            </a:r>
            <a:r>
              <a:rPr sz="2400" spc="-14" dirty="0" err="1">
                <a:latin typeface="Arial"/>
                <a:cs typeface="Arial"/>
              </a:rPr>
              <a:t>pe</a:t>
            </a:r>
            <a:r>
              <a:rPr sz="2400" spc="-22" dirty="0" err="1">
                <a:latin typeface="Arial"/>
                <a:cs typeface="Arial"/>
              </a:rPr>
              <a:t>r</a:t>
            </a:r>
            <a:r>
              <a:rPr sz="2400" spc="-14" dirty="0" err="1">
                <a:latin typeface="Arial"/>
                <a:cs typeface="Arial"/>
              </a:rPr>
              <a:t>mu</a:t>
            </a:r>
            <a:r>
              <a:rPr sz="2400" spc="-6" dirty="0" err="1">
                <a:latin typeface="Arial"/>
                <a:cs typeface="Arial"/>
              </a:rPr>
              <a:t>s</a:t>
            </a:r>
            <a:r>
              <a:rPr sz="2400" spc="-14" dirty="0" err="1">
                <a:latin typeface="Arial"/>
                <a:cs typeface="Arial"/>
              </a:rPr>
              <a:t>uhan</a:t>
            </a:r>
            <a:r>
              <a:rPr lang="en-ID" sz="2400" dirty="0">
                <a:latin typeface="Arial"/>
                <a:cs typeface="Arial"/>
              </a:rPr>
              <a:t>;</a:t>
            </a:r>
            <a:endParaRPr sz="2400" dirty="0">
              <a:latin typeface="Arial"/>
              <a:cs typeface="Arial"/>
            </a:endParaRPr>
          </a:p>
          <a:p>
            <a:pPr marL="19050" marR="420724"/>
            <a:r>
              <a:rPr sz="2400" spc="38" dirty="0">
                <a:latin typeface="Arial"/>
                <a:cs typeface="Arial"/>
              </a:rPr>
              <a:t>Menghormati dan menghargai perbedaan latar belakang, ras, warna kulit, agama, asal-usul, jenis kelamin, status pernikahan, umur atau </a:t>
            </a:r>
            <a:r>
              <a:rPr sz="2400" spc="38" dirty="0" err="1">
                <a:latin typeface="Arial"/>
                <a:cs typeface="Arial"/>
              </a:rPr>
              <a:t>kondisi</a:t>
            </a:r>
            <a:r>
              <a:rPr sz="2400" spc="38" dirty="0">
                <a:latin typeface="Arial"/>
                <a:cs typeface="Arial"/>
              </a:rPr>
              <a:t> </a:t>
            </a:r>
            <a:r>
              <a:rPr sz="2400" spc="38" dirty="0" err="1">
                <a:latin typeface="Arial"/>
                <a:cs typeface="Arial"/>
              </a:rPr>
              <a:t>kecacatan</a:t>
            </a:r>
            <a:r>
              <a:rPr lang="en-ID" sz="2400" spc="38" dirty="0">
                <a:latin typeface="Arial"/>
                <a:cs typeface="Arial"/>
              </a:rPr>
              <a:t>;</a:t>
            </a:r>
            <a:endParaRPr sz="2400" dirty="0">
              <a:latin typeface="Arial"/>
              <a:cs typeface="Arial"/>
            </a:endParaRPr>
          </a:p>
          <a:p>
            <a:pPr marL="19050" marR="33524"/>
            <a:r>
              <a:rPr sz="2400" spc="18" dirty="0">
                <a:latin typeface="Arial"/>
                <a:cs typeface="Arial"/>
              </a:rPr>
              <a:t>Bersikap netral dalam Pemilihan Calon Presiden dan Wakil Presiden, Kepala Daerah dan Wakil Kepala Daerah,</a:t>
            </a:r>
            <a:endParaRPr sz="2400" dirty="0">
              <a:latin typeface="Arial"/>
              <a:cs typeface="Arial"/>
            </a:endParaRPr>
          </a:p>
          <a:p>
            <a:pPr marL="19050" marR="33524">
              <a:spcBef>
                <a:spcPts val="120"/>
              </a:spcBef>
            </a:pPr>
            <a:r>
              <a:rPr sz="2400" spc="-4" dirty="0">
                <a:latin typeface="Arial"/>
                <a:cs typeface="Arial"/>
              </a:rPr>
              <a:t>serta Anggota Legislatif Pusat dan Daerah</a:t>
            </a:r>
            <a:r>
              <a:rPr lang="en-ID" sz="2400" spc="-4" dirty="0">
                <a:latin typeface="Arial"/>
                <a:cs typeface="Arial"/>
              </a:rPr>
              <a:t>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48007" y="4202762"/>
            <a:ext cx="190118" cy="342136"/>
          </a:xfrm>
          <a:prstGeom prst="rect">
            <a:avLst/>
          </a:prstGeom>
        </p:spPr>
        <p:txBody>
          <a:bodyPr wrap="square" lIns="0" tIns="16478" rIns="0" bIns="0" rtlCol="0">
            <a:noAutofit/>
          </a:bodyPr>
          <a:lstStyle/>
          <a:p>
            <a:pPr marL="19050">
              <a:lnSpc>
                <a:spcPts val="2596"/>
              </a:lnSpc>
            </a:pPr>
            <a:r>
              <a:rPr sz="2400" dirty="0">
                <a:latin typeface="Arial"/>
                <a:cs typeface="Arial"/>
              </a:rPr>
              <a:t>•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48004" y="4933911"/>
            <a:ext cx="190348" cy="342594"/>
          </a:xfrm>
          <a:prstGeom prst="rect">
            <a:avLst/>
          </a:prstGeom>
        </p:spPr>
        <p:txBody>
          <a:bodyPr wrap="square" lIns="0" tIns="16526" rIns="0" bIns="0" rtlCol="0">
            <a:noAutofit/>
          </a:bodyPr>
          <a:lstStyle/>
          <a:p>
            <a:pPr marL="19050">
              <a:lnSpc>
                <a:spcPts val="2602"/>
              </a:lnSpc>
            </a:pPr>
            <a:r>
              <a:rPr sz="2400" dirty="0">
                <a:latin typeface="Arial"/>
                <a:cs typeface="Arial"/>
              </a:rPr>
              <a:t>•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00019" y="6278582"/>
            <a:ext cx="4527118" cy="381000"/>
          </a:xfrm>
          <a:prstGeom prst="rect">
            <a:avLst/>
          </a:prstGeom>
        </p:spPr>
        <p:txBody>
          <a:bodyPr wrap="square" lIns="0" tIns="18478" rIns="0" bIns="0" rtlCol="0">
            <a:noAutofit/>
          </a:bodyPr>
          <a:lstStyle/>
          <a:p>
            <a:pPr marL="19050">
              <a:lnSpc>
                <a:spcPts val="2908"/>
              </a:lnSpc>
            </a:pPr>
            <a:r>
              <a:rPr sz="2700" b="1" spc="-16" dirty="0">
                <a:latin typeface="Arial"/>
                <a:cs typeface="Arial"/>
              </a:rPr>
              <a:t>Dasar </a:t>
            </a:r>
            <a:r>
              <a:rPr sz="2700" b="1" spc="-16" dirty="0" err="1">
                <a:latin typeface="Arial"/>
                <a:cs typeface="Arial"/>
              </a:rPr>
              <a:t>Aturan</a:t>
            </a:r>
            <a:r>
              <a:rPr sz="2700" b="1" spc="-16" dirty="0">
                <a:latin typeface="Arial"/>
                <a:cs typeface="Arial"/>
              </a:rPr>
              <a:t> </a:t>
            </a:r>
            <a:r>
              <a:rPr sz="2700" b="1" spc="-16" dirty="0" err="1">
                <a:latin typeface="Arial"/>
                <a:cs typeface="Arial"/>
              </a:rPr>
              <a:t>Pemantauan</a:t>
            </a:r>
            <a:r>
              <a:rPr lang="en-ID" sz="2700" b="1" spc="-16" dirty="0">
                <a:latin typeface="Arial"/>
                <a:cs typeface="Arial"/>
              </a:rPr>
              <a:t> :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00068" y="6689549"/>
            <a:ext cx="190120" cy="342138"/>
          </a:xfrm>
          <a:prstGeom prst="rect">
            <a:avLst/>
          </a:prstGeom>
        </p:spPr>
        <p:txBody>
          <a:bodyPr wrap="square" lIns="0" tIns="16478" rIns="0" bIns="0" rtlCol="0">
            <a:noAutofit/>
          </a:bodyPr>
          <a:lstStyle/>
          <a:p>
            <a:pPr marL="19050">
              <a:lnSpc>
                <a:spcPts val="2596"/>
              </a:lnSpc>
            </a:pPr>
            <a:r>
              <a:rPr sz="2400" dirty="0">
                <a:latin typeface="Arial"/>
                <a:cs typeface="Arial"/>
              </a:rPr>
              <a:t>•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56100" y="6707887"/>
            <a:ext cx="13860400" cy="1146810"/>
          </a:xfrm>
          <a:prstGeom prst="rect">
            <a:avLst/>
          </a:prstGeom>
        </p:spPr>
        <p:txBody>
          <a:bodyPr wrap="square" lIns="0" tIns="16144" rIns="0" bIns="0" rtlCol="0">
            <a:noAutofit/>
          </a:bodyPr>
          <a:lstStyle/>
          <a:p>
            <a:pPr marL="19050">
              <a:lnSpc>
                <a:spcPts val="2542"/>
              </a:lnSpc>
            </a:pPr>
            <a:r>
              <a:rPr sz="2400" spc="8" dirty="0">
                <a:latin typeface="Arial" panose="020B0604020202020204" pitchFamily="34" charset="0"/>
                <a:cs typeface="Arial" panose="020B0604020202020204" pitchFamily="34" charset="0"/>
              </a:rPr>
              <a:t>SE Menkeu No 16 Tahun 2018 tentang Panduan Aktivitas Penggunaan Media Sosial Bagi Pegawai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50" marR="45604">
              <a:lnSpc>
                <a:spcPct val="101725"/>
              </a:lnSpc>
              <a:spcBef>
                <a:spcPts val="106"/>
              </a:spcBef>
            </a:pPr>
            <a:r>
              <a:rPr sz="2400" spc="-2" dirty="0">
                <a:latin typeface="Arial" panose="020B0604020202020204" pitchFamily="34" charset="0"/>
                <a:cs typeface="Arial" panose="020B0604020202020204" pitchFamily="34" charset="0"/>
              </a:rPr>
              <a:t>Kemenkeu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50" marR="45604">
              <a:lnSpc>
                <a:spcPct val="101725"/>
              </a:lnSpc>
              <a:spcBef>
                <a:spcPts val="232"/>
              </a:spcBef>
            </a:pPr>
            <a:r>
              <a:rPr sz="2400" spc="-8" dirty="0">
                <a:latin typeface="Arial" panose="020B0604020202020204" pitchFamily="34" charset="0"/>
                <a:cs typeface="Arial" panose="020B0604020202020204" pitchFamily="34" charset="0"/>
              </a:rPr>
              <a:t>SE Menpan No 137 tahun 2018 tentang Penyebarluasan Informasi Melalui Media Sosial Bagi ASN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00068" y="7494221"/>
            <a:ext cx="190120" cy="342138"/>
          </a:xfrm>
          <a:prstGeom prst="rect">
            <a:avLst/>
          </a:prstGeom>
        </p:spPr>
        <p:txBody>
          <a:bodyPr wrap="square" lIns="0" tIns="16478" rIns="0" bIns="0" rtlCol="0">
            <a:noAutofit/>
          </a:bodyPr>
          <a:lstStyle/>
          <a:p>
            <a:pPr marL="19050">
              <a:lnSpc>
                <a:spcPts val="2596"/>
              </a:lnSpc>
            </a:pPr>
            <a:r>
              <a:rPr sz="2400" dirty="0">
                <a:latin typeface="Arial"/>
                <a:cs typeface="Arial"/>
              </a:rPr>
              <a:t>•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29601" y="8588060"/>
            <a:ext cx="10158910" cy="798988"/>
          </a:xfrm>
          <a:prstGeom prst="rect">
            <a:avLst/>
          </a:prstGeom>
        </p:spPr>
        <p:txBody>
          <a:bodyPr wrap="square" lIns="0" tIns="18478" rIns="0" bIns="0" rtlCol="0">
            <a:noAutofit/>
          </a:bodyPr>
          <a:lstStyle/>
          <a:p>
            <a:pPr marL="19050" marR="45674">
              <a:lnSpc>
                <a:spcPts val="2908"/>
              </a:lnSpc>
            </a:pPr>
            <a:r>
              <a:rPr sz="2700" b="1" spc="-12" dirty="0">
                <a:latin typeface="Arial" panose="020B0604020202020204" pitchFamily="34" charset="0"/>
                <a:cs typeface="Arial" panose="020B0604020202020204" pitchFamily="34" charset="0"/>
              </a:rPr>
              <a:t>Atribut yang </a:t>
            </a:r>
            <a:r>
              <a:rPr sz="2700" b="1" spc="-12" dirty="0" err="1">
                <a:latin typeface="Arial" panose="020B0604020202020204" pitchFamily="34" charset="0"/>
                <a:cs typeface="Arial" panose="020B0604020202020204" pitchFamily="34" charset="0"/>
              </a:rPr>
              <a:t>Dipantau</a:t>
            </a:r>
            <a:r>
              <a:rPr lang="en-ID" sz="2700" b="1" spc="-12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  <a:endParaRPr lang="en-ID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50" marR="45674">
              <a:lnSpc>
                <a:spcPts val="2908"/>
              </a:lnSpc>
            </a:pPr>
            <a:r>
              <a:rPr lang="en-ID" sz="2400" spc="-6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sz="2400" spc="-6" dirty="0" err="1">
                <a:latin typeface="Arial" panose="020B0604020202020204" pitchFamily="34" charset="0"/>
                <a:cs typeface="Arial" panose="020B0604020202020204" pitchFamily="34" charset="0"/>
              </a:rPr>
              <a:t>onten</a:t>
            </a:r>
            <a:r>
              <a:rPr sz="2400" spc="-6" dirty="0">
                <a:latin typeface="Arial" panose="020B0604020202020204" pitchFamily="34" charset="0"/>
                <a:cs typeface="Arial" panose="020B0604020202020204" pitchFamily="34" charset="0"/>
              </a:rPr>
              <a:t> yang diunggah pegawai pada sosial media </a:t>
            </a:r>
            <a:r>
              <a:rPr sz="2400" spc="-6" dirty="0" err="1">
                <a:latin typeface="Arial" panose="020B0604020202020204" pitchFamily="34" charset="0"/>
                <a:cs typeface="Arial" panose="020B0604020202020204" pitchFamily="34" charset="0"/>
              </a:rPr>
              <a:t>pribadi</a:t>
            </a:r>
            <a:r>
              <a:rPr sz="2400" spc="-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6" dirty="0" err="1">
                <a:latin typeface="Arial" panose="020B0604020202020204" pitchFamily="34" charset="0"/>
                <a:cs typeface="Arial" panose="020B0604020202020204" pitchFamily="34" charset="0"/>
              </a:rPr>
              <a:t>pegawai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602773" y="9762058"/>
            <a:ext cx="436894" cy="381000"/>
          </a:xfrm>
          <a:prstGeom prst="rect">
            <a:avLst/>
          </a:prstGeom>
        </p:spPr>
        <p:txBody>
          <a:bodyPr wrap="square" lIns="0" tIns="18098" rIns="0" bIns="0" rtlCol="0">
            <a:noAutofit/>
          </a:bodyPr>
          <a:lstStyle/>
          <a:p>
            <a:pPr marL="19050">
              <a:lnSpc>
                <a:spcPts val="2850"/>
              </a:lnSpc>
            </a:pPr>
            <a:r>
              <a:rPr lang="en-ID" sz="2700" dirty="0">
                <a:solidFill>
                  <a:srgbClr val="888888"/>
                </a:solidFill>
                <a:latin typeface="Calibri"/>
                <a:cs typeface="Calibri"/>
              </a:rPr>
              <a:t>9</a:t>
            </a:r>
            <a:endParaRPr sz="27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0192" y="9814737"/>
            <a:ext cx="2901140" cy="480226"/>
          </a:xfrm>
          <a:prstGeom prst="rect">
            <a:avLst/>
          </a:prstGeom>
        </p:spPr>
        <p:txBody>
          <a:bodyPr wrap="square" lIns="0" tIns="10666" rIns="0" bIns="0" rtlCol="0">
            <a:noAutofit/>
          </a:bodyPr>
          <a:lstStyle/>
          <a:p>
            <a:pPr marL="19050">
              <a:lnSpc>
                <a:spcPts val="1680"/>
              </a:lnSpc>
            </a:pPr>
            <a:r>
              <a:rPr sz="1500" b="1" spc="12" dirty="0">
                <a:solidFill>
                  <a:srgbClr val="091728"/>
                </a:solidFill>
                <a:latin typeface="Arial"/>
                <a:cs typeface="Arial"/>
              </a:rPr>
              <a:t>DIREKTORAT JENDERAL BEA</a:t>
            </a:r>
            <a:endParaRPr sz="1500" dirty="0">
              <a:latin typeface="Arial"/>
              <a:cs typeface="Arial"/>
            </a:endParaRPr>
          </a:p>
          <a:p>
            <a:pPr marL="19050" marR="28460">
              <a:lnSpc>
                <a:spcPts val="1654"/>
              </a:lnSpc>
            </a:pPr>
            <a:r>
              <a:rPr sz="1500" b="1" spc="-30" dirty="0">
                <a:solidFill>
                  <a:srgbClr val="091728"/>
                </a:solidFill>
                <a:latin typeface="Arial"/>
                <a:cs typeface="Arial"/>
              </a:rPr>
              <a:t>DAN CUKAI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4642" y="285753"/>
            <a:ext cx="196024" cy="50463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8100">
              <a:lnSpc>
                <a:spcPts val="1500"/>
              </a:lnSpc>
            </a:pPr>
            <a:endParaRPr sz="1500"/>
          </a:p>
        </p:txBody>
      </p:sp>
      <p:sp>
        <p:nvSpPr>
          <p:cNvPr id="3" name="object 3"/>
          <p:cNvSpPr txBox="1"/>
          <p:nvPr/>
        </p:nvSpPr>
        <p:spPr>
          <a:xfrm>
            <a:off x="564643" y="5734050"/>
            <a:ext cx="16580358" cy="228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8100">
              <a:lnSpc>
                <a:spcPts val="1500"/>
              </a:lnSpc>
            </a:pPr>
            <a:endParaRPr sz="1500"/>
          </a:p>
        </p:txBody>
      </p:sp>
      <p:sp>
        <p:nvSpPr>
          <p:cNvPr id="30" name="Title 6">
            <a:extLst>
              <a:ext uri="{FF2B5EF4-FFF2-40B4-BE49-F238E27FC236}">
                <a16:creationId xmlns:a16="http://schemas.microsoft.com/office/drawing/2014/main" id="{E9AE3579-49C4-4C5E-B443-927A217FD1D5}"/>
              </a:ext>
            </a:extLst>
          </p:cNvPr>
          <p:cNvSpPr txBox="1">
            <a:spLocks/>
          </p:cNvSpPr>
          <p:nvPr/>
        </p:nvSpPr>
        <p:spPr>
          <a:xfrm>
            <a:off x="0" y="-9960"/>
            <a:ext cx="15120000" cy="1553060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altLang="ko-KR" sz="4800" dirty="0">
                <a:solidFill>
                  <a:schemeClr val="accent1"/>
                </a:solidFill>
              </a:rPr>
              <a:t> </a:t>
            </a:r>
            <a:r>
              <a:rPr lang="en-US" sz="4800" dirty="0" err="1"/>
              <a:t>Pemantauan</a:t>
            </a:r>
            <a:r>
              <a:rPr lang="en-US" sz="4800" dirty="0"/>
              <a:t> KODE ETIK DAN KODE PERILAKU</a:t>
            </a:r>
            <a:endParaRPr lang="ko-KR" altLang="en-US" sz="480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D8FEEF5-6C0A-4A08-AEB9-2AE52AAB3497}"/>
              </a:ext>
            </a:extLst>
          </p:cNvPr>
          <p:cNvCxnSpPr/>
          <p:nvPr/>
        </p:nvCxnSpPr>
        <p:spPr>
          <a:xfrm>
            <a:off x="345612" y="1162522"/>
            <a:ext cx="12529392" cy="0"/>
          </a:xfrm>
          <a:prstGeom prst="line">
            <a:avLst/>
          </a:prstGeom>
          <a:ln cmpd="dbl">
            <a:solidFill>
              <a:schemeClr val="tx2">
                <a:lumMod val="75000"/>
              </a:schemeClr>
            </a:solidFill>
            <a:rou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B3FDFB5E-96A2-4A5B-9BC2-88E5181F67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8816" y="102940"/>
            <a:ext cx="1655168" cy="16551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/>
          <p:nvPr/>
        </p:nvSpPr>
        <p:spPr>
          <a:xfrm>
            <a:off x="3694176" y="10014966"/>
            <a:ext cx="13716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6990">
            <a:solidFill>
              <a:srgbClr val="F0BC1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700"/>
          </a:p>
        </p:txBody>
      </p:sp>
      <p:sp>
        <p:nvSpPr>
          <p:cNvPr id="13" name="object 13"/>
          <p:cNvSpPr/>
          <p:nvPr/>
        </p:nvSpPr>
        <p:spPr>
          <a:xfrm>
            <a:off x="16002000" y="9043081"/>
            <a:ext cx="914400" cy="6983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700"/>
          </a:p>
        </p:txBody>
      </p:sp>
      <p:sp>
        <p:nvSpPr>
          <p:cNvPr id="12" name="object 12"/>
          <p:cNvSpPr/>
          <p:nvPr/>
        </p:nvSpPr>
        <p:spPr>
          <a:xfrm>
            <a:off x="14937652" y="9005141"/>
            <a:ext cx="914400" cy="8369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700"/>
          </a:p>
        </p:txBody>
      </p:sp>
      <p:sp>
        <p:nvSpPr>
          <p:cNvPr id="9" name="object 9"/>
          <p:cNvSpPr txBox="1"/>
          <p:nvPr/>
        </p:nvSpPr>
        <p:spPr>
          <a:xfrm>
            <a:off x="5067301" y="1299448"/>
            <a:ext cx="2295754" cy="495300"/>
          </a:xfrm>
          <a:prstGeom prst="rect">
            <a:avLst/>
          </a:prstGeom>
        </p:spPr>
        <p:txBody>
          <a:bodyPr wrap="square" lIns="0" tIns="24336" rIns="0" bIns="0" rtlCol="0">
            <a:noAutofit/>
          </a:bodyPr>
          <a:lstStyle/>
          <a:p>
            <a:pPr marL="19050">
              <a:lnSpc>
                <a:spcPts val="3832"/>
              </a:lnSpc>
            </a:pPr>
            <a:r>
              <a:rPr sz="3600" b="1" spc="-18" dirty="0">
                <a:solidFill>
                  <a:srgbClr val="576A9F"/>
                </a:solidFill>
                <a:latin typeface="Arial"/>
                <a:cs typeface="Arial"/>
              </a:rPr>
              <a:t>Perangkat</a:t>
            </a:r>
            <a:endParaRPr sz="3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87973" y="1299448"/>
            <a:ext cx="2802330" cy="495300"/>
          </a:xfrm>
          <a:prstGeom prst="rect">
            <a:avLst/>
          </a:prstGeom>
        </p:spPr>
        <p:txBody>
          <a:bodyPr wrap="square" lIns="0" tIns="24336" rIns="0" bIns="0" rtlCol="0">
            <a:noAutofit/>
          </a:bodyPr>
          <a:lstStyle/>
          <a:p>
            <a:pPr marL="19050">
              <a:lnSpc>
                <a:spcPts val="3832"/>
              </a:lnSpc>
            </a:pPr>
            <a:r>
              <a:rPr sz="3600" b="1" spc="-16" dirty="0">
                <a:solidFill>
                  <a:srgbClr val="576A9F"/>
                </a:solidFill>
                <a:latin typeface="Arial"/>
                <a:cs typeface="Arial"/>
              </a:rPr>
              <a:t>Pemantauan</a:t>
            </a:r>
            <a:endParaRPr sz="3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211183" y="1299448"/>
            <a:ext cx="1396898" cy="495300"/>
          </a:xfrm>
          <a:prstGeom prst="rect">
            <a:avLst/>
          </a:prstGeom>
        </p:spPr>
        <p:txBody>
          <a:bodyPr wrap="square" lIns="0" tIns="24336" rIns="0" bIns="0" rtlCol="0">
            <a:noAutofit/>
          </a:bodyPr>
          <a:lstStyle/>
          <a:p>
            <a:pPr marL="19050">
              <a:lnSpc>
                <a:spcPts val="3832"/>
              </a:lnSpc>
            </a:pPr>
            <a:r>
              <a:rPr sz="3600" b="1" spc="-6" dirty="0">
                <a:solidFill>
                  <a:srgbClr val="576A9F"/>
                </a:solidFill>
                <a:latin typeface="Arial"/>
                <a:cs typeface="Arial"/>
              </a:rPr>
              <a:t>Media</a:t>
            </a:r>
            <a:endParaRPr sz="3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622215" y="1299448"/>
            <a:ext cx="1440790" cy="495300"/>
          </a:xfrm>
          <a:prstGeom prst="rect">
            <a:avLst/>
          </a:prstGeom>
        </p:spPr>
        <p:txBody>
          <a:bodyPr wrap="square" lIns="0" tIns="24336" rIns="0" bIns="0" rtlCol="0">
            <a:noAutofit/>
          </a:bodyPr>
          <a:lstStyle/>
          <a:p>
            <a:pPr marL="19050">
              <a:lnSpc>
                <a:spcPts val="3832"/>
              </a:lnSpc>
            </a:pPr>
            <a:r>
              <a:rPr sz="3600" b="1" spc="-16" dirty="0">
                <a:solidFill>
                  <a:srgbClr val="576A9F"/>
                </a:solidFill>
                <a:latin typeface="Arial"/>
                <a:cs typeface="Arial"/>
              </a:rPr>
              <a:t>Sosial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602773" y="9762058"/>
            <a:ext cx="436894" cy="381000"/>
          </a:xfrm>
          <a:prstGeom prst="rect">
            <a:avLst/>
          </a:prstGeom>
        </p:spPr>
        <p:txBody>
          <a:bodyPr wrap="square" lIns="0" tIns="18098" rIns="0" bIns="0" rtlCol="0">
            <a:noAutofit/>
          </a:bodyPr>
          <a:lstStyle/>
          <a:p>
            <a:pPr marL="19050">
              <a:lnSpc>
                <a:spcPts val="2850"/>
              </a:lnSpc>
            </a:pPr>
            <a:r>
              <a:rPr lang="en-ID" sz="2700" dirty="0">
                <a:solidFill>
                  <a:srgbClr val="888888"/>
                </a:solidFill>
                <a:latin typeface="Calibri"/>
                <a:cs typeface="Calibri"/>
              </a:rPr>
              <a:t>10</a:t>
            </a:r>
            <a:endParaRPr sz="27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0192" y="9814737"/>
            <a:ext cx="2901140" cy="456438"/>
          </a:xfrm>
          <a:prstGeom prst="rect">
            <a:avLst/>
          </a:prstGeom>
        </p:spPr>
        <p:txBody>
          <a:bodyPr wrap="square" lIns="0" tIns="10666" rIns="0" bIns="0" rtlCol="0">
            <a:noAutofit/>
          </a:bodyPr>
          <a:lstStyle/>
          <a:p>
            <a:pPr marL="19050">
              <a:lnSpc>
                <a:spcPts val="1680"/>
              </a:lnSpc>
            </a:pPr>
            <a:r>
              <a:rPr sz="1500" b="1" spc="12" dirty="0">
                <a:solidFill>
                  <a:srgbClr val="091728"/>
                </a:solidFill>
                <a:latin typeface="Arial"/>
                <a:cs typeface="Arial"/>
              </a:rPr>
              <a:t>DIREKTORAT JENDERAL BEA</a:t>
            </a:r>
            <a:endParaRPr sz="1500">
              <a:latin typeface="Arial"/>
              <a:cs typeface="Arial"/>
            </a:endParaRPr>
          </a:p>
          <a:p>
            <a:pPr marL="19050" marR="28460">
              <a:lnSpc>
                <a:spcPct val="95825"/>
              </a:lnSpc>
            </a:pPr>
            <a:r>
              <a:rPr sz="1500" b="1" spc="-4" dirty="0">
                <a:solidFill>
                  <a:srgbClr val="091728"/>
                </a:solidFill>
                <a:latin typeface="Arial"/>
                <a:cs typeface="Arial"/>
              </a:rPr>
              <a:t>DAN CUKAI</a:t>
            </a:r>
            <a:endParaRPr sz="15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64642" y="285753"/>
            <a:ext cx="196024" cy="50463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8100">
              <a:lnSpc>
                <a:spcPts val="1500"/>
              </a:lnSpc>
            </a:pPr>
            <a:endParaRPr sz="150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3305E2D-517C-A2E5-D029-B5D09581CD8A}"/>
              </a:ext>
            </a:extLst>
          </p:cNvPr>
          <p:cNvGraphicFramePr>
            <a:graphicFrameLocks noGrp="1"/>
          </p:cNvGraphicFramePr>
          <p:nvPr/>
        </p:nvGraphicFramePr>
        <p:xfrm>
          <a:off x="760666" y="2119202"/>
          <a:ext cx="16999688" cy="6479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2936">
                  <a:extLst>
                    <a:ext uri="{9D8B030D-6E8A-4147-A177-3AD203B41FA5}">
                      <a16:colId xmlns:a16="http://schemas.microsoft.com/office/drawing/2014/main" val="1510982014"/>
                    </a:ext>
                  </a:extLst>
                </a:gridCol>
                <a:gridCol w="821642">
                  <a:extLst>
                    <a:ext uri="{9D8B030D-6E8A-4147-A177-3AD203B41FA5}">
                      <a16:colId xmlns:a16="http://schemas.microsoft.com/office/drawing/2014/main" val="2970652919"/>
                    </a:ext>
                  </a:extLst>
                </a:gridCol>
                <a:gridCol w="1447490">
                  <a:extLst>
                    <a:ext uri="{9D8B030D-6E8A-4147-A177-3AD203B41FA5}">
                      <a16:colId xmlns:a16="http://schemas.microsoft.com/office/drawing/2014/main" val="3403789969"/>
                    </a:ext>
                  </a:extLst>
                </a:gridCol>
                <a:gridCol w="1200020">
                  <a:extLst>
                    <a:ext uri="{9D8B030D-6E8A-4147-A177-3AD203B41FA5}">
                      <a16:colId xmlns:a16="http://schemas.microsoft.com/office/drawing/2014/main" val="362606982"/>
                    </a:ext>
                  </a:extLst>
                </a:gridCol>
                <a:gridCol w="2114680">
                  <a:extLst>
                    <a:ext uri="{9D8B030D-6E8A-4147-A177-3AD203B41FA5}">
                      <a16:colId xmlns:a16="http://schemas.microsoft.com/office/drawing/2014/main" val="3486713646"/>
                    </a:ext>
                  </a:extLst>
                </a:gridCol>
                <a:gridCol w="2093668">
                  <a:extLst>
                    <a:ext uri="{9D8B030D-6E8A-4147-A177-3AD203B41FA5}">
                      <a16:colId xmlns:a16="http://schemas.microsoft.com/office/drawing/2014/main" val="505891807"/>
                    </a:ext>
                  </a:extLst>
                </a:gridCol>
                <a:gridCol w="3314700">
                  <a:extLst>
                    <a:ext uri="{9D8B030D-6E8A-4147-A177-3AD203B41FA5}">
                      <a16:colId xmlns:a16="http://schemas.microsoft.com/office/drawing/2014/main" val="2307156829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95867398"/>
                    </a:ext>
                  </a:extLst>
                </a:gridCol>
                <a:gridCol w="2901352">
                  <a:extLst>
                    <a:ext uri="{9D8B030D-6E8A-4147-A177-3AD203B41FA5}">
                      <a16:colId xmlns:a16="http://schemas.microsoft.com/office/drawing/2014/main" val="1537715636"/>
                    </a:ext>
                  </a:extLst>
                </a:gridCol>
              </a:tblGrid>
              <a:tr h="39539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  <a:p>
                      <a:pPr algn="ctr" fontAlgn="ctr"/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38" marR="3838" marT="383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Nama</a:t>
                      </a:r>
                    </a:p>
                    <a:p>
                      <a:pPr algn="ctr" fontAlgn="ctr"/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38" marR="3838" marT="383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 Sosial yang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digunakan</a:t>
                      </a:r>
                      <a:endParaRPr lang="en-ID" sz="1800" u="none" strike="noStrike" dirty="0" err="1">
                        <a:effectLst/>
                        <a:latin typeface="Arial"/>
                        <a:cs typeface="Arial"/>
                      </a:endParaRPr>
                    </a:p>
                    <a:p>
                      <a:pPr algn="ctr" fontAlgn="b"/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38" marR="3838" marT="383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Tanggal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unggahan</a:t>
                      </a:r>
                      <a:endParaRPr lang="en-ID" sz="1800" u="none" strike="noStrike" dirty="0" err="1">
                        <a:effectLst/>
                        <a:latin typeface="Arial"/>
                        <a:cs typeface="Arial"/>
                      </a:endParaRPr>
                    </a:p>
                    <a:p>
                      <a:pPr algn="ctr" fontAlgn="b"/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38" marR="3838" marT="3838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Kategori</a:t>
                      </a:r>
                      <a:r>
                        <a:rPr lang="es-E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Pelanggaran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38" marR="3838" marT="3838" marB="0" anchor="ctr"/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3463907"/>
                  </a:ext>
                </a:extLst>
              </a:tr>
              <a:tr h="3643504">
                <a:tc vMerge="1">
                  <a:txBody>
                    <a:bodyPr/>
                    <a:lstStyle/>
                    <a:p>
                      <a:pPr algn="ctr" fontAlgn="ctr"/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59" marR="2559" marT="2559" marB="0" anchor="ctr"/>
                </a:tc>
                <a:tc vMerge="1"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Pegawai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menyebarkan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informasi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rahasia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menyangkut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kebijakan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negara, dan/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atau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Pegawai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menyalahgunakan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informasi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intern negara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untuk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mendapat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keuntungan</a:t>
                      </a:r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38" marR="3838" marT="38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Pegawai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membuat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menyebarkan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berita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palsu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(hoax), fitnah,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provokasi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b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radikalisme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terorisme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dan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pornografi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melalui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media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sosial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atau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media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lainnya</a:t>
                      </a:r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38" marR="3838" marT="38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Pegawai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menyebarluaskan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informasi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</a:t>
                      </a:r>
                      <a:b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menimbulkan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permusuhan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individu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dan/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atau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kelompok</a:t>
                      </a:r>
                      <a:b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masyarakat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tertentu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berdasarkan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atas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suku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agama,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ras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dan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antargolongan</a:t>
                      </a:r>
                      <a:b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(SARA),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melanggar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kesusilaan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perjudian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penghinaan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dan/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atau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pencemaran</a:t>
                      </a:r>
                      <a:b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nama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baik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pemerasan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dan/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atau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pengancaman</a:t>
                      </a:r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38" marR="3838" marT="38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Pegawai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mengunggah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konten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mengandung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unsur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terkait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dukungan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atau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keterlibatan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kampanye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terkait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pemilihan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Calon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Presiden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 Wakil 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Presiden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Kepala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Daerah  dan  Wakil 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Kepala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Daerah, 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serta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Anggota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Legislatif</a:t>
                      </a:r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Pusat dan Daerah</a:t>
                      </a:r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38" marR="3838" marT="38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Keterangan</a:t>
                      </a:r>
                      <a:endParaRPr lang="en-ID" sz="1800" u="none" strike="noStrike" dirty="0" err="1">
                        <a:effectLst/>
                        <a:latin typeface="Arial"/>
                        <a:cs typeface="Arial"/>
                      </a:endParaRPr>
                    </a:p>
                    <a:p>
                      <a:pPr algn="ctr" fontAlgn="ctr"/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38" marR="3838" marT="3838" marB="0" anchor="ctr"/>
                </a:tc>
                <a:extLst>
                  <a:ext uri="{0D108BD9-81ED-4DB2-BD59-A6C34878D82A}">
                    <a16:rowId xmlns:a16="http://schemas.microsoft.com/office/drawing/2014/main" val="3047015767"/>
                  </a:ext>
                </a:extLst>
              </a:tr>
              <a:tr h="1183278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38" marR="3838" marT="3838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Kadek</a:t>
                      </a:r>
                    </a:p>
                  </a:txBody>
                  <a:tcPr marL="3838" marR="3838" marT="3838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Instagram/ Facebook/ Twitter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dll</a:t>
                      </a:r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38" marR="3838" marT="3838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u="none" strike="noStrike" dirty="0">
                          <a:effectLst/>
                          <a:latin typeface="Arial"/>
                          <a:cs typeface="Arial"/>
                        </a:rPr>
                        <a:t>3 – 14 </a:t>
                      </a:r>
                      <a:r>
                        <a:rPr lang="en-ID" sz="1800" u="none" strike="noStrike" dirty="0" err="1">
                          <a:effectLst/>
                          <a:latin typeface="Arial"/>
                          <a:cs typeface="Arial"/>
                        </a:rPr>
                        <a:t>Juni</a:t>
                      </a:r>
                      <a:r>
                        <a:rPr lang="en-ID" sz="1800" u="none" strike="noStrike" dirty="0">
                          <a:effectLst/>
                          <a:latin typeface="Arial"/>
                          <a:cs typeface="Arial"/>
                        </a:rPr>
                        <a:t> 202x</a:t>
                      </a:r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3838" marR="3838" marT="3838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38" marR="3838" marT="3838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38" marR="3838" marT="3838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38" marR="3838" marT="3838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38" marR="3838" marT="3838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38" marR="3838" marT="3838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4791928"/>
                  </a:ext>
                </a:extLst>
              </a:tr>
              <a:tr h="1257300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3838" marR="3838" marT="3838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Edi</a:t>
                      </a:r>
                    </a:p>
                  </a:txBody>
                  <a:tcPr marL="3838" marR="3838" marT="3838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Instagram/ Facebook/ Twitter </a:t>
                      </a:r>
                      <a:r>
                        <a:rPr lang="en-ID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dll</a:t>
                      </a:r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38" marR="3838" marT="3838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u="none" strike="noStrike" dirty="0">
                          <a:effectLst/>
                          <a:latin typeface="Arial"/>
                          <a:cs typeface="Arial"/>
                        </a:rPr>
                        <a:t>3 – 14 </a:t>
                      </a:r>
                      <a:r>
                        <a:rPr lang="en-ID" sz="1800" u="none" strike="noStrike" dirty="0" err="1">
                          <a:effectLst/>
                          <a:latin typeface="Arial"/>
                          <a:cs typeface="Arial"/>
                        </a:rPr>
                        <a:t>Juni</a:t>
                      </a:r>
                      <a:r>
                        <a:rPr lang="en-ID" sz="1800" u="none" strike="noStrike" dirty="0">
                          <a:effectLst/>
                          <a:latin typeface="Arial"/>
                          <a:cs typeface="Arial"/>
                        </a:rPr>
                        <a:t> 202x</a:t>
                      </a:r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3838" marR="3838" marT="3838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3838" marR="3838" marT="3838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</a:p>
                  </a:txBody>
                  <a:tcPr marL="3838" marR="3838" marT="3838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3838" marR="3838" marT="3838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3838" marR="3838" marT="3838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Pegawai</a:t>
                      </a:r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ybs</a:t>
                      </a:r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menyebarkan</a:t>
                      </a:r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berita</a:t>
                      </a:r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palsu</a:t>
                      </a:r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perihal</a:t>
                      </a:r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… pada </a:t>
                      </a:r>
                      <a:r>
                        <a:rPr lang="en-ID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tanggal</a:t>
                      </a:r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… </a:t>
                      </a:r>
                      <a:r>
                        <a:rPr lang="en-ID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sebagaimana</a:t>
                      </a:r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terlampir</a:t>
                      </a:r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38" marR="3838" marT="3838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035025"/>
                  </a:ext>
                </a:extLst>
              </a:tr>
            </a:tbl>
          </a:graphicData>
        </a:graphic>
      </p:graphicFrame>
      <p:sp>
        <p:nvSpPr>
          <p:cNvPr id="21" name="Title 6">
            <a:extLst>
              <a:ext uri="{FF2B5EF4-FFF2-40B4-BE49-F238E27FC236}">
                <a16:creationId xmlns:a16="http://schemas.microsoft.com/office/drawing/2014/main" id="{2F59D6B9-677E-4515-8498-D9DBE38AA2F5}"/>
              </a:ext>
            </a:extLst>
          </p:cNvPr>
          <p:cNvSpPr txBox="1">
            <a:spLocks/>
          </p:cNvSpPr>
          <p:nvPr/>
        </p:nvSpPr>
        <p:spPr>
          <a:xfrm>
            <a:off x="0" y="-9960"/>
            <a:ext cx="15120000" cy="1553060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altLang="ko-KR" sz="4800" dirty="0">
                <a:solidFill>
                  <a:schemeClr val="accent1"/>
                </a:solidFill>
              </a:rPr>
              <a:t> </a:t>
            </a:r>
            <a:r>
              <a:rPr lang="en-US" sz="4800" dirty="0" err="1"/>
              <a:t>Pemantauan</a:t>
            </a:r>
            <a:r>
              <a:rPr lang="en-US" sz="4800" dirty="0"/>
              <a:t> KODE ETIK DAN KODE PERILAKU</a:t>
            </a:r>
            <a:endParaRPr lang="ko-KR" altLang="en-US" sz="480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BE8CE31-04C7-4553-9A56-E2B7F8790238}"/>
              </a:ext>
            </a:extLst>
          </p:cNvPr>
          <p:cNvCxnSpPr/>
          <p:nvPr/>
        </p:nvCxnSpPr>
        <p:spPr>
          <a:xfrm>
            <a:off x="345612" y="1162522"/>
            <a:ext cx="12529392" cy="0"/>
          </a:xfrm>
          <a:prstGeom prst="line">
            <a:avLst/>
          </a:prstGeom>
          <a:ln cmpd="dbl">
            <a:solidFill>
              <a:schemeClr val="tx2">
                <a:lumMod val="75000"/>
              </a:schemeClr>
            </a:solidFill>
            <a:rou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E6B8ABDE-E06F-4081-ADC1-6D2CC3429C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8816" y="102940"/>
            <a:ext cx="1655168" cy="16551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9641" y="3115944"/>
            <a:ext cx="20087282" cy="5111870"/>
            <a:chOff x="0" y="0"/>
            <a:chExt cx="5290477" cy="13463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90477" cy="1346336"/>
            </a:xfrm>
            <a:custGeom>
              <a:avLst/>
              <a:gdLst/>
              <a:ahLst/>
              <a:cxnLst/>
              <a:rect l="l" t="t" r="r" b="b"/>
              <a:pathLst>
                <a:path w="5290477" h="1346336">
                  <a:moveTo>
                    <a:pt x="0" y="0"/>
                  </a:moveTo>
                  <a:lnTo>
                    <a:pt x="5290477" y="0"/>
                  </a:lnTo>
                  <a:lnTo>
                    <a:pt x="5290477" y="1346336"/>
                  </a:lnTo>
                  <a:lnTo>
                    <a:pt x="0" y="1346336"/>
                  </a:lnTo>
                  <a:close/>
                </a:path>
              </a:pathLst>
            </a:custGeom>
            <a:solidFill>
              <a:srgbClr val="334C8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5290477" cy="13653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2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400000" flipV="1">
            <a:off x="-2783305" y="4999608"/>
            <a:ext cx="7315200" cy="3547872"/>
          </a:xfrm>
          <a:custGeom>
            <a:avLst/>
            <a:gdLst/>
            <a:ahLst/>
            <a:cxnLst/>
            <a:rect l="l" t="t" r="r" b="b"/>
            <a:pathLst>
              <a:path w="7315200" h="3547872">
                <a:moveTo>
                  <a:pt x="0" y="3547872"/>
                </a:moveTo>
                <a:lnTo>
                  <a:pt x="7315200" y="3547872"/>
                </a:lnTo>
                <a:lnTo>
                  <a:pt x="7315200" y="0"/>
                </a:lnTo>
                <a:lnTo>
                  <a:pt x="0" y="0"/>
                </a:lnTo>
                <a:lnTo>
                  <a:pt x="0" y="3547872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12856464" y="1883664"/>
            <a:ext cx="7315200" cy="3547872"/>
          </a:xfrm>
          <a:custGeom>
            <a:avLst/>
            <a:gdLst/>
            <a:ahLst/>
            <a:cxnLst/>
            <a:rect l="l" t="t" r="r" b="b"/>
            <a:pathLst>
              <a:path w="7315200" h="3547872">
                <a:moveTo>
                  <a:pt x="0" y="0"/>
                </a:moveTo>
                <a:lnTo>
                  <a:pt x="7315200" y="0"/>
                </a:lnTo>
                <a:lnTo>
                  <a:pt x="7315200" y="3547872"/>
                </a:lnTo>
                <a:lnTo>
                  <a:pt x="0" y="35478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0"/>
            <a:ext cx="4018976" cy="4018976"/>
          </a:xfrm>
          <a:custGeom>
            <a:avLst/>
            <a:gdLst/>
            <a:ahLst/>
            <a:cxnLst/>
            <a:rect l="l" t="t" r="r" b="b"/>
            <a:pathLst>
              <a:path w="4018976" h="4018976">
                <a:moveTo>
                  <a:pt x="0" y="0"/>
                </a:moveTo>
                <a:lnTo>
                  <a:pt x="4018976" y="0"/>
                </a:lnTo>
                <a:lnTo>
                  <a:pt x="4018976" y="4018976"/>
                </a:lnTo>
                <a:lnTo>
                  <a:pt x="0" y="4018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14269024" y="6268024"/>
            <a:ext cx="4018976" cy="4018976"/>
          </a:xfrm>
          <a:custGeom>
            <a:avLst/>
            <a:gdLst/>
            <a:ahLst/>
            <a:cxnLst/>
            <a:rect l="l" t="t" r="r" b="b"/>
            <a:pathLst>
              <a:path w="4018976" h="4018976">
                <a:moveTo>
                  <a:pt x="4018976" y="4018976"/>
                </a:moveTo>
                <a:lnTo>
                  <a:pt x="0" y="4018976"/>
                </a:lnTo>
                <a:lnTo>
                  <a:pt x="0" y="0"/>
                </a:lnTo>
                <a:lnTo>
                  <a:pt x="4018976" y="0"/>
                </a:lnTo>
                <a:lnTo>
                  <a:pt x="4018976" y="401897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 flipV="1">
            <a:off x="5111190" y="2461038"/>
            <a:ext cx="8065620" cy="47625"/>
          </a:xfrm>
          <a:prstGeom prst="line">
            <a:avLst/>
          </a:prstGeom>
          <a:ln w="95250" cap="flat">
            <a:solidFill>
              <a:srgbClr val="334C8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flipV="1">
            <a:off x="4019257" y="6172775"/>
            <a:ext cx="8065620" cy="47625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5536922" y="1228725"/>
            <a:ext cx="7214157" cy="1089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7"/>
              </a:lnSpc>
            </a:pPr>
            <a:r>
              <a:rPr lang="en-US" sz="8000" spc="-425" dirty="0" err="1">
                <a:solidFill>
                  <a:srgbClr val="334C8A"/>
                </a:solidFill>
                <a:latin typeface="League Spartan"/>
              </a:rPr>
              <a:t>Penutup</a:t>
            </a:r>
            <a:endParaRPr lang="en-US" sz="8000" spc="-425" dirty="0">
              <a:solidFill>
                <a:srgbClr val="334C8A"/>
              </a:solidFill>
              <a:latin typeface="League Spartan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556928" y="4015651"/>
            <a:ext cx="11688729" cy="948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02"/>
              </a:lnSpc>
            </a:pPr>
            <a:r>
              <a:rPr lang="en-US" sz="2924" i="1" spc="146" dirty="0">
                <a:solidFill>
                  <a:srgbClr val="FFFFFF"/>
                </a:solidFill>
                <a:latin typeface="PT Sans Bold"/>
              </a:rPr>
              <a:t>“Satu </a:t>
            </a:r>
            <a:r>
              <a:rPr lang="en-US" sz="2924" i="1" spc="146" dirty="0" err="1">
                <a:solidFill>
                  <a:srgbClr val="FFFFFF"/>
                </a:solidFill>
                <a:latin typeface="PT Sans Bold"/>
              </a:rPr>
              <a:t>satunya</a:t>
            </a:r>
            <a:r>
              <a:rPr lang="en-US" sz="2924" i="1" spc="146" dirty="0">
                <a:solidFill>
                  <a:srgbClr val="FFFFFF"/>
                </a:solidFill>
                <a:latin typeface="PT Sans Bold"/>
              </a:rPr>
              <a:t> </a:t>
            </a:r>
            <a:r>
              <a:rPr lang="en-US" sz="2924" i="1" spc="146" dirty="0" err="1">
                <a:solidFill>
                  <a:srgbClr val="FFFFFF"/>
                </a:solidFill>
                <a:latin typeface="PT Sans Bold"/>
              </a:rPr>
              <a:t>cara</a:t>
            </a:r>
            <a:r>
              <a:rPr lang="en-US" sz="2924" i="1" spc="146" dirty="0">
                <a:solidFill>
                  <a:srgbClr val="FFFFFF"/>
                </a:solidFill>
                <a:latin typeface="PT Sans Bold"/>
              </a:rPr>
              <a:t> </a:t>
            </a:r>
            <a:r>
              <a:rPr lang="en-US" sz="2924" i="1" spc="146" dirty="0" err="1">
                <a:solidFill>
                  <a:srgbClr val="FFFFFF"/>
                </a:solidFill>
                <a:latin typeface="PT Sans Bold"/>
              </a:rPr>
              <a:t>untuk</a:t>
            </a:r>
            <a:r>
              <a:rPr lang="en-US" sz="2924" i="1" spc="146" dirty="0">
                <a:solidFill>
                  <a:srgbClr val="FFFFFF"/>
                </a:solidFill>
                <a:latin typeface="PT Sans Bold"/>
              </a:rPr>
              <a:t> </a:t>
            </a:r>
            <a:r>
              <a:rPr lang="en-US" sz="2924" i="1" spc="146" dirty="0" err="1">
                <a:solidFill>
                  <a:srgbClr val="FFFFFF"/>
                </a:solidFill>
                <a:latin typeface="PT Sans Bold"/>
              </a:rPr>
              <a:t>melakukan</a:t>
            </a:r>
            <a:r>
              <a:rPr lang="en-US" sz="2924" i="1" spc="146" dirty="0">
                <a:solidFill>
                  <a:srgbClr val="FFFFFF"/>
                </a:solidFill>
                <a:latin typeface="PT Sans Bold"/>
              </a:rPr>
              <a:t> </a:t>
            </a:r>
            <a:r>
              <a:rPr lang="en-US" sz="2924" i="1" spc="146" dirty="0" err="1">
                <a:solidFill>
                  <a:srgbClr val="FFFFFF"/>
                </a:solidFill>
                <a:latin typeface="PT Sans Bold"/>
              </a:rPr>
              <a:t>pekerjaaan</a:t>
            </a:r>
            <a:r>
              <a:rPr lang="en-US" sz="2924" i="1" spc="146" dirty="0">
                <a:solidFill>
                  <a:srgbClr val="FFFFFF"/>
                </a:solidFill>
                <a:latin typeface="PT Sans Bold"/>
              </a:rPr>
              <a:t> yang </a:t>
            </a:r>
            <a:r>
              <a:rPr lang="en-US" sz="2924" i="1" spc="146" dirty="0" err="1">
                <a:solidFill>
                  <a:srgbClr val="FFFFFF"/>
                </a:solidFill>
                <a:latin typeface="PT Sans Bold"/>
              </a:rPr>
              <a:t>hebat</a:t>
            </a:r>
            <a:r>
              <a:rPr lang="en-US" sz="2924" i="1" spc="146" dirty="0">
                <a:solidFill>
                  <a:srgbClr val="FFFFFF"/>
                </a:solidFill>
                <a:latin typeface="PT Sans Bold"/>
              </a:rPr>
              <a:t> </a:t>
            </a:r>
            <a:r>
              <a:rPr lang="en-US" sz="2924" i="1" spc="146" dirty="0" err="1">
                <a:solidFill>
                  <a:srgbClr val="FFFFFF"/>
                </a:solidFill>
                <a:latin typeface="PT Sans Bold"/>
              </a:rPr>
              <a:t>adalah</a:t>
            </a:r>
            <a:r>
              <a:rPr lang="en-US" sz="2924" i="1" spc="146" dirty="0">
                <a:solidFill>
                  <a:srgbClr val="FFFFFF"/>
                </a:solidFill>
                <a:latin typeface="PT Sans Bold"/>
              </a:rPr>
              <a:t> </a:t>
            </a:r>
            <a:r>
              <a:rPr lang="en-US" sz="2924" i="1" spc="146" dirty="0" err="1">
                <a:solidFill>
                  <a:srgbClr val="FFFFFF"/>
                </a:solidFill>
                <a:latin typeface="PT Sans Bold"/>
              </a:rPr>
              <a:t>dengan</a:t>
            </a:r>
            <a:r>
              <a:rPr lang="en-US" sz="2924" i="1" spc="146" dirty="0">
                <a:solidFill>
                  <a:srgbClr val="FFFFFF"/>
                </a:solidFill>
                <a:latin typeface="PT Sans Bold"/>
              </a:rPr>
              <a:t> </a:t>
            </a:r>
            <a:r>
              <a:rPr lang="en-US" sz="2924" i="1" spc="146" dirty="0" err="1">
                <a:solidFill>
                  <a:srgbClr val="FFFFFF"/>
                </a:solidFill>
                <a:latin typeface="PT Sans Bold"/>
              </a:rPr>
              <a:t>mencintai</a:t>
            </a:r>
            <a:r>
              <a:rPr lang="en-US" sz="2924" i="1" spc="146" dirty="0">
                <a:solidFill>
                  <a:srgbClr val="FFFFFF"/>
                </a:solidFill>
                <a:latin typeface="PT Sans Bold"/>
              </a:rPr>
              <a:t> </a:t>
            </a:r>
            <a:r>
              <a:rPr lang="en-US" sz="2924" i="1" spc="146" dirty="0" err="1">
                <a:solidFill>
                  <a:srgbClr val="FFFFFF"/>
                </a:solidFill>
                <a:latin typeface="PT Sans Bold"/>
              </a:rPr>
              <a:t>apa</a:t>
            </a:r>
            <a:r>
              <a:rPr lang="en-US" sz="2924" i="1" spc="146" dirty="0">
                <a:solidFill>
                  <a:srgbClr val="FFFFFF"/>
                </a:solidFill>
                <a:latin typeface="PT Sans Bold"/>
              </a:rPr>
              <a:t> yang </a:t>
            </a:r>
            <a:r>
              <a:rPr lang="en-US" sz="2924" i="1" spc="146" dirty="0" err="1">
                <a:solidFill>
                  <a:srgbClr val="FFFFFF"/>
                </a:solidFill>
                <a:latin typeface="PT Sans Bold"/>
              </a:rPr>
              <a:t>kamu</a:t>
            </a:r>
            <a:r>
              <a:rPr lang="en-US" sz="2924" i="1" spc="146" dirty="0">
                <a:solidFill>
                  <a:srgbClr val="FFFFFF"/>
                </a:solidFill>
                <a:latin typeface="PT Sans Bold"/>
              </a:rPr>
              <a:t> </a:t>
            </a:r>
            <a:r>
              <a:rPr lang="en-US" sz="2924" i="1" spc="146" dirty="0" err="1">
                <a:solidFill>
                  <a:srgbClr val="FFFFFF"/>
                </a:solidFill>
                <a:latin typeface="PT Sans Bold"/>
              </a:rPr>
              <a:t>lakukan</a:t>
            </a:r>
            <a:r>
              <a:rPr lang="en-US" sz="2924" i="1" spc="146" dirty="0">
                <a:solidFill>
                  <a:srgbClr val="FFFFFF"/>
                </a:solidFill>
                <a:latin typeface="PT Sans Bold"/>
              </a:rPr>
              <a:t>”  </a:t>
            </a:r>
            <a:r>
              <a:rPr lang="en-US" sz="2924" spc="146" dirty="0">
                <a:solidFill>
                  <a:srgbClr val="FFFFFF"/>
                </a:solidFill>
                <a:latin typeface="PT Sans Bold"/>
              </a:rPr>
              <a:t>(Steve Jobs)</a:t>
            </a:r>
          </a:p>
        </p:txBody>
      </p:sp>
      <p:sp>
        <p:nvSpPr>
          <p:cNvPr id="13" name="Freeform 13"/>
          <p:cNvSpPr/>
          <p:nvPr/>
        </p:nvSpPr>
        <p:spPr>
          <a:xfrm>
            <a:off x="13917013" y="3461185"/>
            <a:ext cx="4520785" cy="4520785"/>
          </a:xfrm>
          <a:custGeom>
            <a:avLst/>
            <a:gdLst/>
            <a:ahLst/>
            <a:cxnLst/>
            <a:rect l="l" t="t" r="r" b="b"/>
            <a:pathLst>
              <a:path w="4520785" h="4520785">
                <a:moveTo>
                  <a:pt x="0" y="0"/>
                </a:moveTo>
                <a:lnTo>
                  <a:pt x="4520785" y="0"/>
                </a:lnTo>
                <a:lnTo>
                  <a:pt x="4520785" y="4520785"/>
                </a:lnTo>
                <a:lnTo>
                  <a:pt x="0" y="45207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57215" y="4282147"/>
            <a:ext cx="3040380" cy="4572000"/>
          </a:xfrm>
          <a:custGeom>
            <a:avLst/>
            <a:gdLst/>
            <a:ahLst/>
            <a:cxnLst/>
            <a:rect l="l" t="t" r="r" b="b"/>
            <a:pathLst>
              <a:path w="3040380" h="4572000">
                <a:moveTo>
                  <a:pt x="0" y="0"/>
                </a:moveTo>
                <a:lnTo>
                  <a:pt x="3040380" y="0"/>
                </a:lnTo>
                <a:lnTo>
                  <a:pt x="30403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580295" y="6624577"/>
            <a:ext cx="11688729" cy="775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ID" sz="2800" b="1" i="1" dirty="0" err="1">
                <a:solidFill>
                  <a:srgbClr val="4D5156"/>
                </a:solidFill>
                <a:highlight>
                  <a:srgbClr val="FFFFFF"/>
                </a:highlight>
                <a:latin typeface="Sanchez" panose="020B0604020202020204" charset="0"/>
              </a:rPr>
              <a:t>Jangan</a:t>
            </a:r>
            <a:r>
              <a:rPr lang="en-ID" sz="2800" b="1" i="1" dirty="0">
                <a:solidFill>
                  <a:srgbClr val="4D5156"/>
                </a:solidFill>
                <a:highlight>
                  <a:srgbClr val="FFFFFF"/>
                </a:highlight>
                <a:latin typeface="Sanchez" panose="020B0604020202020204" charset="0"/>
              </a:rPr>
              <a:t> </a:t>
            </a:r>
            <a:r>
              <a:rPr lang="en-ID" sz="2800" b="1" i="1" dirty="0" err="1">
                <a:solidFill>
                  <a:srgbClr val="4D5156"/>
                </a:solidFill>
                <a:highlight>
                  <a:srgbClr val="FFFFFF"/>
                </a:highlight>
                <a:latin typeface="Sanchez" panose="020B0604020202020204" charset="0"/>
              </a:rPr>
              <a:t>abaikan</a:t>
            </a:r>
            <a:r>
              <a:rPr lang="en-ID" sz="2800" b="1" i="1" dirty="0">
                <a:solidFill>
                  <a:srgbClr val="4D5156"/>
                </a:solidFill>
                <a:highlight>
                  <a:srgbClr val="FFFFFF"/>
                </a:highlight>
                <a:latin typeface="Sanchez" panose="020B0604020202020204" charset="0"/>
              </a:rPr>
              <a:t> </a:t>
            </a:r>
            <a:r>
              <a:rPr lang="en-ID" sz="2800" b="1" i="1" dirty="0" err="1">
                <a:solidFill>
                  <a:srgbClr val="4D5156"/>
                </a:solidFill>
                <a:highlight>
                  <a:srgbClr val="FFFFFF"/>
                </a:highlight>
                <a:latin typeface="Sanchez" panose="020B0604020202020204" charset="0"/>
              </a:rPr>
              <a:t>pekerjaan</a:t>
            </a:r>
            <a:r>
              <a:rPr lang="en-ID" sz="2800" b="1" i="1" dirty="0">
                <a:solidFill>
                  <a:srgbClr val="4D5156"/>
                </a:solidFill>
                <a:highlight>
                  <a:srgbClr val="FFFFFF"/>
                </a:highlight>
                <a:latin typeface="Sanchez" panose="020B0604020202020204" charset="0"/>
              </a:rPr>
              <a:t> </a:t>
            </a:r>
            <a:r>
              <a:rPr lang="en-ID" sz="2800" b="1" i="1" dirty="0" err="1">
                <a:solidFill>
                  <a:srgbClr val="4D5156"/>
                </a:solidFill>
                <a:highlight>
                  <a:srgbClr val="FFFFFF"/>
                </a:highlight>
                <a:latin typeface="Sanchez" panose="020B0604020202020204" charset="0"/>
              </a:rPr>
              <a:t>kecil</a:t>
            </a:r>
            <a:r>
              <a:rPr lang="en-ID" sz="2800" b="1" i="1" dirty="0">
                <a:solidFill>
                  <a:srgbClr val="4D5156"/>
                </a:solidFill>
                <a:highlight>
                  <a:srgbClr val="FFFFFF"/>
                </a:highlight>
                <a:latin typeface="Sanchez" panose="020B0604020202020204" charset="0"/>
              </a:rPr>
              <a:t> dan </a:t>
            </a:r>
            <a:r>
              <a:rPr lang="en-ID" sz="2800" b="1" i="1" dirty="0" err="1">
                <a:solidFill>
                  <a:srgbClr val="4D5156"/>
                </a:solidFill>
                <a:highlight>
                  <a:srgbClr val="FFFFFF"/>
                </a:highlight>
                <a:latin typeface="Sanchez" panose="020B0604020202020204" charset="0"/>
              </a:rPr>
              <a:t>sederhana</a:t>
            </a:r>
            <a:r>
              <a:rPr lang="en-ID" sz="2800" b="1" i="1" dirty="0">
                <a:solidFill>
                  <a:srgbClr val="4D5156"/>
                </a:solidFill>
                <a:highlight>
                  <a:srgbClr val="FFFFFF"/>
                </a:highlight>
                <a:latin typeface="Sanchez" panose="020B0604020202020204" charset="0"/>
              </a:rPr>
              <a:t>, </a:t>
            </a:r>
            <a:r>
              <a:rPr lang="en-ID" sz="2800" b="1" i="1" dirty="0" err="1">
                <a:solidFill>
                  <a:srgbClr val="4D5156"/>
                </a:solidFill>
                <a:highlight>
                  <a:srgbClr val="FFFFFF"/>
                </a:highlight>
                <a:latin typeface="Sanchez" panose="020B0604020202020204" charset="0"/>
              </a:rPr>
              <a:t>karena</a:t>
            </a:r>
            <a:r>
              <a:rPr lang="en-ID" sz="2800" b="1" i="1" dirty="0">
                <a:solidFill>
                  <a:srgbClr val="4D5156"/>
                </a:solidFill>
                <a:highlight>
                  <a:srgbClr val="FFFFFF"/>
                </a:highlight>
                <a:latin typeface="Sanchez" panose="020B0604020202020204" charset="0"/>
              </a:rPr>
              <a:t> </a:t>
            </a:r>
            <a:r>
              <a:rPr lang="en-ID" sz="2800" b="1" i="1" dirty="0" err="1">
                <a:solidFill>
                  <a:srgbClr val="4D5156"/>
                </a:solidFill>
                <a:highlight>
                  <a:srgbClr val="FFFFFF"/>
                </a:highlight>
                <a:latin typeface="Sanchez" panose="020B0604020202020204" charset="0"/>
              </a:rPr>
              <a:t>hal</a:t>
            </a:r>
            <a:r>
              <a:rPr lang="en-ID" sz="2800" b="1" i="1" dirty="0">
                <a:solidFill>
                  <a:srgbClr val="4D5156"/>
                </a:solidFill>
                <a:highlight>
                  <a:srgbClr val="FFFFFF"/>
                </a:highlight>
                <a:latin typeface="Sanchez" panose="020B0604020202020204" charset="0"/>
              </a:rPr>
              <a:t> </a:t>
            </a:r>
            <a:r>
              <a:rPr lang="en-ID" sz="2800" b="1" i="1" dirty="0" err="1">
                <a:solidFill>
                  <a:srgbClr val="4D5156"/>
                </a:solidFill>
                <a:highlight>
                  <a:srgbClr val="FFFFFF"/>
                </a:highlight>
                <a:latin typeface="Sanchez" panose="020B0604020202020204" charset="0"/>
              </a:rPr>
              <a:t>besar</a:t>
            </a:r>
            <a:r>
              <a:rPr lang="en-ID" sz="2800" b="1" i="1" dirty="0">
                <a:solidFill>
                  <a:srgbClr val="4D5156"/>
                </a:solidFill>
                <a:highlight>
                  <a:srgbClr val="FFFFFF"/>
                </a:highlight>
                <a:latin typeface="Sanchez" panose="020B0604020202020204" charset="0"/>
              </a:rPr>
              <a:t> </a:t>
            </a:r>
            <a:r>
              <a:rPr lang="en-ID" sz="2800" b="1" i="1" dirty="0" err="1">
                <a:solidFill>
                  <a:srgbClr val="4D5156"/>
                </a:solidFill>
                <a:highlight>
                  <a:srgbClr val="FFFFFF"/>
                </a:highlight>
                <a:latin typeface="Sanchez" panose="020B0604020202020204" charset="0"/>
              </a:rPr>
              <a:t>dimulai</a:t>
            </a:r>
            <a:r>
              <a:rPr lang="en-ID" sz="2800" b="1" i="1" dirty="0">
                <a:solidFill>
                  <a:srgbClr val="4D5156"/>
                </a:solidFill>
                <a:highlight>
                  <a:srgbClr val="FFFFFF"/>
                </a:highlight>
                <a:latin typeface="Sanchez" panose="020B0604020202020204" charset="0"/>
              </a:rPr>
              <a:t> </a:t>
            </a:r>
            <a:r>
              <a:rPr lang="en-ID" sz="2800" b="1" i="1" dirty="0" err="1">
                <a:solidFill>
                  <a:srgbClr val="4D5156"/>
                </a:solidFill>
                <a:highlight>
                  <a:srgbClr val="FFFFFF"/>
                </a:highlight>
                <a:latin typeface="Sanchez" panose="020B0604020202020204" charset="0"/>
              </a:rPr>
              <a:t>dari</a:t>
            </a:r>
            <a:r>
              <a:rPr lang="en-ID" sz="2800" b="1" i="1" dirty="0">
                <a:solidFill>
                  <a:srgbClr val="4D5156"/>
                </a:solidFill>
                <a:highlight>
                  <a:srgbClr val="FFFFFF"/>
                </a:highlight>
                <a:latin typeface="Sanchez" panose="020B0604020202020204" charset="0"/>
              </a:rPr>
              <a:t> </a:t>
            </a:r>
            <a:r>
              <a:rPr lang="en-ID" sz="2800" b="1" i="1" dirty="0" err="1">
                <a:solidFill>
                  <a:srgbClr val="4D5156"/>
                </a:solidFill>
                <a:highlight>
                  <a:srgbClr val="FFFFFF"/>
                </a:highlight>
                <a:latin typeface="Sanchez" panose="020B0604020202020204" charset="0"/>
              </a:rPr>
              <a:t>hal</a:t>
            </a:r>
            <a:r>
              <a:rPr lang="en-ID" sz="2800" b="1" i="1" dirty="0">
                <a:solidFill>
                  <a:srgbClr val="4D5156"/>
                </a:solidFill>
                <a:highlight>
                  <a:srgbClr val="FFFFFF"/>
                </a:highlight>
                <a:latin typeface="Sanchez" panose="020B0604020202020204" charset="0"/>
              </a:rPr>
              <a:t> yang </a:t>
            </a:r>
            <a:r>
              <a:rPr lang="en-ID" sz="2800" b="1" i="1" dirty="0" err="1">
                <a:solidFill>
                  <a:srgbClr val="4D5156"/>
                </a:solidFill>
                <a:highlight>
                  <a:srgbClr val="FFFFFF"/>
                </a:highlight>
                <a:latin typeface="Sanchez" panose="020B0604020202020204" charset="0"/>
              </a:rPr>
              <a:t>kecil</a:t>
            </a:r>
            <a:r>
              <a:rPr lang="en-ID" sz="2800" b="1" i="1" dirty="0">
                <a:solidFill>
                  <a:srgbClr val="4D5156"/>
                </a:solidFill>
                <a:highlight>
                  <a:srgbClr val="FFFFFF"/>
                </a:highlight>
                <a:latin typeface="Sanchez" panose="020B0604020202020204" charset="0"/>
              </a:rPr>
              <a:t> dan </a:t>
            </a:r>
            <a:r>
              <a:rPr lang="en-ID" sz="2800" b="1" i="1" dirty="0" err="1">
                <a:solidFill>
                  <a:srgbClr val="4D5156"/>
                </a:solidFill>
                <a:highlight>
                  <a:srgbClr val="FFFFFF"/>
                </a:highlight>
                <a:latin typeface="Sanchez" panose="020B0604020202020204" charset="0"/>
              </a:rPr>
              <a:t>sederhana</a:t>
            </a:r>
            <a:r>
              <a:rPr lang="en-ID" sz="2800" b="1" i="1" dirty="0">
                <a:solidFill>
                  <a:srgbClr val="4D5156"/>
                </a:solidFill>
                <a:highlight>
                  <a:srgbClr val="FFFFFF"/>
                </a:highlight>
                <a:latin typeface="Sanchez" panose="020B0604020202020204" charset="0"/>
              </a:rPr>
              <a:t>.</a:t>
            </a:r>
            <a:endParaRPr lang="en-ID" sz="2800" b="1" i="1" dirty="0">
              <a:latin typeface="Sanchez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67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99577" y="-713455"/>
            <a:ext cx="4456554" cy="5446899"/>
          </a:xfrm>
          <a:custGeom>
            <a:avLst/>
            <a:gdLst/>
            <a:ahLst/>
            <a:cxnLst/>
            <a:rect l="l" t="t" r="r" b="b"/>
            <a:pathLst>
              <a:path w="4456554" h="5446899">
                <a:moveTo>
                  <a:pt x="0" y="0"/>
                </a:moveTo>
                <a:lnTo>
                  <a:pt x="4456554" y="0"/>
                </a:lnTo>
                <a:lnTo>
                  <a:pt x="4456554" y="5446899"/>
                </a:lnTo>
                <a:lnTo>
                  <a:pt x="0" y="5446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5031023" y="-713455"/>
            <a:ext cx="4456554" cy="5446899"/>
          </a:xfrm>
          <a:custGeom>
            <a:avLst/>
            <a:gdLst/>
            <a:ahLst/>
            <a:cxnLst/>
            <a:rect l="l" t="t" r="r" b="b"/>
            <a:pathLst>
              <a:path w="4456554" h="5446899">
                <a:moveTo>
                  <a:pt x="4456554" y="0"/>
                </a:moveTo>
                <a:lnTo>
                  <a:pt x="0" y="0"/>
                </a:lnTo>
                <a:lnTo>
                  <a:pt x="0" y="5446899"/>
                </a:lnTo>
                <a:lnTo>
                  <a:pt x="4456554" y="5446899"/>
                </a:lnTo>
                <a:lnTo>
                  <a:pt x="445655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708270" y="5143500"/>
            <a:ext cx="3473939" cy="5737737"/>
          </a:xfrm>
          <a:custGeom>
            <a:avLst/>
            <a:gdLst/>
            <a:ahLst/>
            <a:cxnLst/>
            <a:rect l="l" t="t" r="r" b="b"/>
            <a:pathLst>
              <a:path w="3473939" h="5737737">
                <a:moveTo>
                  <a:pt x="0" y="0"/>
                </a:moveTo>
                <a:lnTo>
                  <a:pt x="3473940" y="0"/>
                </a:lnTo>
                <a:lnTo>
                  <a:pt x="3473940" y="5737737"/>
                </a:lnTo>
                <a:lnTo>
                  <a:pt x="0" y="57377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5522330" y="5143500"/>
            <a:ext cx="3473939" cy="5737737"/>
          </a:xfrm>
          <a:custGeom>
            <a:avLst/>
            <a:gdLst/>
            <a:ahLst/>
            <a:cxnLst/>
            <a:rect l="l" t="t" r="r" b="b"/>
            <a:pathLst>
              <a:path w="3473939" h="5737737">
                <a:moveTo>
                  <a:pt x="3473940" y="0"/>
                </a:moveTo>
                <a:lnTo>
                  <a:pt x="0" y="0"/>
                </a:lnTo>
                <a:lnTo>
                  <a:pt x="0" y="5737737"/>
                </a:lnTo>
                <a:lnTo>
                  <a:pt x="3473940" y="5737737"/>
                </a:lnTo>
                <a:lnTo>
                  <a:pt x="347394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688129" y="2997648"/>
            <a:ext cx="8911742" cy="3394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36"/>
              </a:lnSpc>
            </a:pPr>
            <a:r>
              <a:rPr lang="en-US" sz="13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</a:p>
          <a:p>
            <a:pPr algn="ctr">
              <a:lnSpc>
                <a:spcPts val="12936"/>
              </a:lnSpc>
            </a:pPr>
            <a:r>
              <a:rPr lang="en-US" sz="13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674397" y="7279025"/>
            <a:ext cx="5055523" cy="762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6"/>
              </a:lnSpc>
            </a:pPr>
            <a:r>
              <a:rPr lang="en-US" sz="4468" dirty="0" err="1">
                <a:solidFill>
                  <a:srgbClr val="FFFFFF"/>
                </a:solidFill>
                <a:latin typeface="Canva Sans 1 Bold"/>
              </a:rPr>
              <a:t>Matur</a:t>
            </a:r>
            <a:r>
              <a:rPr lang="en-US" sz="4468" dirty="0">
                <a:solidFill>
                  <a:srgbClr val="FFFFFF"/>
                </a:solidFill>
                <a:latin typeface="Canva Sans 1 Bold"/>
              </a:rPr>
              <a:t> </a:t>
            </a:r>
            <a:r>
              <a:rPr lang="en-US" sz="4468" dirty="0" err="1">
                <a:solidFill>
                  <a:srgbClr val="FFFFFF"/>
                </a:solidFill>
                <a:latin typeface="Canva Sans 1 Bold"/>
              </a:rPr>
              <a:t>Suksma</a:t>
            </a:r>
            <a:endParaRPr lang="en-US" sz="4468" dirty="0">
              <a:solidFill>
                <a:srgbClr val="FFFFFF"/>
              </a:solidFill>
              <a:latin typeface="Canva Sans 1 Bold"/>
            </a:endParaRPr>
          </a:p>
        </p:txBody>
      </p:sp>
      <p:sp>
        <p:nvSpPr>
          <p:cNvPr id="8" name="AutoShape 8"/>
          <p:cNvSpPr/>
          <p:nvPr/>
        </p:nvSpPr>
        <p:spPr>
          <a:xfrm rot="-17298">
            <a:off x="4746231" y="6847028"/>
            <a:ext cx="8911855" cy="0"/>
          </a:xfrm>
          <a:prstGeom prst="line">
            <a:avLst/>
          </a:prstGeom>
          <a:ln w="666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[ILM] APA KATA NAJWA SHIHAB TENTANG KORUPSI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2322" y="747122"/>
            <a:ext cx="17063357" cy="8543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V="1">
            <a:off x="-1883664" y="4915483"/>
            <a:ext cx="7315200" cy="3547872"/>
          </a:xfrm>
          <a:custGeom>
            <a:avLst/>
            <a:gdLst/>
            <a:ahLst/>
            <a:cxnLst/>
            <a:rect l="l" t="t" r="r" b="b"/>
            <a:pathLst>
              <a:path w="7315200" h="3547872">
                <a:moveTo>
                  <a:pt x="0" y="3547872"/>
                </a:moveTo>
                <a:lnTo>
                  <a:pt x="7315200" y="3547872"/>
                </a:lnTo>
                <a:lnTo>
                  <a:pt x="7315200" y="0"/>
                </a:lnTo>
                <a:lnTo>
                  <a:pt x="0" y="0"/>
                </a:lnTo>
                <a:lnTo>
                  <a:pt x="0" y="3547872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12856464" y="1883664"/>
            <a:ext cx="7315200" cy="3547872"/>
          </a:xfrm>
          <a:custGeom>
            <a:avLst/>
            <a:gdLst/>
            <a:ahLst/>
            <a:cxnLst/>
            <a:rect l="l" t="t" r="r" b="b"/>
            <a:pathLst>
              <a:path w="7315200" h="3547872">
                <a:moveTo>
                  <a:pt x="0" y="0"/>
                </a:moveTo>
                <a:lnTo>
                  <a:pt x="7315200" y="0"/>
                </a:lnTo>
                <a:lnTo>
                  <a:pt x="7315200" y="3547872"/>
                </a:lnTo>
                <a:lnTo>
                  <a:pt x="0" y="35478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4018976" cy="4018976"/>
          </a:xfrm>
          <a:custGeom>
            <a:avLst/>
            <a:gdLst/>
            <a:ahLst/>
            <a:cxnLst/>
            <a:rect l="l" t="t" r="r" b="b"/>
            <a:pathLst>
              <a:path w="4018976" h="4018976">
                <a:moveTo>
                  <a:pt x="0" y="0"/>
                </a:moveTo>
                <a:lnTo>
                  <a:pt x="4018976" y="0"/>
                </a:lnTo>
                <a:lnTo>
                  <a:pt x="4018976" y="4018976"/>
                </a:lnTo>
                <a:lnTo>
                  <a:pt x="0" y="4018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 flipV="1">
            <a:off x="14269024" y="6268024"/>
            <a:ext cx="4018976" cy="4018976"/>
          </a:xfrm>
          <a:custGeom>
            <a:avLst/>
            <a:gdLst/>
            <a:ahLst/>
            <a:cxnLst/>
            <a:rect l="l" t="t" r="r" b="b"/>
            <a:pathLst>
              <a:path w="4018976" h="4018976">
                <a:moveTo>
                  <a:pt x="4018976" y="4018976"/>
                </a:moveTo>
                <a:lnTo>
                  <a:pt x="0" y="4018976"/>
                </a:lnTo>
                <a:lnTo>
                  <a:pt x="0" y="0"/>
                </a:lnTo>
                <a:lnTo>
                  <a:pt x="4018976" y="0"/>
                </a:lnTo>
                <a:lnTo>
                  <a:pt x="4018976" y="401897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73936" y="2324100"/>
            <a:ext cx="4458158" cy="6248401"/>
          </a:xfrm>
          <a:custGeom>
            <a:avLst/>
            <a:gdLst/>
            <a:ahLst/>
            <a:cxnLst/>
            <a:rect l="l" t="t" r="r" b="b"/>
            <a:pathLst>
              <a:path w="5587119" h="7303423">
                <a:moveTo>
                  <a:pt x="0" y="0"/>
                </a:moveTo>
                <a:lnTo>
                  <a:pt x="5587119" y="0"/>
                </a:lnTo>
                <a:lnTo>
                  <a:pt x="5587119" y="7303423"/>
                </a:lnTo>
                <a:lnTo>
                  <a:pt x="0" y="73034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54F1DD-0D45-93F2-FA77-8D092EDF84BE}"/>
              </a:ext>
            </a:extLst>
          </p:cNvPr>
          <p:cNvSpPr txBox="1"/>
          <p:nvPr/>
        </p:nvSpPr>
        <p:spPr>
          <a:xfrm>
            <a:off x="8686800" y="2628900"/>
            <a:ext cx="5105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>
                <a:solidFill>
                  <a:schemeClr val="tx2"/>
                </a:solidFill>
                <a:latin typeface="Sanchez" panose="020B0604020202020204" charset="0"/>
              </a:rPr>
              <a:t>…?</a:t>
            </a:r>
            <a:endParaRPr lang="en-ID" sz="20000" dirty="0">
              <a:solidFill>
                <a:schemeClr val="tx2"/>
              </a:solidFill>
              <a:latin typeface="Sanchez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370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5400000" flipV="1">
            <a:off x="-4169664" y="5024457"/>
            <a:ext cx="7315200" cy="3547872"/>
          </a:xfrm>
          <a:custGeom>
            <a:avLst/>
            <a:gdLst/>
            <a:ahLst/>
            <a:cxnLst/>
            <a:rect l="l" t="t" r="r" b="b"/>
            <a:pathLst>
              <a:path w="7315200" h="3547872">
                <a:moveTo>
                  <a:pt x="0" y="3547872"/>
                </a:moveTo>
                <a:lnTo>
                  <a:pt x="7315200" y="3547872"/>
                </a:lnTo>
                <a:lnTo>
                  <a:pt x="7315200" y="0"/>
                </a:lnTo>
                <a:lnTo>
                  <a:pt x="0" y="0"/>
                </a:lnTo>
                <a:lnTo>
                  <a:pt x="0" y="3547872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13947103" y="1883664"/>
            <a:ext cx="7315200" cy="3547872"/>
          </a:xfrm>
          <a:custGeom>
            <a:avLst/>
            <a:gdLst/>
            <a:ahLst/>
            <a:cxnLst/>
            <a:rect l="l" t="t" r="r" b="b"/>
            <a:pathLst>
              <a:path w="7315200" h="3547872">
                <a:moveTo>
                  <a:pt x="0" y="0"/>
                </a:moveTo>
                <a:lnTo>
                  <a:pt x="7315200" y="0"/>
                </a:lnTo>
                <a:lnTo>
                  <a:pt x="7315200" y="3547872"/>
                </a:lnTo>
                <a:lnTo>
                  <a:pt x="0" y="35478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0"/>
            <a:ext cx="4018976" cy="4018976"/>
          </a:xfrm>
          <a:custGeom>
            <a:avLst/>
            <a:gdLst/>
            <a:ahLst/>
            <a:cxnLst/>
            <a:rect l="l" t="t" r="r" b="b"/>
            <a:pathLst>
              <a:path w="4018976" h="4018976">
                <a:moveTo>
                  <a:pt x="0" y="0"/>
                </a:moveTo>
                <a:lnTo>
                  <a:pt x="4018976" y="0"/>
                </a:lnTo>
                <a:lnTo>
                  <a:pt x="4018976" y="4018976"/>
                </a:lnTo>
                <a:lnTo>
                  <a:pt x="0" y="4018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14269024" y="6268024"/>
            <a:ext cx="4018976" cy="4018976"/>
          </a:xfrm>
          <a:custGeom>
            <a:avLst/>
            <a:gdLst/>
            <a:ahLst/>
            <a:cxnLst/>
            <a:rect l="l" t="t" r="r" b="b"/>
            <a:pathLst>
              <a:path w="4018976" h="4018976">
                <a:moveTo>
                  <a:pt x="4018976" y="4018976"/>
                </a:moveTo>
                <a:lnTo>
                  <a:pt x="0" y="4018976"/>
                </a:lnTo>
                <a:lnTo>
                  <a:pt x="0" y="0"/>
                </a:lnTo>
                <a:lnTo>
                  <a:pt x="4018976" y="0"/>
                </a:lnTo>
                <a:lnTo>
                  <a:pt x="4018976" y="401897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2931273" y="2328360"/>
            <a:ext cx="12830723" cy="1"/>
          </a:xfrm>
          <a:prstGeom prst="line">
            <a:avLst/>
          </a:prstGeom>
          <a:ln w="95250" cap="flat">
            <a:solidFill>
              <a:srgbClr val="334C8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D" dirty="0"/>
          </a:p>
        </p:txBody>
      </p:sp>
      <p:sp>
        <p:nvSpPr>
          <p:cNvPr id="11" name="TextBox 11"/>
          <p:cNvSpPr txBox="1"/>
          <p:nvPr/>
        </p:nvSpPr>
        <p:spPr>
          <a:xfrm>
            <a:off x="874097" y="783017"/>
            <a:ext cx="17026128" cy="9006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87"/>
              </a:lnSpc>
            </a:pPr>
            <a:r>
              <a:rPr lang="en-US" sz="3600" dirty="0">
                <a:solidFill>
                  <a:srgbClr val="334C8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BAHAYA DAN DAMPAK KORUPSI</a:t>
            </a:r>
          </a:p>
        </p:txBody>
      </p:sp>
      <p:sp>
        <p:nvSpPr>
          <p:cNvPr id="13" name="Freeform 13"/>
          <p:cNvSpPr/>
          <p:nvPr/>
        </p:nvSpPr>
        <p:spPr>
          <a:xfrm rot="20767630">
            <a:off x="15892089" y="7899849"/>
            <a:ext cx="2729456" cy="2152670"/>
          </a:xfrm>
          <a:custGeom>
            <a:avLst/>
            <a:gdLst/>
            <a:ahLst/>
            <a:cxnLst/>
            <a:rect l="l" t="t" r="r" b="b"/>
            <a:pathLst>
              <a:path w="4520785" h="4520785">
                <a:moveTo>
                  <a:pt x="0" y="0"/>
                </a:moveTo>
                <a:lnTo>
                  <a:pt x="4520785" y="0"/>
                </a:lnTo>
                <a:lnTo>
                  <a:pt x="4520785" y="4520785"/>
                </a:lnTo>
                <a:lnTo>
                  <a:pt x="0" y="45207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767630">
            <a:off x="16840200" y="8327210"/>
            <a:ext cx="1124672" cy="2269272"/>
          </a:xfrm>
          <a:custGeom>
            <a:avLst/>
            <a:gdLst/>
            <a:ahLst/>
            <a:cxnLst/>
            <a:rect l="l" t="t" r="r" b="b"/>
            <a:pathLst>
              <a:path w="3040380" h="4572000">
                <a:moveTo>
                  <a:pt x="0" y="0"/>
                </a:moveTo>
                <a:lnTo>
                  <a:pt x="3040380" y="0"/>
                </a:lnTo>
                <a:lnTo>
                  <a:pt x="30403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81D47C6D-9F50-491F-9073-880FE5FA8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818" y="742824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923E70-32FD-449F-82C2-764216AAB7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3594" y="2781301"/>
            <a:ext cx="11052206" cy="67628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1D2DC0-967E-4F79-8A3F-B0E4D3B4FC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76218" y="6459958"/>
            <a:ext cx="5025981" cy="128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11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5400000" flipV="1">
            <a:off x="-4169664" y="5024457"/>
            <a:ext cx="7315200" cy="3547872"/>
          </a:xfrm>
          <a:custGeom>
            <a:avLst/>
            <a:gdLst/>
            <a:ahLst/>
            <a:cxnLst/>
            <a:rect l="l" t="t" r="r" b="b"/>
            <a:pathLst>
              <a:path w="7315200" h="3547872">
                <a:moveTo>
                  <a:pt x="0" y="3547872"/>
                </a:moveTo>
                <a:lnTo>
                  <a:pt x="7315200" y="3547872"/>
                </a:lnTo>
                <a:lnTo>
                  <a:pt x="7315200" y="0"/>
                </a:lnTo>
                <a:lnTo>
                  <a:pt x="0" y="0"/>
                </a:lnTo>
                <a:lnTo>
                  <a:pt x="0" y="3547872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13947103" y="1883664"/>
            <a:ext cx="7315200" cy="3547872"/>
          </a:xfrm>
          <a:custGeom>
            <a:avLst/>
            <a:gdLst/>
            <a:ahLst/>
            <a:cxnLst/>
            <a:rect l="l" t="t" r="r" b="b"/>
            <a:pathLst>
              <a:path w="7315200" h="3547872">
                <a:moveTo>
                  <a:pt x="0" y="0"/>
                </a:moveTo>
                <a:lnTo>
                  <a:pt x="7315200" y="0"/>
                </a:lnTo>
                <a:lnTo>
                  <a:pt x="7315200" y="3547872"/>
                </a:lnTo>
                <a:lnTo>
                  <a:pt x="0" y="35478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0"/>
            <a:ext cx="4018976" cy="4018976"/>
          </a:xfrm>
          <a:custGeom>
            <a:avLst/>
            <a:gdLst/>
            <a:ahLst/>
            <a:cxnLst/>
            <a:rect l="l" t="t" r="r" b="b"/>
            <a:pathLst>
              <a:path w="4018976" h="4018976">
                <a:moveTo>
                  <a:pt x="0" y="0"/>
                </a:moveTo>
                <a:lnTo>
                  <a:pt x="4018976" y="0"/>
                </a:lnTo>
                <a:lnTo>
                  <a:pt x="4018976" y="4018976"/>
                </a:lnTo>
                <a:lnTo>
                  <a:pt x="0" y="4018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14269024" y="6268024"/>
            <a:ext cx="4018976" cy="4018976"/>
          </a:xfrm>
          <a:custGeom>
            <a:avLst/>
            <a:gdLst/>
            <a:ahLst/>
            <a:cxnLst/>
            <a:rect l="l" t="t" r="r" b="b"/>
            <a:pathLst>
              <a:path w="4018976" h="4018976">
                <a:moveTo>
                  <a:pt x="4018976" y="4018976"/>
                </a:moveTo>
                <a:lnTo>
                  <a:pt x="0" y="4018976"/>
                </a:lnTo>
                <a:lnTo>
                  <a:pt x="0" y="0"/>
                </a:lnTo>
                <a:lnTo>
                  <a:pt x="4018976" y="0"/>
                </a:lnTo>
                <a:lnTo>
                  <a:pt x="4018976" y="401897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3000044" y="1953875"/>
            <a:ext cx="12830723" cy="1"/>
          </a:xfrm>
          <a:prstGeom prst="line">
            <a:avLst/>
          </a:prstGeom>
          <a:ln w="95250" cap="flat">
            <a:solidFill>
              <a:srgbClr val="334C8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578575" y="516763"/>
            <a:ext cx="17026128" cy="9006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87"/>
              </a:lnSpc>
            </a:pPr>
            <a:r>
              <a:rPr lang="en-US" sz="3600" dirty="0">
                <a:solidFill>
                  <a:srgbClr val="334C8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BAHAYA DAN DAMPAK KORUPSI</a:t>
            </a:r>
          </a:p>
        </p:txBody>
      </p:sp>
      <p:sp>
        <p:nvSpPr>
          <p:cNvPr id="13" name="Freeform 13"/>
          <p:cNvSpPr/>
          <p:nvPr/>
        </p:nvSpPr>
        <p:spPr>
          <a:xfrm rot="20767630">
            <a:off x="15892089" y="7899849"/>
            <a:ext cx="2729456" cy="2152670"/>
          </a:xfrm>
          <a:custGeom>
            <a:avLst/>
            <a:gdLst/>
            <a:ahLst/>
            <a:cxnLst/>
            <a:rect l="l" t="t" r="r" b="b"/>
            <a:pathLst>
              <a:path w="4520785" h="4520785">
                <a:moveTo>
                  <a:pt x="0" y="0"/>
                </a:moveTo>
                <a:lnTo>
                  <a:pt x="4520785" y="0"/>
                </a:lnTo>
                <a:lnTo>
                  <a:pt x="4520785" y="4520785"/>
                </a:lnTo>
                <a:lnTo>
                  <a:pt x="0" y="45207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767630">
            <a:off x="16840200" y="8327210"/>
            <a:ext cx="1124672" cy="2269272"/>
          </a:xfrm>
          <a:custGeom>
            <a:avLst/>
            <a:gdLst/>
            <a:ahLst/>
            <a:cxnLst/>
            <a:rect l="l" t="t" r="r" b="b"/>
            <a:pathLst>
              <a:path w="3040380" h="4572000">
                <a:moveTo>
                  <a:pt x="0" y="0"/>
                </a:moveTo>
                <a:lnTo>
                  <a:pt x="3040380" y="0"/>
                </a:lnTo>
                <a:lnTo>
                  <a:pt x="30403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81D47C6D-9F50-491F-9073-880FE5FA8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818" y="742824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8BB39C-8D3C-488E-0C15-B853AB2002A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465" t="19070" r="39038" b="9521"/>
          <a:stretch/>
        </p:blipFill>
        <p:spPr>
          <a:xfrm>
            <a:off x="12076572" y="3619503"/>
            <a:ext cx="4949555" cy="44508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FDB77C-733D-CEBB-6D0E-D53A28511DD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6246" t="18041" r="31808" b="12364"/>
          <a:stretch/>
        </p:blipFill>
        <p:spPr>
          <a:xfrm>
            <a:off x="762000" y="2090353"/>
            <a:ext cx="10896601" cy="70757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C6F641B-C237-0992-482E-7D4BBB704C19}"/>
              </a:ext>
            </a:extLst>
          </p:cNvPr>
          <p:cNvSpPr txBox="1"/>
          <p:nvPr/>
        </p:nvSpPr>
        <p:spPr>
          <a:xfrm>
            <a:off x="12499188" y="8307412"/>
            <a:ext cx="3466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chemeClr val="tx2"/>
                </a:solidFill>
              </a:rPr>
              <a:t>Sumber</a:t>
            </a:r>
            <a:r>
              <a:rPr lang="en-US" i="1" dirty="0">
                <a:solidFill>
                  <a:schemeClr val="tx2"/>
                </a:solidFill>
              </a:rPr>
              <a:t>: Detik.com &amp; Kompas.com </a:t>
            </a:r>
            <a:endParaRPr lang="en-ID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465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5400000" flipV="1">
            <a:off x="-4169664" y="5024457"/>
            <a:ext cx="7315200" cy="3547872"/>
          </a:xfrm>
          <a:custGeom>
            <a:avLst/>
            <a:gdLst/>
            <a:ahLst/>
            <a:cxnLst/>
            <a:rect l="l" t="t" r="r" b="b"/>
            <a:pathLst>
              <a:path w="7315200" h="3547872">
                <a:moveTo>
                  <a:pt x="0" y="3547872"/>
                </a:moveTo>
                <a:lnTo>
                  <a:pt x="7315200" y="3547872"/>
                </a:lnTo>
                <a:lnTo>
                  <a:pt x="7315200" y="0"/>
                </a:lnTo>
                <a:lnTo>
                  <a:pt x="0" y="0"/>
                </a:lnTo>
                <a:lnTo>
                  <a:pt x="0" y="3547872"/>
                </a:lnTo>
                <a:close/>
              </a:path>
            </a:pathLst>
          </a:custGeom>
          <a:blipFill>
            <a:blip r:embed="rId3">
              <a:alphaModFix amt="6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13947103" y="1883664"/>
            <a:ext cx="7315200" cy="3547872"/>
          </a:xfrm>
          <a:custGeom>
            <a:avLst/>
            <a:gdLst/>
            <a:ahLst/>
            <a:cxnLst/>
            <a:rect l="l" t="t" r="r" b="b"/>
            <a:pathLst>
              <a:path w="7315200" h="3547872">
                <a:moveTo>
                  <a:pt x="0" y="0"/>
                </a:moveTo>
                <a:lnTo>
                  <a:pt x="7315200" y="0"/>
                </a:lnTo>
                <a:lnTo>
                  <a:pt x="7315200" y="3547872"/>
                </a:lnTo>
                <a:lnTo>
                  <a:pt x="0" y="35478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0"/>
            <a:ext cx="4018976" cy="4018976"/>
          </a:xfrm>
          <a:custGeom>
            <a:avLst/>
            <a:gdLst/>
            <a:ahLst/>
            <a:cxnLst/>
            <a:rect l="l" t="t" r="r" b="b"/>
            <a:pathLst>
              <a:path w="4018976" h="4018976">
                <a:moveTo>
                  <a:pt x="0" y="0"/>
                </a:moveTo>
                <a:lnTo>
                  <a:pt x="4018976" y="0"/>
                </a:lnTo>
                <a:lnTo>
                  <a:pt x="4018976" y="4018976"/>
                </a:lnTo>
                <a:lnTo>
                  <a:pt x="0" y="40189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14269024" y="6268024"/>
            <a:ext cx="4018976" cy="4018976"/>
          </a:xfrm>
          <a:custGeom>
            <a:avLst/>
            <a:gdLst/>
            <a:ahLst/>
            <a:cxnLst/>
            <a:rect l="l" t="t" r="r" b="b"/>
            <a:pathLst>
              <a:path w="4018976" h="4018976">
                <a:moveTo>
                  <a:pt x="4018976" y="4018976"/>
                </a:moveTo>
                <a:lnTo>
                  <a:pt x="0" y="4018976"/>
                </a:lnTo>
                <a:lnTo>
                  <a:pt x="0" y="0"/>
                </a:lnTo>
                <a:lnTo>
                  <a:pt x="4018976" y="0"/>
                </a:lnTo>
                <a:lnTo>
                  <a:pt x="4018976" y="401897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3000044" y="1953875"/>
            <a:ext cx="12830723" cy="1"/>
          </a:xfrm>
          <a:prstGeom prst="line">
            <a:avLst/>
          </a:prstGeom>
          <a:ln w="95250" cap="flat">
            <a:solidFill>
              <a:srgbClr val="334C8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578575" y="516763"/>
            <a:ext cx="17026128" cy="9006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87"/>
              </a:lnSpc>
            </a:pPr>
            <a:r>
              <a:rPr lang="en-US" sz="3600" dirty="0">
                <a:solidFill>
                  <a:srgbClr val="334C8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BAHAYA DAN DAMPAK KORUPSI</a:t>
            </a:r>
          </a:p>
        </p:txBody>
      </p:sp>
      <p:sp>
        <p:nvSpPr>
          <p:cNvPr id="13" name="Freeform 13"/>
          <p:cNvSpPr/>
          <p:nvPr/>
        </p:nvSpPr>
        <p:spPr>
          <a:xfrm rot="20767630">
            <a:off x="15892089" y="7899849"/>
            <a:ext cx="2729456" cy="2152670"/>
          </a:xfrm>
          <a:custGeom>
            <a:avLst/>
            <a:gdLst/>
            <a:ahLst/>
            <a:cxnLst/>
            <a:rect l="l" t="t" r="r" b="b"/>
            <a:pathLst>
              <a:path w="4520785" h="4520785">
                <a:moveTo>
                  <a:pt x="0" y="0"/>
                </a:moveTo>
                <a:lnTo>
                  <a:pt x="4520785" y="0"/>
                </a:lnTo>
                <a:lnTo>
                  <a:pt x="4520785" y="4520785"/>
                </a:lnTo>
                <a:lnTo>
                  <a:pt x="0" y="45207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767630">
            <a:off x="16840200" y="8327210"/>
            <a:ext cx="1124672" cy="2269272"/>
          </a:xfrm>
          <a:custGeom>
            <a:avLst/>
            <a:gdLst/>
            <a:ahLst/>
            <a:cxnLst/>
            <a:rect l="l" t="t" r="r" b="b"/>
            <a:pathLst>
              <a:path w="3040380" h="4572000">
                <a:moveTo>
                  <a:pt x="0" y="0"/>
                </a:moveTo>
                <a:lnTo>
                  <a:pt x="3040380" y="0"/>
                </a:lnTo>
                <a:lnTo>
                  <a:pt x="30403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81D47C6D-9F50-491F-9073-880FE5FA8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818" y="742824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672835-1E00-9126-D76B-B8F37AE4148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" r="977"/>
          <a:stretch/>
        </p:blipFill>
        <p:spPr>
          <a:xfrm>
            <a:off x="1618747" y="2490291"/>
            <a:ext cx="6915654" cy="70538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77EB98-0D18-86E2-23C7-A9013E54CCC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" r="977"/>
          <a:stretch/>
        </p:blipFill>
        <p:spPr>
          <a:xfrm>
            <a:off x="9753600" y="2078828"/>
            <a:ext cx="6526162" cy="746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59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5400000" flipV="1">
            <a:off x="-4169664" y="5024457"/>
            <a:ext cx="7315200" cy="3547872"/>
          </a:xfrm>
          <a:custGeom>
            <a:avLst/>
            <a:gdLst/>
            <a:ahLst/>
            <a:cxnLst/>
            <a:rect l="l" t="t" r="r" b="b"/>
            <a:pathLst>
              <a:path w="7315200" h="3547872">
                <a:moveTo>
                  <a:pt x="0" y="3547872"/>
                </a:moveTo>
                <a:lnTo>
                  <a:pt x="7315200" y="3547872"/>
                </a:lnTo>
                <a:lnTo>
                  <a:pt x="7315200" y="0"/>
                </a:lnTo>
                <a:lnTo>
                  <a:pt x="0" y="0"/>
                </a:lnTo>
                <a:lnTo>
                  <a:pt x="0" y="3547872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13918860" y="1883664"/>
            <a:ext cx="7315200" cy="3547872"/>
          </a:xfrm>
          <a:custGeom>
            <a:avLst/>
            <a:gdLst/>
            <a:ahLst/>
            <a:cxnLst/>
            <a:rect l="l" t="t" r="r" b="b"/>
            <a:pathLst>
              <a:path w="7315200" h="3547872">
                <a:moveTo>
                  <a:pt x="0" y="0"/>
                </a:moveTo>
                <a:lnTo>
                  <a:pt x="7315200" y="0"/>
                </a:lnTo>
                <a:lnTo>
                  <a:pt x="7315200" y="3547872"/>
                </a:lnTo>
                <a:lnTo>
                  <a:pt x="0" y="35478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0"/>
            <a:ext cx="4018976" cy="4018976"/>
          </a:xfrm>
          <a:custGeom>
            <a:avLst/>
            <a:gdLst/>
            <a:ahLst/>
            <a:cxnLst/>
            <a:rect l="l" t="t" r="r" b="b"/>
            <a:pathLst>
              <a:path w="4018976" h="4018976">
                <a:moveTo>
                  <a:pt x="0" y="0"/>
                </a:moveTo>
                <a:lnTo>
                  <a:pt x="4018976" y="0"/>
                </a:lnTo>
                <a:lnTo>
                  <a:pt x="4018976" y="4018976"/>
                </a:lnTo>
                <a:lnTo>
                  <a:pt x="0" y="4018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14269024" y="6268024"/>
            <a:ext cx="4018976" cy="4018976"/>
          </a:xfrm>
          <a:custGeom>
            <a:avLst/>
            <a:gdLst/>
            <a:ahLst/>
            <a:cxnLst/>
            <a:rect l="l" t="t" r="r" b="b"/>
            <a:pathLst>
              <a:path w="4018976" h="4018976">
                <a:moveTo>
                  <a:pt x="4018976" y="4018976"/>
                </a:moveTo>
                <a:lnTo>
                  <a:pt x="0" y="4018976"/>
                </a:lnTo>
                <a:lnTo>
                  <a:pt x="0" y="0"/>
                </a:lnTo>
                <a:lnTo>
                  <a:pt x="4018976" y="0"/>
                </a:lnTo>
                <a:lnTo>
                  <a:pt x="4018976" y="401897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2971801" y="1739319"/>
            <a:ext cx="12830723" cy="1"/>
          </a:xfrm>
          <a:prstGeom prst="line">
            <a:avLst/>
          </a:prstGeom>
          <a:ln w="95250" cap="flat">
            <a:solidFill>
              <a:srgbClr val="334C8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1194390" y="524418"/>
            <a:ext cx="17026128" cy="9006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87"/>
              </a:lnSpc>
            </a:pPr>
            <a:r>
              <a:rPr lang="en-US" sz="3600" dirty="0">
                <a:solidFill>
                  <a:srgbClr val="334C8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BIAYA SOSIAL KORUPSI</a:t>
            </a:r>
          </a:p>
        </p:txBody>
      </p:sp>
      <p:sp>
        <p:nvSpPr>
          <p:cNvPr id="13" name="Freeform 13"/>
          <p:cNvSpPr/>
          <p:nvPr/>
        </p:nvSpPr>
        <p:spPr>
          <a:xfrm rot="20767630">
            <a:off x="15892089" y="7899849"/>
            <a:ext cx="2729456" cy="2152670"/>
          </a:xfrm>
          <a:custGeom>
            <a:avLst/>
            <a:gdLst/>
            <a:ahLst/>
            <a:cxnLst/>
            <a:rect l="l" t="t" r="r" b="b"/>
            <a:pathLst>
              <a:path w="4520785" h="4520785">
                <a:moveTo>
                  <a:pt x="0" y="0"/>
                </a:moveTo>
                <a:lnTo>
                  <a:pt x="4520785" y="0"/>
                </a:lnTo>
                <a:lnTo>
                  <a:pt x="4520785" y="4520785"/>
                </a:lnTo>
                <a:lnTo>
                  <a:pt x="0" y="45207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767630">
            <a:off x="16840200" y="8327210"/>
            <a:ext cx="1124672" cy="2269272"/>
          </a:xfrm>
          <a:custGeom>
            <a:avLst/>
            <a:gdLst/>
            <a:ahLst/>
            <a:cxnLst/>
            <a:rect l="l" t="t" r="r" b="b"/>
            <a:pathLst>
              <a:path w="3040380" h="4572000">
                <a:moveTo>
                  <a:pt x="0" y="0"/>
                </a:moveTo>
                <a:lnTo>
                  <a:pt x="3040380" y="0"/>
                </a:lnTo>
                <a:lnTo>
                  <a:pt x="30403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81D47C6D-9F50-491F-9073-880FE5FA8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818" y="742824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32BF23-795F-104B-0AE2-6CBF8D4028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2234" y="1949532"/>
            <a:ext cx="12006539" cy="776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39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5400000" flipV="1">
            <a:off x="-4169664" y="5024457"/>
            <a:ext cx="7315200" cy="3547872"/>
          </a:xfrm>
          <a:custGeom>
            <a:avLst/>
            <a:gdLst/>
            <a:ahLst/>
            <a:cxnLst/>
            <a:rect l="l" t="t" r="r" b="b"/>
            <a:pathLst>
              <a:path w="7315200" h="3547872">
                <a:moveTo>
                  <a:pt x="0" y="3547872"/>
                </a:moveTo>
                <a:lnTo>
                  <a:pt x="7315200" y="3547872"/>
                </a:lnTo>
                <a:lnTo>
                  <a:pt x="7315200" y="0"/>
                </a:lnTo>
                <a:lnTo>
                  <a:pt x="0" y="0"/>
                </a:lnTo>
                <a:lnTo>
                  <a:pt x="0" y="3547872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13918860" y="1883664"/>
            <a:ext cx="7315200" cy="3547872"/>
          </a:xfrm>
          <a:custGeom>
            <a:avLst/>
            <a:gdLst/>
            <a:ahLst/>
            <a:cxnLst/>
            <a:rect l="l" t="t" r="r" b="b"/>
            <a:pathLst>
              <a:path w="7315200" h="3547872">
                <a:moveTo>
                  <a:pt x="0" y="0"/>
                </a:moveTo>
                <a:lnTo>
                  <a:pt x="7315200" y="0"/>
                </a:lnTo>
                <a:lnTo>
                  <a:pt x="7315200" y="3547872"/>
                </a:lnTo>
                <a:lnTo>
                  <a:pt x="0" y="35478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0"/>
            <a:ext cx="4018976" cy="4018976"/>
          </a:xfrm>
          <a:custGeom>
            <a:avLst/>
            <a:gdLst/>
            <a:ahLst/>
            <a:cxnLst/>
            <a:rect l="l" t="t" r="r" b="b"/>
            <a:pathLst>
              <a:path w="4018976" h="4018976">
                <a:moveTo>
                  <a:pt x="0" y="0"/>
                </a:moveTo>
                <a:lnTo>
                  <a:pt x="4018976" y="0"/>
                </a:lnTo>
                <a:lnTo>
                  <a:pt x="4018976" y="4018976"/>
                </a:lnTo>
                <a:lnTo>
                  <a:pt x="0" y="4018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14269024" y="6268024"/>
            <a:ext cx="4018976" cy="4018976"/>
          </a:xfrm>
          <a:custGeom>
            <a:avLst/>
            <a:gdLst/>
            <a:ahLst/>
            <a:cxnLst/>
            <a:rect l="l" t="t" r="r" b="b"/>
            <a:pathLst>
              <a:path w="4018976" h="4018976">
                <a:moveTo>
                  <a:pt x="4018976" y="4018976"/>
                </a:moveTo>
                <a:lnTo>
                  <a:pt x="0" y="4018976"/>
                </a:lnTo>
                <a:lnTo>
                  <a:pt x="0" y="0"/>
                </a:lnTo>
                <a:lnTo>
                  <a:pt x="4018976" y="0"/>
                </a:lnTo>
                <a:lnTo>
                  <a:pt x="4018976" y="401897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2971800" y="2851344"/>
            <a:ext cx="12830723" cy="1"/>
          </a:xfrm>
          <a:prstGeom prst="line">
            <a:avLst/>
          </a:prstGeom>
          <a:ln w="95250" cap="flat">
            <a:solidFill>
              <a:srgbClr val="334C8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478948" y="1370400"/>
            <a:ext cx="18050861" cy="9006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87"/>
              </a:lnSpc>
            </a:pPr>
            <a:r>
              <a:rPr lang="en-US" sz="3600" dirty="0">
                <a:solidFill>
                  <a:srgbClr val="334C8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DASAR HUKUM PEMBERANTASAN KORUPSI DI INDONESIA</a:t>
            </a:r>
          </a:p>
        </p:txBody>
      </p:sp>
      <p:sp>
        <p:nvSpPr>
          <p:cNvPr id="13" name="Freeform 13"/>
          <p:cNvSpPr/>
          <p:nvPr/>
        </p:nvSpPr>
        <p:spPr>
          <a:xfrm rot="20767630">
            <a:off x="15892089" y="7899849"/>
            <a:ext cx="2729456" cy="2152670"/>
          </a:xfrm>
          <a:custGeom>
            <a:avLst/>
            <a:gdLst/>
            <a:ahLst/>
            <a:cxnLst/>
            <a:rect l="l" t="t" r="r" b="b"/>
            <a:pathLst>
              <a:path w="4520785" h="4520785">
                <a:moveTo>
                  <a:pt x="0" y="0"/>
                </a:moveTo>
                <a:lnTo>
                  <a:pt x="4520785" y="0"/>
                </a:lnTo>
                <a:lnTo>
                  <a:pt x="4520785" y="4520785"/>
                </a:lnTo>
                <a:lnTo>
                  <a:pt x="0" y="45207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767630">
            <a:off x="16840200" y="8327210"/>
            <a:ext cx="1124672" cy="2269272"/>
          </a:xfrm>
          <a:custGeom>
            <a:avLst/>
            <a:gdLst/>
            <a:ahLst/>
            <a:cxnLst/>
            <a:rect l="l" t="t" r="r" b="b"/>
            <a:pathLst>
              <a:path w="3040380" h="4572000">
                <a:moveTo>
                  <a:pt x="0" y="0"/>
                </a:moveTo>
                <a:lnTo>
                  <a:pt x="3040380" y="0"/>
                </a:lnTo>
                <a:lnTo>
                  <a:pt x="30403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81D47C6D-9F50-491F-9073-880FE5FA8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818" y="742824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Google Shape;112;p4">
            <a:extLst>
              <a:ext uri="{FF2B5EF4-FFF2-40B4-BE49-F238E27FC236}">
                <a16:creationId xmlns:a16="http://schemas.microsoft.com/office/drawing/2014/main" id="{7367F752-ACBE-6B88-45F2-078FCA5687AD}"/>
              </a:ext>
            </a:extLst>
          </p:cNvPr>
          <p:cNvSpPr txBox="1">
            <a:spLocks/>
          </p:cNvSpPr>
          <p:nvPr/>
        </p:nvSpPr>
        <p:spPr>
          <a:xfrm>
            <a:off x="1291690" y="3577775"/>
            <a:ext cx="16572113" cy="5702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ID" sz="2800" b="1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Masa </a:t>
            </a:r>
            <a:r>
              <a:rPr lang="en-ID" sz="2800" b="1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Sebelum</a:t>
            </a:r>
            <a:r>
              <a:rPr lang="en-ID" sz="2800" b="1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Reformasi </a:t>
            </a:r>
            <a:endParaRPr lang="en-ID" sz="2800" kern="100" dirty="0">
              <a:solidFill>
                <a:schemeClr val="tx2"/>
              </a:solidFill>
              <a:latin typeface="Sanchez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D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KUHP Ps 418 </a:t>
            </a:r>
            <a:r>
              <a:rPr lang="en-ID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Penerimaan</a:t>
            </a:r>
            <a:r>
              <a:rPr lang="en-ID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Hadiah</a:t>
            </a:r>
            <a:r>
              <a:rPr lang="en-ID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ID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Janji</a:t>
            </a:r>
            <a:endParaRPr lang="en-ID" kern="100" dirty="0">
              <a:solidFill>
                <a:schemeClr val="tx2"/>
              </a:solidFill>
              <a:latin typeface="Sanchez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D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PERPU </a:t>
            </a:r>
            <a:r>
              <a:rPr lang="en-ID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Nomor</a:t>
            </a:r>
            <a:r>
              <a:rPr lang="en-ID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013 </a:t>
            </a:r>
            <a:r>
              <a:rPr lang="en-ID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tahun</a:t>
            </a:r>
            <a:r>
              <a:rPr lang="en-ID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1950</a:t>
            </a:r>
          </a:p>
          <a:p>
            <a:pPr marL="457200"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D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UU 24 </a:t>
            </a:r>
            <a:r>
              <a:rPr lang="en-ID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Tahun</a:t>
            </a:r>
            <a:r>
              <a:rPr lang="en-ID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1960  </a:t>
            </a:r>
            <a:r>
              <a:rPr lang="en-ID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tentang</a:t>
            </a:r>
            <a:r>
              <a:rPr lang="en-ID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Tindak</a:t>
            </a:r>
            <a:r>
              <a:rPr lang="en-ID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Pidana</a:t>
            </a:r>
            <a:r>
              <a:rPr lang="en-ID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Korupsi</a:t>
            </a:r>
            <a:endParaRPr lang="en-ID" kern="100" dirty="0">
              <a:solidFill>
                <a:schemeClr val="tx2"/>
              </a:solidFill>
              <a:latin typeface="Sanchez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D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UU 3 </a:t>
            </a:r>
            <a:r>
              <a:rPr lang="en-ID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Tahun</a:t>
            </a:r>
            <a:r>
              <a:rPr lang="en-ID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1971 </a:t>
            </a:r>
            <a:r>
              <a:rPr lang="en-ID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tentang</a:t>
            </a:r>
            <a:r>
              <a:rPr lang="en-ID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Pemberantasan</a:t>
            </a:r>
            <a:r>
              <a:rPr lang="en-ID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Tindak</a:t>
            </a:r>
            <a:r>
              <a:rPr lang="en-ID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Pidana</a:t>
            </a:r>
            <a:r>
              <a:rPr lang="en-ID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Korupsi</a:t>
            </a:r>
            <a:endParaRPr lang="en-ID" kern="100" dirty="0">
              <a:solidFill>
                <a:schemeClr val="tx2"/>
              </a:solidFill>
              <a:latin typeface="Sanchez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ID" sz="2800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ID" sz="2800" b="1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Masa </a:t>
            </a:r>
            <a:r>
              <a:rPr lang="en-ID" sz="2800" b="1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Setelah</a:t>
            </a:r>
            <a:r>
              <a:rPr lang="en-ID" sz="2800" b="1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Reformasi</a:t>
            </a:r>
          </a:p>
          <a:p>
            <a:pPr marL="457200"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D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UU 31 </a:t>
            </a:r>
            <a:r>
              <a:rPr lang="en-ID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Tahun</a:t>
            </a:r>
            <a:r>
              <a:rPr lang="en-ID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1999 jo. UU 20 </a:t>
            </a:r>
            <a:r>
              <a:rPr lang="en-ID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Tahun</a:t>
            </a:r>
            <a:r>
              <a:rPr lang="en-ID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2001 </a:t>
            </a:r>
            <a:r>
              <a:rPr lang="en-ID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tentang</a:t>
            </a:r>
            <a:r>
              <a:rPr lang="en-ID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Pemberantasan</a:t>
            </a:r>
            <a:r>
              <a:rPr lang="en-ID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Tindak</a:t>
            </a:r>
            <a:r>
              <a:rPr lang="en-ID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Pidana</a:t>
            </a:r>
            <a:r>
              <a:rPr lang="en-ID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Korupsi</a:t>
            </a:r>
            <a:endParaRPr lang="en-ID" kern="100" dirty="0">
              <a:solidFill>
                <a:schemeClr val="tx2"/>
              </a:solidFill>
              <a:latin typeface="Sanchez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D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UU 30 </a:t>
            </a:r>
            <a:r>
              <a:rPr lang="en-ID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Tahun</a:t>
            </a:r>
            <a:r>
              <a:rPr lang="en-ID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2002 jo UU 19 </a:t>
            </a:r>
            <a:r>
              <a:rPr lang="en-ID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Tahun</a:t>
            </a:r>
            <a:r>
              <a:rPr lang="en-ID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2019 </a:t>
            </a:r>
            <a:r>
              <a:rPr lang="en-ID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tentang</a:t>
            </a:r>
            <a:r>
              <a:rPr lang="en-ID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Komisi</a:t>
            </a:r>
            <a:r>
              <a:rPr lang="en-ID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Pemberantasan</a:t>
            </a:r>
            <a:r>
              <a:rPr lang="en-ID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Tindak</a:t>
            </a:r>
            <a:r>
              <a:rPr lang="en-ID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Pidana</a:t>
            </a:r>
            <a:r>
              <a:rPr lang="en-ID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Korupsi</a:t>
            </a:r>
            <a:endParaRPr lang="en-ID" kern="100" dirty="0">
              <a:solidFill>
                <a:schemeClr val="tx2"/>
              </a:solidFill>
              <a:latin typeface="Sanchez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D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UU 7 </a:t>
            </a:r>
            <a:r>
              <a:rPr lang="en-ID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Tahun</a:t>
            </a:r>
            <a:r>
              <a:rPr lang="en-ID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2006 </a:t>
            </a:r>
            <a:r>
              <a:rPr lang="en-ID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tentang</a:t>
            </a:r>
            <a:r>
              <a:rPr lang="en-ID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ratifikasi</a:t>
            </a:r>
            <a:r>
              <a:rPr lang="en-ID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i="1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UN Convention Against Corruption</a:t>
            </a:r>
          </a:p>
          <a:p>
            <a:pPr marL="457200"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D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PP 71 </a:t>
            </a:r>
            <a:r>
              <a:rPr lang="en-ID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Tahun</a:t>
            </a:r>
            <a:r>
              <a:rPr lang="en-ID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2000 Peran </a:t>
            </a:r>
            <a:r>
              <a:rPr lang="en-ID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serta</a:t>
            </a:r>
            <a:r>
              <a:rPr lang="en-ID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Masyarakat </a:t>
            </a:r>
            <a:r>
              <a:rPr lang="en-ID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Pencegahan</a:t>
            </a:r>
            <a:r>
              <a:rPr lang="en-ID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Tindak</a:t>
            </a:r>
            <a:r>
              <a:rPr lang="en-ID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Pidana</a:t>
            </a:r>
            <a:r>
              <a:rPr lang="en-ID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Korupsi</a:t>
            </a:r>
            <a:endParaRPr lang="en-ID" kern="100" dirty="0">
              <a:solidFill>
                <a:schemeClr val="tx2"/>
              </a:solidFill>
              <a:latin typeface="Sanchez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D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Inpres</a:t>
            </a:r>
            <a:r>
              <a:rPr lang="en-ID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ID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Tahun</a:t>
            </a:r>
            <a:r>
              <a:rPr lang="en-ID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2004 </a:t>
            </a:r>
            <a:r>
              <a:rPr lang="en-ID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Percepatan</a:t>
            </a:r>
            <a:r>
              <a:rPr lang="en-ID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Pemberantasan</a:t>
            </a:r>
            <a:r>
              <a:rPr lang="en-ID" kern="100" dirty="0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chemeClr val="tx2"/>
                </a:solidFill>
                <a:latin typeface="Sanchez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Korupsi</a:t>
            </a:r>
            <a:endParaRPr lang="en-ID" kern="100" dirty="0">
              <a:solidFill>
                <a:schemeClr val="tx2"/>
              </a:solidFill>
              <a:latin typeface="Sanchez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833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1252</TotalTime>
  <Words>2192</Words>
  <Application>Microsoft Office PowerPoint</Application>
  <PresentationFormat>Custom</PresentationFormat>
  <Paragraphs>487</Paragraphs>
  <Slides>39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5" baseType="lpstr">
      <vt:lpstr>League Spartan</vt:lpstr>
      <vt:lpstr>Canva Sans 1 Bold</vt:lpstr>
      <vt:lpstr>Kristen ITC</vt:lpstr>
      <vt:lpstr>Calibri</vt:lpstr>
      <vt:lpstr>Times New Roman</vt:lpstr>
      <vt:lpstr>Courier New</vt:lpstr>
      <vt:lpstr>DM Sans Italics</vt:lpstr>
      <vt:lpstr>Sanchez</vt:lpstr>
      <vt:lpstr>Now Bold</vt:lpstr>
      <vt:lpstr>Wingdings</vt:lpstr>
      <vt:lpstr>Arial</vt:lpstr>
      <vt:lpstr>PT Sans Bold</vt:lpstr>
      <vt:lpstr>Garamond</vt:lpstr>
      <vt:lpstr>Arial Black</vt:lpstr>
      <vt:lpstr>Agency FB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Pemantauan KODE ETIK DAN KODE PERILAKU</vt:lpstr>
      <vt:lpstr>Pemantauan KODE ETIK DAN KODE PERILAKU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Presentasi KPT Pengawasan</dc:title>
  <dc:creator>Palguna</dc:creator>
  <cp:lastModifiedBy>Wachid  Usman</cp:lastModifiedBy>
  <cp:revision>41</cp:revision>
  <dcterms:created xsi:type="dcterms:W3CDTF">2006-08-16T00:00:00Z</dcterms:created>
  <dcterms:modified xsi:type="dcterms:W3CDTF">2024-05-30T03:49:08Z</dcterms:modified>
  <dc:identifier>DAF6yMf-rL4</dc:identifier>
</cp:coreProperties>
</file>