
<file path=[Content_Types].xml><?xml version="1.0" encoding="utf-8"?>
<Types xmlns="http://schemas.openxmlformats.org/package/2006/content-types">
  <Default Extension="png" ContentType="image/png"/>
  <Default Extension="emf" ContentType="image/x-emf"/>
  <Default Extension="mov" ContentType="video/quicktime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7"/>
  </p:notesMasterIdLst>
  <p:sldIdLst>
    <p:sldId id="257" r:id="rId2"/>
    <p:sldId id="258" r:id="rId3"/>
    <p:sldId id="259" r:id="rId4"/>
    <p:sldId id="260" r:id="rId5"/>
    <p:sldId id="261" r:id="rId6"/>
    <p:sldId id="262" r:id="rId7"/>
    <p:sldId id="267" r:id="rId8"/>
    <p:sldId id="268" r:id="rId9"/>
    <p:sldId id="280" r:id="rId10"/>
    <p:sldId id="313" r:id="rId11"/>
    <p:sldId id="315" r:id="rId12"/>
    <p:sldId id="314" r:id="rId13"/>
    <p:sldId id="282" r:id="rId14"/>
    <p:sldId id="283" r:id="rId15"/>
    <p:sldId id="284" r:id="rId16"/>
    <p:sldId id="281" r:id="rId17"/>
    <p:sldId id="316" r:id="rId18"/>
    <p:sldId id="285" r:id="rId19"/>
    <p:sldId id="286" r:id="rId20"/>
    <p:sldId id="287" r:id="rId21"/>
    <p:sldId id="288" r:id="rId22"/>
    <p:sldId id="289" r:id="rId23"/>
    <p:sldId id="290" r:id="rId24"/>
    <p:sldId id="291" r:id="rId25"/>
    <p:sldId id="292" r:id="rId26"/>
    <p:sldId id="293" r:id="rId27"/>
    <p:sldId id="294" r:id="rId28"/>
    <p:sldId id="295" r:id="rId29"/>
    <p:sldId id="296" r:id="rId30"/>
    <p:sldId id="297" r:id="rId31"/>
    <p:sldId id="298" r:id="rId32"/>
    <p:sldId id="299" r:id="rId33"/>
    <p:sldId id="300" r:id="rId34"/>
    <p:sldId id="301" r:id="rId35"/>
    <p:sldId id="303" r:id="rId36"/>
    <p:sldId id="302" r:id="rId37"/>
    <p:sldId id="304" r:id="rId38"/>
    <p:sldId id="305" r:id="rId39"/>
    <p:sldId id="306" r:id="rId40"/>
    <p:sldId id="307" r:id="rId41"/>
    <p:sldId id="308" r:id="rId42"/>
    <p:sldId id="309" r:id="rId43"/>
    <p:sldId id="310" r:id="rId44"/>
    <p:sldId id="311" r:id="rId45"/>
    <p:sldId id="320" r:id="rId4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66"/>
    <p:restoredTop sz="94710"/>
  </p:normalViewPr>
  <p:slideViewPr>
    <p:cSldViewPr snapToGrid="0">
      <p:cViewPr varScale="1">
        <p:scale>
          <a:sx n="66" d="100"/>
          <a:sy n="66" d="100"/>
        </p:scale>
        <p:origin x="672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93AAE2-F181-4CE7-A044-F147E1FA2567}" type="datetimeFigureOut">
              <a:rPr lang="en-US" smtClean="0"/>
              <a:t>4/22/2024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E4CB5B-BF51-4ED9-A50F-637D11163F4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40137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E4CB5B-BF51-4ED9-A50F-637D11163F4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25255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E4CB5B-BF51-4ED9-A50F-637D11163F40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72858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92EAA-8536-4646-9080-280C19C69FE7}" type="datetimeFigureOut">
              <a:rPr lang="en-US" smtClean="0"/>
              <a:t>4/22/2024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D5CED-5708-47C2-B4AD-0BAAB2827C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88757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92EAA-8536-4646-9080-280C19C69FE7}" type="datetimeFigureOut">
              <a:rPr lang="en-US" smtClean="0"/>
              <a:t>4/22/2024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D5CED-5708-47C2-B4AD-0BAAB2827C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06980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92EAA-8536-4646-9080-280C19C69FE7}" type="datetimeFigureOut">
              <a:rPr lang="en-US" smtClean="0"/>
              <a:t>4/22/2024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D5CED-5708-47C2-B4AD-0BAAB2827C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21608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92EAA-8536-4646-9080-280C19C69FE7}" type="datetimeFigureOut">
              <a:rPr lang="en-US" smtClean="0"/>
              <a:t>4/22/2024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D5CED-5708-47C2-B4AD-0BAAB2827C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707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92EAA-8536-4646-9080-280C19C69FE7}" type="datetimeFigureOut">
              <a:rPr lang="en-US" smtClean="0"/>
              <a:t>4/22/2024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D5CED-5708-47C2-B4AD-0BAAB2827C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98869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92EAA-8536-4646-9080-280C19C69FE7}" type="datetimeFigureOut">
              <a:rPr lang="en-US" smtClean="0"/>
              <a:t>4/22/2024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D5CED-5708-47C2-B4AD-0BAAB2827C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22000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92EAA-8536-4646-9080-280C19C69FE7}" type="datetimeFigureOut">
              <a:rPr lang="en-US" smtClean="0"/>
              <a:t>4/22/2024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D5CED-5708-47C2-B4AD-0BAAB2827C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46586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92EAA-8536-4646-9080-280C19C69FE7}" type="datetimeFigureOut">
              <a:rPr lang="en-US" smtClean="0"/>
              <a:t>4/22/2024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D5CED-5708-47C2-B4AD-0BAAB2827C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49549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92EAA-8536-4646-9080-280C19C69FE7}" type="datetimeFigureOut">
              <a:rPr lang="en-US" smtClean="0"/>
              <a:t>4/22/2024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D5CED-5708-47C2-B4AD-0BAAB2827C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77196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92EAA-8536-4646-9080-280C19C69FE7}" type="datetimeFigureOut">
              <a:rPr lang="en-US" smtClean="0"/>
              <a:t>4/22/2024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D5CED-5708-47C2-B4AD-0BAAB2827C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18297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092EAA-8536-4646-9080-280C19C69FE7}" type="datetimeFigureOut">
              <a:rPr lang="en-US" smtClean="0"/>
              <a:t>4/22/2024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BD5CED-5708-47C2-B4AD-0BAAB2827C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35956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sz="quarter" idx="13"/>
          </p:nvPr>
        </p:nvSpPr>
        <p:spPr>
          <a:xfrm>
            <a:off x="579628" y="1205827"/>
            <a:ext cx="11146211" cy="48937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2718" y="13423"/>
            <a:ext cx="1227406" cy="690334"/>
          </a:xfrm>
          <a:prstGeom prst="rect">
            <a:avLst/>
          </a:prstGeom>
        </p:spPr>
      </p:pic>
      <p:sp>
        <p:nvSpPr>
          <p:cNvPr id="20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11609297" y="6493938"/>
            <a:ext cx="582706" cy="364068"/>
          </a:xfrm>
          <a:prstGeom prst="rect">
            <a:avLst/>
          </a:prstGeom>
        </p:spPr>
        <p:txBody>
          <a:bodyPr/>
          <a:lstStyle>
            <a:lvl1pPr algn="ctr">
              <a:defRPr sz="1142" b="1">
                <a:solidFill>
                  <a:schemeClr val="tx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Lato" panose="020F0502020204030203" pitchFamily="34" charset="0"/>
              </a:defRPr>
            </a:lvl1pPr>
          </a:lstStyle>
          <a:p>
            <a:fld id="{79820BF0-4CA9-436F-87F0-8323D4B621FC}" type="slidenum">
              <a:rPr lang="en-ID" smtClean="0"/>
              <a:t>‹#›</a:t>
            </a:fld>
            <a:endParaRPr lang="en-ID" sz="1142" dirty="0"/>
          </a:p>
        </p:txBody>
      </p:sp>
      <p:sp>
        <p:nvSpPr>
          <p:cNvPr id="21" name="Rectangle 20"/>
          <p:cNvSpPr/>
          <p:nvPr userDrawn="1"/>
        </p:nvSpPr>
        <p:spPr>
          <a:xfrm flipH="1">
            <a:off x="2462423" y="6653115"/>
            <a:ext cx="9144000" cy="45719"/>
          </a:xfrm>
          <a:prstGeom prst="rect">
            <a:avLst/>
          </a:prstGeom>
          <a:solidFill>
            <a:srgbClr val="F2BE1A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69" dirty="0"/>
              <a:t> </a:t>
            </a:r>
            <a:endParaRPr lang="en-ID" sz="1469" dirty="0"/>
          </a:p>
        </p:txBody>
      </p:sp>
      <p:sp>
        <p:nvSpPr>
          <p:cNvPr id="22" name="Subtitle 2"/>
          <p:cNvSpPr txBox="1"/>
          <p:nvPr userDrawn="1"/>
        </p:nvSpPr>
        <p:spPr>
          <a:xfrm>
            <a:off x="3" y="6550175"/>
            <a:ext cx="2585156" cy="297297"/>
          </a:xfrm>
          <a:prstGeom prst="rect">
            <a:avLst/>
          </a:prstGeom>
        </p:spPr>
        <p:txBody>
          <a:bodyPr vert="horz" lIns="74578" tIns="37290" rIns="74578" bIns="3729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rgbClr val="F2BE1A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Lato" panose="020F0502020204030203" pitchFamily="34" charset="0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Lato" panose="020F0502020204030203" pitchFamily="34" charset="0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Lato" panose="020F0502020204030203" pitchFamily="34" charset="0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Lato" panose="020F0502020204030203" pitchFamily="34" charset="0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Roboto Condensed" panose="02000000000000000000" pitchFamily="2" charset="0"/>
                <a:ea typeface="Roboto Condensed" panose="02000000000000000000" pitchFamily="2" charset="0"/>
                <a:cs typeface="Lato" panose="020F0502020204030203" pitchFamily="34" charset="0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815" b="1" dirty="0">
                <a:solidFill>
                  <a:srgbClr val="0B1728"/>
                </a:solidFill>
              </a:rPr>
              <a:t>DIREKTORAT JENDERAL  BEA DAN CUKAI</a:t>
            </a:r>
            <a:endParaRPr lang="en-ID" sz="815" b="1" dirty="0">
              <a:solidFill>
                <a:srgbClr val="0B1728"/>
              </a:solidFill>
            </a:endParaRPr>
          </a:p>
        </p:txBody>
      </p:sp>
      <p:sp>
        <p:nvSpPr>
          <p:cNvPr id="8" name="Rectangle 7"/>
          <p:cNvSpPr/>
          <p:nvPr userDrawn="1"/>
        </p:nvSpPr>
        <p:spPr>
          <a:xfrm>
            <a:off x="131636" y="190495"/>
            <a:ext cx="376300" cy="336177"/>
          </a:xfrm>
          <a:prstGeom prst="rect">
            <a:avLst/>
          </a:prstGeom>
          <a:solidFill>
            <a:srgbClr val="F2BE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469"/>
          </a:p>
        </p:txBody>
      </p:sp>
      <p:sp>
        <p:nvSpPr>
          <p:cNvPr id="18" name="Rectangle 17"/>
          <p:cNvSpPr/>
          <p:nvPr userDrawn="1"/>
        </p:nvSpPr>
        <p:spPr>
          <a:xfrm>
            <a:off x="1" y="190495"/>
            <a:ext cx="376300" cy="336177"/>
          </a:xfrm>
          <a:prstGeom prst="rect">
            <a:avLst/>
          </a:prstGeom>
          <a:solidFill>
            <a:srgbClr val="0B17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D" sz="1469"/>
          </a:p>
        </p:txBody>
      </p:sp>
      <p:sp>
        <p:nvSpPr>
          <p:cNvPr id="29" name="Text Placeholder 38"/>
          <p:cNvSpPr>
            <a:spLocks noGrp="1"/>
          </p:cNvSpPr>
          <p:nvPr>
            <p:ph type="body" sz="quarter" idx="14" hasCustomPrompt="1"/>
          </p:nvPr>
        </p:nvSpPr>
        <p:spPr>
          <a:xfrm>
            <a:off x="639569" y="112821"/>
            <a:ext cx="3764492" cy="498855"/>
          </a:xfrm>
          <a:noFill/>
        </p:spPr>
        <p:txBody>
          <a:bodyPr wrap="none" rtlCol="0">
            <a:spAutoFit/>
          </a:bodyPr>
          <a:lstStyle>
            <a:lvl1pPr marL="0" indent="0">
              <a:buNone/>
              <a:defRPr lang="en-US" sz="2935" b="1" dirty="0">
                <a:solidFill>
                  <a:srgbClr val="0B1728"/>
                </a:solidFill>
                <a:cs typeface="+mn-cs"/>
              </a:defRPr>
            </a:lvl1pPr>
          </a:lstStyle>
          <a:p>
            <a:pPr marL="0" lvl="0"/>
            <a:r>
              <a:rPr lang="en-US" dirty="0"/>
              <a:t>Sub </a:t>
            </a:r>
            <a:r>
              <a:rPr lang="en-US" dirty="0" err="1"/>
              <a:t>Judul</a:t>
            </a:r>
            <a:r>
              <a:rPr lang="en-US" dirty="0"/>
              <a:t> </a:t>
            </a:r>
            <a:r>
              <a:rPr lang="en-US" dirty="0" err="1"/>
              <a:t>Pembahasan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53560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092EAA-8536-4646-9080-280C19C69FE7}" type="datetimeFigureOut">
              <a:rPr lang="en-US" smtClean="0"/>
              <a:t>4/22/2024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BD5CED-5708-47C2-B4AD-0BAAB2827C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72404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image" Target="../media/image2.png"/><Relationship Id="rId7" Type="http://schemas.openxmlformats.org/officeDocument/2006/relationships/image" Target="../media/image7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4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3.emf"/><Relationship Id="rId5" Type="http://schemas.openxmlformats.org/officeDocument/2006/relationships/image" Target="../media/image12.emf"/><Relationship Id="rId4" Type="http://schemas.openxmlformats.org/officeDocument/2006/relationships/image" Target="../media/image11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emf"/><Relationship Id="rId13" Type="http://schemas.openxmlformats.org/officeDocument/2006/relationships/image" Target="../media/image24.emf"/><Relationship Id="rId3" Type="http://schemas.openxmlformats.org/officeDocument/2006/relationships/image" Target="../media/image3.png"/><Relationship Id="rId7" Type="http://schemas.openxmlformats.org/officeDocument/2006/relationships/image" Target="../media/image18.emf"/><Relationship Id="rId12" Type="http://schemas.openxmlformats.org/officeDocument/2006/relationships/image" Target="../media/image2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7.emf"/><Relationship Id="rId11" Type="http://schemas.openxmlformats.org/officeDocument/2006/relationships/image" Target="../media/image22.emf"/><Relationship Id="rId5" Type="http://schemas.openxmlformats.org/officeDocument/2006/relationships/image" Target="../media/image16.emf"/><Relationship Id="rId15" Type="http://schemas.openxmlformats.org/officeDocument/2006/relationships/image" Target="../media/image26.emf"/><Relationship Id="rId10" Type="http://schemas.openxmlformats.org/officeDocument/2006/relationships/image" Target="../media/image21.emf"/><Relationship Id="rId4" Type="http://schemas.openxmlformats.org/officeDocument/2006/relationships/image" Target="../media/image15.emf"/><Relationship Id="rId9" Type="http://schemas.openxmlformats.org/officeDocument/2006/relationships/image" Target="../media/image20.emf"/><Relationship Id="rId14" Type="http://schemas.openxmlformats.org/officeDocument/2006/relationships/image" Target="../media/image25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7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g"/><Relationship Id="rId3" Type="http://schemas.openxmlformats.org/officeDocument/2006/relationships/image" Target="../media/image3.png"/><Relationship Id="rId7" Type="http://schemas.openxmlformats.org/officeDocument/2006/relationships/image" Target="../media/image3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0.jpg"/><Relationship Id="rId5" Type="http://schemas.openxmlformats.org/officeDocument/2006/relationships/image" Target="../media/image29.jpg"/><Relationship Id="rId4" Type="http://schemas.openxmlformats.org/officeDocument/2006/relationships/image" Target="../media/image28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3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6.jpg"/><Relationship Id="rId5" Type="http://schemas.openxmlformats.org/officeDocument/2006/relationships/image" Target="../media/image35.png"/><Relationship Id="rId4" Type="http://schemas.openxmlformats.org/officeDocument/2006/relationships/image" Target="../media/image34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6.jpg"/><Relationship Id="rId5" Type="http://schemas.openxmlformats.org/officeDocument/2006/relationships/image" Target="../media/image35.png"/><Relationship Id="rId4" Type="http://schemas.openxmlformats.org/officeDocument/2006/relationships/image" Target="../media/image37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6" Type="http://schemas.openxmlformats.org/officeDocument/2006/relationships/image" Target="../media/image38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3" Type="http://schemas.openxmlformats.org/officeDocument/2006/relationships/image" Target="../media/image3.png"/><Relationship Id="rId7" Type="http://schemas.openxmlformats.org/officeDocument/2006/relationships/image" Target="../media/image42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4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0.jpeg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1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3.jpg"/><Relationship Id="rId4" Type="http://schemas.openxmlformats.org/officeDocument/2006/relationships/image" Target="../media/image52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4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6.jpeg"/><Relationship Id="rId4" Type="http://schemas.openxmlformats.org/officeDocument/2006/relationships/image" Target="../media/image55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8.jpeg"/><Relationship Id="rId4" Type="http://schemas.openxmlformats.org/officeDocument/2006/relationships/image" Target="../media/image57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9.jp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6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2.jpeg"/><Relationship Id="rId5" Type="http://schemas.openxmlformats.org/officeDocument/2006/relationships/image" Target="../media/image61.jpeg"/><Relationship Id="rId4" Type="http://schemas.openxmlformats.org/officeDocument/2006/relationships/image" Target="../media/image6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5.jpeg"/><Relationship Id="rId4" Type="http://schemas.openxmlformats.org/officeDocument/2006/relationships/image" Target="../media/image64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6.jp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7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8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69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71.jpeg"/><Relationship Id="rId4" Type="http://schemas.openxmlformats.org/officeDocument/2006/relationships/image" Target="../media/image70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4.jpeg"/><Relationship Id="rId5" Type="http://schemas.openxmlformats.org/officeDocument/2006/relationships/image" Target="../media/image73.jpeg"/><Relationship Id="rId4" Type="http://schemas.openxmlformats.org/officeDocument/2006/relationships/image" Target="../media/image72.jp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6.jpeg"/><Relationship Id="rId5" Type="http://schemas.openxmlformats.org/officeDocument/2006/relationships/image" Target="../media/image75.jpeg"/><Relationship Id="rId4" Type="http://schemas.openxmlformats.org/officeDocument/2006/relationships/image" Target="../media/image3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7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79.jpeg"/><Relationship Id="rId4" Type="http://schemas.openxmlformats.org/officeDocument/2006/relationships/image" Target="../media/image78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0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82.jpg"/><Relationship Id="rId4" Type="http://schemas.openxmlformats.org/officeDocument/2006/relationships/image" Target="../media/image8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="" xmlns:a16="http://schemas.microsoft.com/office/drawing/2014/main" id="{75419247-82A1-0529-AF49-82A54A47C7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3123" y="79402"/>
            <a:ext cx="538282" cy="510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7E051359-ECD1-F678-9EDD-35C4798FDD7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1405" y="120350"/>
            <a:ext cx="389332" cy="42833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="" xmlns:a16="http://schemas.microsoft.com/office/drawing/2014/main" id="{7126F0B4-ED94-E3FD-C97A-00BE4B65F230}"/>
              </a:ext>
            </a:extLst>
          </p:cNvPr>
          <p:cNvSpPr txBox="1">
            <a:spLocks/>
          </p:cNvSpPr>
          <p:nvPr/>
        </p:nvSpPr>
        <p:spPr>
          <a:xfrm>
            <a:off x="2093169" y="127642"/>
            <a:ext cx="7301088" cy="428330"/>
          </a:xfrm>
          <a:prstGeom prst="rect">
            <a:avLst/>
          </a:prstGeom>
        </p:spPr>
        <p:txBody>
          <a:bodyPr>
            <a:noAutofit/>
          </a:bodyPr>
          <a:lstStyle>
            <a:lvl1pPr algn="l" defTabSz="96012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62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914418">
              <a:buClrTx/>
            </a:pPr>
            <a:r>
              <a:rPr lang="en-ID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PEMERIKSAAN SARANA PENGANGKUT UDARA / PLANZOEKING</a:t>
            </a:r>
            <a:endParaRPr lang="en-ID" sz="229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="" xmlns:a16="http://schemas.microsoft.com/office/drawing/2014/main" id="{F381BDFC-D351-469D-A26E-B6357C52CDC7}"/>
              </a:ext>
            </a:extLst>
          </p:cNvPr>
          <p:cNvSpPr txBox="1"/>
          <p:nvPr/>
        </p:nvSpPr>
        <p:spPr>
          <a:xfrm>
            <a:off x="1767915" y="1098068"/>
            <a:ext cx="948646" cy="9716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35437">
              <a:buClrTx/>
            </a:pPr>
            <a:r>
              <a:rPr lang="en-US" sz="5714" b="1" kern="1200" dirty="0">
                <a:solidFill>
                  <a:prstClr val="white"/>
                </a:solidFill>
                <a:latin typeface="Montserrat SemiBold" pitchFamily="2" charset="77"/>
                <a:ea typeface="+mn-ea"/>
                <a:cs typeface="+mn-cs"/>
              </a:rPr>
              <a:t>A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="" xmlns:a16="http://schemas.microsoft.com/office/drawing/2014/main" id="{93B2A265-1B42-3C2B-230D-DFD64AACD79E}"/>
              </a:ext>
            </a:extLst>
          </p:cNvPr>
          <p:cNvSpPr txBox="1"/>
          <p:nvPr/>
        </p:nvSpPr>
        <p:spPr>
          <a:xfrm>
            <a:off x="5826592" y="1163735"/>
            <a:ext cx="958629" cy="9716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35437">
              <a:buClrTx/>
            </a:pPr>
            <a:r>
              <a:rPr lang="en-US" sz="5714" b="1" kern="1200" dirty="0">
                <a:solidFill>
                  <a:prstClr val="white"/>
                </a:solidFill>
                <a:latin typeface="Montserrat SemiBold" pitchFamily="2" charset="77"/>
                <a:ea typeface="+mn-ea"/>
                <a:cs typeface="+mn-cs"/>
              </a:rPr>
              <a:t>B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="" xmlns:a16="http://schemas.microsoft.com/office/drawing/2014/main" id="{44B88EF3-9E73-C485-D7DA-94AB37F7A612}"/>
              </a:ext>
            </a:extLst>
          </p:cNvPr>
          <p:cNvSpPr txBox="1"/>
          <p:nvPr/>
        </p:nvSpPr>
        <p:spPr>
          <a:xfrm>
            <a:off x="9827183" y="1163735"/>
            <a:ext cx="926686" cy="9716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35437">
              <a:buClrTx/>
            </a:pPr>
            <a:r>
              <a:rPr lang="en-US" sz="5714" b="1" kern="1200" dirty="0">
                <a:solidFill>
                  <a:prstClr val="white"/>
                </a:solidFill>
                <a:latin typeface="Montserrat SemiBold" pitchFamily="2" charset="77"/>
                <a:ea typeface="+mn-ea"/>
                <a:cs typeface="+mn-cs"/>
              </a:rPr>
              <a:t>C</a:t>
            </a: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0247" y="1004656"/>
            <a:ext cx="4552545" cy="3029512"/>
          </a:xfrm>
          <a:prstGeom prst="rect">
            <a:avLst/>
          </a:prstGeom>
        </p:spPr>
      </p:pic>
      <p:sp>
        <p:nvSpPr>
          <p:cNvPr id="22" name="Title 1"/>
          <p:cNvSpPr txBox="1">
            <a:spLocks/>
          </p:cNvSpPr>
          <p:nvPr/>
        </p:nvSpPr>
        <p:spPr>
          <a:xfrm>
            <a:off x="1609869" y="4297654"/>
            <a:ext cx="9144000" cy="83939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D" sz="2000" dirty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PENINDAKAN </a:t>
            </a:r>
            <a:r>
              <a:rPr lang="en-ID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</a:t>
            </a:r>
          </a:p>
          <a:p>
            <a:r>
              <a:rPr lang="en-ID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KANWIL DJBC BALI, NTB DAN NTT</a:t>
            </a:r>
            <a:endParaRPr lang="en-US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3" name="Title 1"/>
          <p:cNvSpPr txBox="1">
            <a:spLocks/>
          </p:cNvSpPr>
          <p:nvPr/>
        </p:nvSpPr>
        <p:spPr>
          <a:xfrm>
            <a:off x="1609869" y="5263794"/>
            <a:ext cx="9144000" cy="61329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ID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ID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ID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PENINGKATAN KOMPETENSI PEGAWAI</a:t>
            </a:r>
          </a:p>
          <a:p>
            <a:r>
              <a:rPr lang="en-ID" sz="14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APRIL 2024</a:t>
            </a:r>
            <a:endParaRPr lang="en-US" sz="14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03689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="" xmlns:a16="http://schemas.microsoft.com/office/drawing/2014/main" id="{75419247-82A1-0529-AF49-82A54A47C7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3123" y="79402"/>
            <a:ext cx="538282" cy="510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7E051359-ECD1-F678-9EDD-35C4798FDD7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1405" y="120350"/>
            <a:ext cx="389332" cy="428330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="" xmlns:a16="http://schemas.microsoft.com/office/drawing/2014/main" id="{F381BDFC-D351-469D-A26E-B6357C52CDC7}"/>
              </a:ext>
            </a:extLst>
          </p:cNvPr>
          <p:cNvSpPr txBox="1"/>
          <p:nvPr/>
        </p:nvSpPr>
        <p:spPr>
          <a:xfrm>
            <a:off x="1767915" y="1098068"/>
            <a:ext cx="948646" cy="9716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35437">
              <a:buClrTx/>
            </a:pPr>
            <a:r>
              <a:rPr lang="en-US" sz="5714" b="1" kern="1200" dirty="0">
                <a:solidFill>
                  <a:prstClr val="white"/>
                </a:solidFill>
                <a:latin typeface="Montserrat SemiBold" pitchFamily="2" charset="77"/>
                <a:ea typeface="+mn-ea"/>
                <a:cs typeface="+mn-cs"/>
              </a:rPr>
              <a:t>A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="" xmlns:a16="http://schemas.microsoft.com/office/drawing/2014/main" id="{93B2A265-1B42-3C2B-230D-DFD64AACD79E}"/>
              </a:ext>
            </a:extLst>
          </p:cNvPr>
          <p:cNvSpPr txBox="1"/>
          <p:nvPr/>
        </p:nvSpPr>
        <p:spPr>
          <a:xfrm>
            <a:off x="5826592" y="1163735"/>
            <a:ext cx="958629" cy="9716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35437">
              <a:buClrTx/>
            </a:pPr>
            <a:r>
              <a:rPr lang="en-US" sz="5714" b="1" kern="1200" dirty="0">
                <a:solidFill>
                  <a:prstClr val="white"/>
                </a:solidFill>
                <a:latin typeface="Montserrat SemiBold" pitchFamily="2" charset="77"/>
                <a:ea typeface="+mn-ea"/>
                <a:cs typeface="+mn-cs"/>
              </a:rPr>
              <a:t>B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="" xmlns:a16="http://schemas.microsoft.com/office/drawing/2014/main" id="{44B88EF3-9E73-C485-D7DA-94AB37F7A612}"/>
              </a:ext>
            </a:extLst>
          </p:cNvPr>
          <p:cNvSpPr txBox="1"/>
          <p:nvPr/>
        </p:nvSpPr>
        <p:spPr>
          <a:xfrm>
            <a:off x="9827183" y="1163735"/>
            <a:ext cx="926686" cy="9716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35437">
              <a:buClrTx/>
            </a:pPr>
            <a:r>
              <a:rPr lang="en-US" sz="5714" b="1" kern="1200" dirty="0">
                <a:solidFill>
                  <a:prstClr val="white"/>
                </a:solidFill>
                <a:latin typeface="Montserrat SemiBold" pitchFamily="2" charset="77"/>
                <a:ea typeface="+mn-ea"/>
                <a:cs typeface="+mn-cs"/>
              </a:rPr>
              <a:t>C</a:t>
            </a: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1485499" y="657726"/>
            <a:ext cx="9144000" cy="1671538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ID" sz="28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GAMBARAN UMUM</a:t>
            </a:r>
            <a:br>
              <a:rPr lang="en-ID" sz="28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ID" sz="28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en-ID" sz="28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ID" sz="28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PEMERIKSAAN SARANA PENGANGKUT UDARA / PLANZOEKING</a:t>
            </a:r>
            <a:endParaRPr lang="en-US" sz="2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3781122" y="2921468"/>
            <a:ext cx="4899259" cy="15735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342900" indent="-342900">
              <a:buAutoNum type="arabicPeriod"/>
            </a:pPr>
            <a:r>
              <a:rPr lang="en-ID" dirty="0">
                <a:solidFill>
                  <a:schemeClr val="tx1"/>
                </a:solidFill>
              </a:rPr>
              <a:t>DASAR HUKUM</a:t>
            </a:r>
          </a:p>
          <a:p>
            <a:pPr marL="342900" indent="-342900">
              <a:buAutoNum type="arabicPeriod"/>
            </a:pPr>
            <a:r>
              <a:rPr lang="en-ID" dirty="0">
                <a:solidFill>
                  <a:schemeClr val="tx1"/>
                </a:solidFill>
              </a:rPr>
              <a:t>PENGERTIAN KEPABEANAN</a:t>
            </a:r>
          </a:p>
          <a:p>
            <a:pPr marL="342900" indent="-342900">
              <a:buAutoNum type="arabicPeriod"/>
            </a:pPr>
            <a:r>
              <a:rPr lang="en-ID" dirty="0">
                <a:solidFill>
                  <a:schemeClr val="tx1"/>
                </a:solidFill>
              </a:rPr>
              <a:t>KEWENANGAN</a:t>
            </a:r>
          </a:p>
          <a:p>
            <a:pPr marL="342900" indent="-342900">
              <a:buAutoNum type="arabicPeriod"/>
            </a:pPr>
            <a:r>
              <a:rPr lang="en-ID" dirty="0">
                <a:solidFill>
                  <a:schemeClr val="tx1"/>
                </a:solidFill>
              </a:rPr>
              <a:t>SISTEMATIKA PEMERIKSAAN SARANA PENGANGKUT</a:t>
            </a:r>
          </a:p>
          <a:p>
            <a:pPr marL="342900" indent="-342900">
              <a:buAutoNum type="arabicPeriod"/>
            </a:pPr>
            <a:endParaRPr lang="en-ID" dirty="0"/>
          </a:p>
          <a:p>
            <a:pPr marL="342900" indent="-342900">
              <a:buAutoNum type="arabicPeriod"/>
            </a:pPr>
            <a:endParaRPr lang="en-ID" dirty="0"/>
          </a:p>
          <a:p>
            <a:pPr marL="342900" indent="-342900"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05517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="" xmlns:a16="http://schemas.microsoft.com/office/drawing/2014/main" id="{75419247-82A1-0529-AF49-82A54A47C7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3123" y="79402"/>
            <a:ext cx="538282" cy="510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7E051359-ECD1-F678-9EDD-35C4798FDD7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1405" y="120350"/>
            <a:ext cx="389332" cy="428330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="" xmlns:a16="http://schemas.microsoft.com/office/drawing/2014/main" id="{F381BDFC-D351-469D-A26E-B6357C52CDC7}"/>
              </a:ext>
            </a:extLst>
          </p:cNvPr>
          <p:cNvSpPr txBox="1"/>
          <p:nvPr/>
        </p:nvSpPr>
        <p:spPr>
          <a:xfrm>
            <a:off x="1767915" y="1098068"/>
            <a:ext cx="948646" cy="9716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35437">
              <a:buClrTx/>
            </a:pPr>
            <a:r>
              <a:rPr lang="en-US" sz="5714" b="1" kern="1200" dirty="0">
                <a:solidFill>
                  <a:prstClr val="white"/>
                </a:solidFill>
                <a:latin typeface="Montserrat SemiBold" pitchFamily="2" charset="77"/>
                <a:ea typeface="+mn-ea"/>
                <a:cs typeface="+mn-cs"/>
              </a:rPr>
              <a:t>A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="" xmlns:a16="http://schemas.microsoft.com/office/drawing/2014/main" id="{93B2A265-1B42-3C2B-230D-DFD64AACD79E}"/>
              </a:ext>
            </a:extLst>
          </p:cNvPr>
          <p:cNvSpPr txBox="1"/>
          <p:nvPr/>
        </p:nvSpPr>
        <p:spPr>
          <a:xfrm>
            <a:off x="5826592" y="1163735"/>
            <a:ext cx="958629" cy="9716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35437">
              <a:buClrTx/>
            </a:pPr>
            <a:r>
              <a:rPr lang="en-US" sz="5714" b="1" kern="1200" dirty="0">
                <a:solidFill>
                  <a:prstClr val="white"/>
                </a:solidFill>
                <a:latin typeface="Montserrat SemiBold" pitchFamily="2" charset="77"/>
                <a:ea typeface="+mn-ea"/>
                <a:cs typeface="+mn-cs"/>
              </a:rPr>
              <a:t>B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="" xmlns:a16="http://schemas.microsoft.com/office/drawing/2014/main" id="{44B88EF3-9E73-C485-D7DA-94AB37F7A612}"/>
              </a:ext>
            </a:extLst>
          </p:cNvPr>
          <p:cNvSpPr txBox="1"/>
          <p:nvPr/>
        </p:nvSpPr>
        <p:spPr>
          <a:xfrm>
            <a:off x="9817558" y="1163735"/>
            <a:ext cx="926686" cy="9716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35437">
              <a:buClrTx/>
            </a:pPr>
            <a:r>
              <a:rPr lang="en-US" sz="5714" b="1" kern="1200" dirty="0">
                <a:solidFill>
                  <a:prstClr val="white"/>
                </a:solidFill>
                <a:latin typeface="Montserrat SemiBold" pitchFamily="2" charset="77"/>
                <a:ea typeface="+mn-ea"/>
                <a:cs typeface="+mn-cs"/>
              </a:rPr>
              <a:t>C</a:t>
            </a: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4461134" y="94451"/>
            <a:ext cx="3288231" cy="375385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ID" sz="200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DASAR HUKUM :</a:t>
            </a:r>
            <a:endParaRPr lang="en-US" sz="2000" dirty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582" y="548680"/>
            <a:ext cx="1312197" cy="631799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1731779" y="537721"/>
            <a:ext cx="4899259" cy="1289785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ID" dirty="0" err="1">
                <a:solidFill>
                  <a:schemeClr val="tx1"/>
                </a:solidFill>
              </a:rPr>
              <a:t>Undang-Undang</a:t>
            </a:r>
            <a:r>
              <a:rPr lang="en-ID" dirty="0">
                <a:solidFill>
                  <a:schemeClr val="tx1"/>
                </a:solidFill>
              </a:rPr>
              <a:t> No. 10 </a:t>
            </a:r>
            <a:r>
              <a:rPr lang="en-ID" dirty="0" err="1">
                <a:solidFill>
                  <a:schemeClr val="tx1"/>
                </a:solidFill>
              </a:rPr>
              <a:t>tahun</a:t>
            </a:r>
            <a:r>
              <a:rPr lang="en-ID" dirty="0">
                <a:solidFill>
                  <a:schemeClr val="tx1"/>
                </a:solidFill>
              </a:rPr>
              <a:t> 1995 </a:t>
            </a:r>
            <a:r>
              <a:rPr lang="en-ID" dirty="0" err="1">
                <a:solidFill>
                  <a:schemeClr val="tx1"/>
                </a:solidFill>
              </a:rPr>
              <a:t>Tentang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Kepabeanan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Sebagaimana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telah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diubah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dengan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Undang-Undang</a:t>
            </a:r>
            <a:r>
              <a:rPr lang="en-ID" dirty="0">
                <a:solidFill>
                  <a:schemeClr val="tx1"/>
                </a:solidFill>
              </a:rPr>
              <a:t> No. 17 </a:t>
            </a:r>
            <a:r>
              <a:rPr lang="en-ID" dirty="0" err="1">
                <a:solidFill>
                  <a:schemeClr val="tx1"/>
                </a:solidFill>
              </a:rPr>
              <a:t>Tahun</a:t>
            </a:r>
            <a:r>
              <a:rPr lang="en-ID" dirty="0">
                <a:solidFill>
                  <a:schemeClr val="tx1"/>
                </a:solidFill>
              </a:rPr>
              <a:t> 2006.</a:t>
            </a:r>
            <a:endParaRPr lang="en-US" dirty="0">
              <a:solidFill>
                <a:schemeClr val="tx1"/>
              </a:solidFill>
            </a:endParaRPr>
          </a:p>
          <a:p>
            <a:pPr marL="342900" indent="-342900">
              <a:buAutoNum type="arabicPeriod"/>
            </a:pPr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324" y="1876392"/>
            <a:ext cx="1015290" cy="549255"/>
          </a:xfrm>
          <a:prstGeom prst="rect">
            <a:avLst/>
          </a:prstGeom>
        </p:spPr>
      </p:pic>
      <p:sp>
        <p:nvSpPr>
          <p:cNvPr id="15" name="Rectangle 14"/>
          <p:cNvSpPr/>
          <p:nvPr/>
        </p:nvSpPr>
        <p:spPr>
          <a:xfrm>
            <a:off x="1731779" y="1876512"/>
            <a:ext cx="4899259" cy="1289785"/>
          </a:xfrm>
          <a:prstGeom prst="rect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ID" dirty="0" err="1">
                <a:solidFill>
                  <a:schemeClr val="tx1"/>
                </a:solidFill>
              </a:rPr>
              <a:t>Peraturan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Pemerintah</a:t>
            </a:r>
            <a:r>
              <a:rPr lang="en-ID" dirty="0">
                <a:solidFill>
                  <a:schemeClr val="tx1"/>
                </a:solidFill>
              </a:rPr>
              <a:t> No. 21 </a:t>
            </a:r>
            <a:r>
              <a:rPr lang="en-ID" dirty="0" err="1">
                <a:solidFill>
                  <a:schemeClr val="tx1"/>
                </a:solidFill>
              </a:rPr>
              <a:t>Tahun</a:t>
            </a:r>
            <a:r>
              <a:rPr lang="en-ID" dirty="0">
                <a:solidFill>
                  <a:schemeClr val="tx1"/>
                </a:solidFill>
              </a:rPr>
              <a:t> 1996 </a:t>
            </a:r>
            <a:r>
              <a:rPr lang="en-ID" dirty="0" err="1">
                <a:solidFill>
                  <a:schemeClr val="tx1"/>
                </a:solidFill>
              </a:rPr>
              <a:t>Tentang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Penindakan</a:t>
            </a:r>
            <a:r>
              <a:rPr lang="en-ID" dirty="0">
                <a:solidFill>
                  <a:schemeClr val="tx1"/>
                </a:solidFill>
              </a:rPr>
              <a:t> Di </a:t>
            </a:r>
            <a:r>
              <a:rPr lang="en-ID" dirty="0" err="1">
                <a:solidFill>
                  <a:schemeClr val="tx1"/>
                </a:solidFill>
              </a:rPr>
              <a:t>Bidang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Kepabeanan</a:t>
            </a:r>
            <a:endParaRPr lang="en-US" dirty="0">
              <a:solidFill>
                <a:schemeClr val="tx1"/>
              </a:solidFill>
            </a:endParaRPr>
          </a:p>
          <a:p>
            <a:pPr marL="342900" indent="-342900">
              <a:buAutoNum type="arabicPeriod"/>
            </a:pPr>
            <a:endParaRPr lang="en-US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101" y="3224927"/>
            <a:ext cx="987513" cy="592508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1731779" y="3224927"/>
            <a:ext cx="5356459" cy="1289785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ID" dirty="0" err="1">
                <a:solidFill>
                  <a:schemeClr val="tx1"/>
                </a:solidFill>
              </a:rPr>
              <a:t>Peraturan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Menteri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Keuangan</a:t>
            </a:r>
            <a:r>
              <a:rPr lang="en-ID" dirty="0">
                <a:solidFill>
                  <a:schemeClr val="tx1"/>
                </a:solidFill>
              </a:rPr>
              <a:t> No. 203/PMK.04/2017 </a:t>
            </a:r>
            <a:r>
              <a:rPr lang="en-ID" dirty="0" err="1">
                <a:solidFill>
                  <a:schemeClr val="tx1"/>
                </a:solidFill>
              </a:rPr>
              <a:t>Tentang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Ketentuan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Ekspor</a:t>
            </a:r>
            <a:r>
              <a:rPr lang="en-ID" dirty="0">
                <a:solidFill>
                  <a:schemeClr val="tx1"/>
                </a:solidFill>
              </a:rPr>
              <a:t>  </a:t>
            </a:r>
            <a:r>
              <a:rPr lang="en-ID" dirty="0" err="1">
                <a:solidFill>
                  <a:schemeClr val="tx1"/>
                </a:solidFill>
              </a:rPr>
              <a:t>dan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Impor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Barang</a:t>
            </a:r>
            <a:r>
              <a:rPr lang="en-ID" dirty="0">
                <a:solidFill>
                  <a:schemeClr val="tx1"/>
                </a:solidFill>
              </a:rPr>
              <a:t> yang </a:t>
            </a:r>
            <a:r>
              <a:rPr lang="en-ID" dirty="0" err="1">
                <a:solidFill>
                  <a:schemeClr val="tx1"/>
                </a:solidFill>
              </a:rPr>
              <a:t>Dibawa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oleh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Penumpang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dan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Awak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Sarana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Pengangkut</a:t>
            </a:r>
            <a:r>
              <a:rPr lang="en-ID" dirty="0">
                <a:solidFill>
                  <a:schemeClr val="tx1"/>
                </a:solidFill>
              </a:rPr>
              <a:t>.</a:t>
            </a:r>
            <a:endParaRPr lang="en-US" dirty="0">
              <a:solidFill>
                <a:schemeClr val="tx1"/>
              </a:solidFill>
            </a:endParaRPr>
          </a:p>
          <a:p>
            <a:pPr marL="342900" indent="-342900">
              <a:buAutoNum type="arabicPeriod"/>
            </a:pP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5608" y="3224927"/>
            <a:ext cx="987513" cy="592508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8243121" y="3224927"/>
            <a:ext cx="3592731" cy="2636196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ID" dirty="0" err="1">
                <a:solidFill>
                  <a:schemeClr val="tx1"/>
                </a:solidFill>
              </a:rPr>
              <a:t>Peraturan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Menteri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Keuangan</a:t>
            </a:r>
            <a:r>
              <a:rPr lang="en-ID" dirty="0">
                <a:solidFill>
                  <a:schemeClr val="tx1"/>
                </a:solidFill>
              </a:rPr>
              <a:t> No. 158/PMK.04/2017 </a:t>
            </a:r>
            <a:r>
              <a:rPr lang="en-ID" dirty="0" err="1">
                <a:solidFill>
                  <a:schemeClr val="tx1"/>
                </a:solidFill>
              </a:rPr>
              <a:t>Tentang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Tatalaksana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Penyerahan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Pemberitahuan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Rencana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Kedatangan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Sarana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Pengangkut</a:t>
            </a:r>
            <a:r>
              <a:rPr lang="en-ID" dirty="0">
                <a:solidFill>
                  <a:schemeClr val="tx1"/>
                </a:solidFill>
              </a:rPr>
              <a:t>, </a:t>
            </a:r>
            <a:r>
              <a:rPr lang="en-ID" dirty="0" err="1">
                <a:solidFill>
                  <a:schemeClr val="tx1"/>
                </a:solidFill>
              </a:rPr>
              <a:t>Manifes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Kedatangan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Sarana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Pengangkut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dan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Manifes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Keberangkatan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Sarana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Pengangkut</a:t>
            </a:r>
            <a:r>
              <a:rPr lang="en-ID" dirty="0">
                <a:solidFill>
                  <a:schemeClr val="tx1"/>
                </a:solidFill>
              </a:rPr>
              <a:t>.</a:t>
            </a:r>
            <a:endParaRPr lang="en-US" dirty="0">
              <a:solidFill>
                <a:schemeClr val="tx1"/>
              </a:solidFill>
            </a:endParaRPr>
          </a:p>
          <a:p>
            <a:pPr marL="342900" indent="-342900">
              <a:buAutoNum type="arabicPeriod"/>
            </a:pPr>
            <a:endParaRPr lang="en-US" dirty="0"/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212" y="4639982"/>
            <a:ext cx="1117247" cy="743477"/>
          </a:xfrm>
          <a:prstGeom prst="rect">
            <a:avLst/>
          </a:prstGeom>
        </p:spPr>
      </p:pic>
      <p:sp>
        <p:nvSpPr>
          <p:cNvPr id="21" name="Rectangle 20"/>
          <p:cNvSpPr/>
          <p:nvPr/>
        </p:nvSpPr>
        <p:spPr>
          <a:xfrm>
            <a:off x="1711614" y="4658108"/>
            <a:ext cx="5356459" cy="1783881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err="1">
                <a:solidFill>
                  <a:schemeClr val="tx1"/>
                </a:solidFill>
              </a:rPr>
              <a:t>Perdirjend</a:t>
            </a:r>
            <a:r>
              <a:rPr lang="en-US" dirty="0">
                <a:solidFill>
                  <a:schemeClr val="tx1"/>
                </a:solidFill>
              </a:rPr>
              <a:t> BC : P-17/BC/2020 </a:t>
            </a:r>
            <a:r>
              <a:rPr lang="en-US" dirty="0" err="1">
                <a:solidFill>
                  <a:schemeClr val="tx1"/>
                </a:solidFill>
              </a:rPr>
              <a:t>pasal</a:t>
            </a:r>
            <a:r>
              <a:rPr lang="en-US" dirty="0">
                <a:solidFill>
                  <a:schemeClr val="tx1"/>
                </a:solidFill>
              </a:rPr>
              <a:t> 43 </a:t>
            </a:r>
            <a:r>
              <a:rPr lang="en-US" dirty="0" err="1">
                <a:solidFill>
                  <a:schemeClr val="tx1"/>
                </a:solidFill>
              </a:rPr>
              <a:t>ayat</a:t>
            </a:r>
            <a:r>
              <a:rPr lang="en-US" dirty="0">
                <a:solidFill>
                  <a:schemeClr val="tx1"/>
                </a:solidFill>
              </a:rPr>
              <a:t> (1) </a:t>
            </a:r>
            <a:r>
              <a:rPr lang="en-US" dirty="0" err="1">
                <a:solidFill>
                  <a:schemeClr val="tx1"/>
                </a:solidFill>
              </a:rPr>
              <a:t>tentang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Pemeriksaan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sarana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pengangkut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dilaksanakan</a:t>
            </a:r>
            <a:r>
              <a:rPr lang="en-US" dirty="0">
                <a:solidFill>
                  <a:schemeClr val="tx1"/>
                </a:solidFill>
              </a:rPr>
              <a:t>:  </a:t>
            </a:r>
          </a:p>
          <a:p>
            <a:r>
              <a:rPr lang="en-US" dirty="0" err="1">
                <a:solidFill>
                  <a:schemeClr val="tx1"/>
                </a:solidFill>
              </a:rPr>
              <a:t>terhadap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sarana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pengangkut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dan</a:t>
            </a:r>
            <a:r>
              <a:rPr lang="en-US" b="1" dirty="0">
                <a:solidFill>
                  <a:schemeClr val="tx1"/>
                </a:solidFill>
              </a:rPr>
              <a:t>/</a:t>
            </a:r>
            <a:r>
              <a:rPr lang="en-US" b="1" dirty="0" err="1">
                <a:solidFill>
                  <a:schemeClr val="tx1"/>
                </a:solidFill>
              </a:rPr>
              <a:t>atau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barang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yg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berada</a:t>
            </a:r>
            <a:r>
              <a:rPr lang="en-US" b="1" dirty="0">
                <a:solidFill>
                  <a:schemeClr val="tx1"/>
                </a:solidFill>
              </a:rPr>
              <a:t> di </a:t>
            </a:r>
            <a:r>
              <a:rPr lang="en-US" b="1" dirty="0" err="1">
                <a:solidFill>
                  <a:schemeClr val="tx1"/>
                </a:solidFill>
              </a:rPr>
              <a:t>atasnya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pada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saat</a:t>
            </a:r>
            <a:endParaRPr lang="en-US" dirty="0">
              <a:solidFill>
                <a:schemeClr val="tx1"/>
              </a:solidFill>
            </a:endParaRPr>
          </a:p>
          <a:p>
            <a:r>
              <a:rPr lang="en-US" b="1" dirty="0" err="1">
                <a:solidFill>
                  <a:schemeClr val="tx1"/>
                </a:solidFill>
              </a:rPr>
              <a:t>Kedatangan</a:t>
            </a:r>
            <a:r>
              <a:rPr lang="en-US" b="1" dirty="0">
                <a:solidFill>
                  <a:schemeClr val="tx1"/>
                </a:solidFill>
              </a:rPr>
              <a:t>, </a:t>
            </a:r>
            <a:r>
              <a:rPr lang="en-US" b="1" dirty="0" err="1">
                <a:solidFill>
                  <a:schemeClr val="tx1"/>
                </a:solidFill>
              </a:rPr>
              <a:t>pengangkutan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dan</a:t>
            </a:r>
            <a:r>
              <a:rPr lang="en-US" dirty="0">
                <a:solidFill>
                  <a:schemeClr val="tx1"/>
                </a:solidFill>
              </a:rPr>
              <a:t>/</a:t>
            </a:r>
            <a:r>
              <a:rPr lang="en-US" dirty="0" err="1">
                <a:solidFill>
                  <a:schemeClr val="tx1"/>
                </a:solidFill>
              </a:rPr>
              <a:t>atau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keberangkatan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50381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="" xmlns:a16="http://schemas.microsoft.com/office/drawing/2014/main" id="{75419247-82A1-0529-AF49-82A54A47C7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3123" y="79402"/>
            <a:ext cx="538282" cy="510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7E051359-ECD1-F678-9EDD-35C4798FDD7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1405" y="120350"/>
            <a:ext cx="389332" cy="428330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="" xmlns:a16="http://schemas.microsoft.com/office/drawing/2014/main" id="{F381BDFC-D351-469D-A26E-B6357C52CDC7}"/>
              </a:ext>
            </a:extLst>
          </p:cNvPr>
          <p:cNvSpPr txBox="1"/>
          <p:nvPr/>
        </p:nvSpPr>
        <p:spPr>
          <a:xfrm>
            <a:off x="1767915" y="1098068"/>
            <a:ext cx="948646" cy="9716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35437">
              <a:buClrTx/>
            </a:pPr>
            <a:r>
              <a:rPr lang="en-US" sz="5714" b="1" kern="1200" dirty="0">
                <a:solidFill>
                  <a:prstClr val="white"/>
                </a:solidFill>
                <a:latin typeface="Montserrat SemiBold" pitchFamily="2" charset="77"/>
                <a:ea typeface="+mn-ea"/>
                <a:cs typeface="+mn-cs"/>
              </a:rPr>
              <a:t>A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="" xmlns:a16="http://schemas.microsoft.com/office/drawing/2014/main" id="{93B2A265-1B42-3C2B-230D-DFD64AACD79E}"/>
              </a:ext>
            </a:extLst>
          </p:cNvPr>
          <p:cNvSpPr txBox="1"/>
          <p:nvPr/>
        </p:nvSpPr>
        <p:spPr>
          <a:xfrm>
            <a:off x="5826592" y="1163735"/>
            <a:ext cx="958629" cy="9716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35437">
              <a:buClrTx/>
            </a:pPr>
            <a:r>
              <a:rPr lang="en-US" sz="5714" b="1" kern="1200" dirty="0">
                <a:solidFill>
                  <a:prstClr val="white"/>
                </a:solidFill>
                <a:latin typeface="Montserrat SemiBold" pitchFamily="2" charset="77"/>
                <a:ea typeface="+mn-ea"/>
                <a:cs typeface="+mn-cs"/>
              </a:rPr>
              <a:t>B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="" xmlns:a16="http://schemas.microsoft.com/office/drawing/2014/main" id="{44B88EF3-9E73-C485-D7DA-94AB37F7A612}"/>
              </a:ext>
            </a:extLst>
          </p:cNvPr>
          <p:cNvSpPr txBox="1"/>
          <p:nvPr/>
        </p:nvSpPr>
        <p:spPr>
          <a:xfrm>
            <a:off x="9827183" y="1163735"/>
            <a:ext cx="926686" cy="9716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35437">
              <a:buClrTx/>
            </a:pPr>
            <a:r>
              <a:rPr lang="en-US" sz="5714" b="1" kern="1200" dirty="0">
                <a:solidFill>
                  <a:prstClr val="white"/>
                </a:solidFill>
                <a:latin typeface="Montserrat SemiBold" pitchFamily="2" charset="77"/>
                <a:ea typeface="+mn-ea"/>
                <a:cs typeface="+mn-cs"/>
              </a:rPr>
              <a:t>C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353201" y="96058"/>
            <a:ext cx="4164130" cy="404261"/>
          </a:xfrm>
          <a:prstGeom prst="rect">
            <a:avLst/>
          </a:prstGeom>
        </p:spPr>
        <p:txBody>
          <a:bodyPr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ID" sz="200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DASAR KETENTUAN PEMERIKSAAN </a:t>
            </a:r>
            <a:r>
              <a:rPr lang="en-ID"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:</a:t>
            </a:r>
            <a:endParaRPr lang="en-US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980020" y="822489"/>
            <a:ext cx="3455246" cy="7924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dirty="0">
                <a:solidFill>
                  <a:srgbClr val="FF0000"/>
                </a:solidFill>
              </a:rPr>
              <a:t>KEWENANGAN </a:t>
            </a:r>
          </a:p>
        </p:txBody>
      </p:sp>
      <p:sp>
        <p:nvSpPr>
          <p:cNvPr id="9" name="Rectangle 8"/>
          <p:cNvSpPr/>
          <p:nvPr/>
        </p:nvSpPr>
        <p:spPr>
          <a:xfrm>
            <a:off x="1892791" y="2095445"/>
            <a:ext cx="5442635" cy="149191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err="1">
                <a:solidFill>
                  <a:schemeClr val="tx1"/>
                </a:solidFill>
              </a:rPr>
              <a:t>Untuk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pemenuhan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kewajiban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pabean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berdasarkan</a:t>
            </a:r>
            <a:r>
              <a:rPr lang="en-US" dirty="0">
                <a:solidFill>
                  <a:schemeClr val="tx1"/>
                </a:solidFill>
              </a:rPr>
              <a:t>  </a:t>
            </a:r>
            <a:r>
              <a:rPr lang="en-US" dirty="0" err="1">
                <a:solidFill>
                  <a:schemeClr val="tx1"/>
                </a:solidFill>
              </a:rPr>
              <a:t>undang-undang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ini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Pejabat</a:t>
            </a:r>
            <a:r>
              <a:rPr lang="en-US" b="1" dirty="0">
                <a:solidFill>
                  <a:schemeClr val="tx1"/>
                </a:solidFill>
              </a:rPr>
              <a:t> Bea Dan </a:t>
            </a:r>
            <a:r>
              <a:rPr lang="en-US" b="1" dirty="0" err="1">
                <a:solidFill>
                  <a:schemeClr val="tx1"/>
                </a:solidFill>
              </a:rPr>
              <a:t>Cukai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berwenang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untuk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b="1" dirty="0">
                <a:solidFill>
                  <a:schemeClr val="tx1"/>
                </a:solidFill>
              </a:rPr>
              <a:t>MENGHENTIKAN DAN MEMERIKSA </a:t>
            </a:r>
            <a:r>
              <a:rPr lang="en-US" dirty="0" err="1">
                <a:solidFill>
                  <a:schemeClr val="tx1"/>
                </a:solidFill>
              </a:rPr>
              <a:t>sarana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pengangkut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serta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barang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diatasnya</a:t>
            </a:r>
            <a:r>
              <a:rPr lang="en-US" dirty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10" name="Rectangle 9"/>
          <p:cNvSpPr/>
          <p:nvPr/>
        </p:nvSpPr>
        <p:spPr>
          <a:xfrm>
            <a:off x="7568816" y="2105589"/>
            <a:ext cx="4038831" cy="12302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ID" dirty="0" err="1">
                <a:solidFill>
                  <a:srgbClr val="FF0000"/>
                </a:solidFill>
              </a:rPr>
              <a:t>Pasal</a:t>
            </a:r>
            <a:r>
              <a:rPr lang="en-ID" dirty="0">
                <a:solidFill>
                  <a:srgbClr val="FF0000"/>
                </a:solidFill>
              </a:rPr>
              <a:t> 90 </a:t>
            </a:r>
            <a:r>
              <a:rPr lang="en-ID" dirty="0" err="1">
                <a:solidFill>
                  <a:srgbClr val="FF0000"/>
                </a:solidFill>
              </a:rPr>
              <a:t>ayat</a:t>
            </a:r>
            <a:r>
              <a:rPr lang="en-ID" dirty="0">
                <a:solidFill>
                  <a:srgbClr val="FF0000"/>
                </a:solidFill>
              </a:rPr>
              <a:t> (1)</a:t>
            </a:r>
          </a:p>
          <a:p>
            <a:r>
              <a:rPr lang="en-ID" dirty="0">
                <a:solidFill>
                  <a:srgbClr val="FF0000"/>
                </a:solidFill>
              </a:rPr>
              <a:t>UU RI No 17 </a:t>
            </a:r>
            <a:r>
              <a:rPr lang="en-ID" dirty="0" err="1">
                <a:solidFill>
                  <a:srgbClr val="FF0000"/>
                </a:solidFill>
              </a:rPr>
              <a:t>tahun</a:t>
            </a:r>
            <a:r>
              <a:rPr lang="en-ID" dirty="0">
                <a:solidFill>
                  <a:srgbClr val="FF0000"/>
                </a:solidFill>
              </a:rPr>
              <a:t> 2006 </a:t>
            </a:r>
            <a:r>
              <a:rPr lang="en-ID" dirty="0" err="1">
                <a:solidFill>
                  <a:srgbClr val="FF0000"/>
                </a:solidFill>
              </a:rPr>
              <a:t>tentang</a:t>
            </a:r>
            <a:r>
              <a:rPr lang="en-ID" dirty="0">
                <a:solidFill>
                  <a:srgbClr val="FF0000"/>
                </a:solidFill>
              </a:rPr>
              <a:t> </a:t>
            </a:r>
            <a:r>
              <a:rPr lang="en-ID" dirty="0" err="1">
                <a:solidFill>
                  <a:srgbClr val="FF0000"/>
                </a:solidFill>
              </a:rPr>
              <a:t>perubahan</a:t>
            </a:r>
            <a:r>
              <a:rPr lang="en-ID" dirty="0">
                <a:solidFill>
                  <a:srgbClr val="FF0000"/>
                </a:solidFill>
              </a:rPr>
              <a:t> </a:t>
            </a:r>
            <a:r>
              <a:rPr lang="en-ID" dirty="0" err="1">
                <a:solidFill>
                  <a:srgbClr val="FF0000"/>
                </a:solidFill>
              </a:rPr>
              <a:t>atas</a:t>
            </a:r>
            <a:r>
              <a:rPr lang="en-ID" dirty="0">
                <a:solidFill>
                  <a:srgbClr val="FF0000"/>
                </a:solidFill>
              </a:rPr>
              <a:t> UU no 10 </a:t>
            </a:r>
            <a:r>
              <a:rPr lang="en-ID" dirty="0" err="1">
                <a:solidFill>
                  <a:srgbClr val="FF0000"/>
                </a:solidFill>
              </a:rPr>
              <a:t>tahun</a:t>
            </a:r>
            <a:r>
              <a:rPr lang="en-ID" dirty="0">
                <a:solidFill>
                  <a:srgbClr val="FF0000"/>
                </a:solidFill>
              </a:rPr>
              <a:t> 1995 </a:t>
            </a:r>
            <a:r>
              <a:rPr lang="en-ID" dirty="0" err="1">
                <a:solidFill>
                  <a:srgbClr val="FF0000"/>
                </a:solidFill>
              </a:rPr>
              <a:t>tentang</a:t>
            </a:r>
            <a:r>
              <a:rPr lang="en-ID" dirty="0">
                <a:solidFill>
                  <a:srgbClr val="FF0000"/>
                </a:solidFill>
              </a:rPr>
              <a:t> </a:t>
            </a:r>
            <a:r>
              <a:rPr lang="en-ID" dirty="0" err="1">
                <a:solidFill>
                  <a:srgbClr val="FF0000"/>
                </a:solidFill>
              </a:rPr>
              <a:t>Kepabeanan</a:t>
            </a:r>
            <a:r>
              <a:rPr lang="en-ID" dirty="0">
                <a:solidFill>
                  <a:srgbClr val="FF0000"/>
                </a:solidFill>
              </a:rPr>
              <a:t> </a:t>
            </a:r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6791249" y="2738388"/>
            <a:ext cx="77756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1892791" y="4114800"/>
            <a:ext cx="6413811" cy="156250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err="1">
                <a:solidFill>
                  <a:schemeClr val="tx1"/>
                </a:solidFill>
              </a:rPr>
              <a:t>Bertujuan</a:t>
            </a:r>
            <a:r>
              <a:rPr lang="en-US" dirty="0">
                <a:solidFill>
                  <a:schemeClr val="tx1"/>
                </a:solidFill>
              </a:rPr>
              <a:t> :</a:t>
            </a:r>
          </a:p>
          <a:p>
            <a:r>
              <a:rPr lang="en-US" dirty="0" err="1">
                <a:solidFill>
                  <a:schemeClr val="tx1"/>
                </a:solidFill>
              </a:rPr>
              <a:t>Untuk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pengawasan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dan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dipatuhinya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peraturan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perundang-undangan</a:t>
            </a:r>
            <a:r>
              <a:rPr lang="en-US" dirty="0">
                <a:solidFill>
                  <a:schemeClr val="tx1"/>
                </a:solidFill>
              </a:rPr>
              <a:t> yang </a:t>
            </a:r>
            <a:r>
              <a:rPr lang="en-US" dirty="0" err="1">
                <a:solidFill>
                  <a:schemeClr val="tx1"/>
                </a:solidFill>
              </a:rPr>
              <a:t>pelaksanaannya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dibebankan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kepada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b="1" dirty="0">
                <a:solidFill>
                  <a:schemeClr val="tx1"/>
                </a:solidFill>
              </a:rPr>
              <a:t>DJBC </a:t>
            </a:r>
            <a:r>
              <a:rPr lang="en-US" dirty="0" err="1">
                <a:solidFill>
                  <a:schemeClr val="tx1"/>
                </a:solidFill>
              </a:rPr>
              <a:t>dan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hanya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b="1" dirty="0">
                <a:solidFill>
                  <a:schemeClr val="tx1"/>
                </a:solidFill>
              </a:rPr>
              <a:t>DILAKUKAN SECARA SELEKTIF.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8565146" y="4280937"/>
            <a:ext cx="3343162" cy="123023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ID" dirty="0" err="1">
                <a:solidFill>
                  <a:srgbClr val="FF0000"/>
                </a:solidFill>
              </a:rPr>
              <a:t>Pasal</a:t>
            </a:r>
            <a:r>
              <a:rPr lang="en-ID" dirty="0">
                <a:solidFill>
                  <a:srgbClr val="FF0000"/>
                </a:solidFill>
              </a:rPr>
              <a:t> 3 </a:t>
            </a:r>
            <a:r>
              <a:rPr lang="en-ID" dirty="0" err="1">
                <a:solidFill>
                  <a:srgbClr val="FF0000"/>
                </a:solidFill>
              </a:rPr>
              <a:t>ayat</a:t>
            </a:r>
            <a:r>
              <a:rPr lang="en-ID" dirty="0">
                <a:solidFill>
                  <a:srgbClr val="FF0000"/>
                </a:solidFill>
              </a:rPr>
              <a:t> (3)</a:t>
            </a:r>
          </a:p>
          <a:p>
            <a:r>
              <a:rPr lang="en-ID" dirty="0">
                <a:solidFill>
                  <a:srgbClr val="FF0000"/>
                </a:solidFill>
              </a:rPr>
              <a:t>UU RI No 17 </a:t>
            </a:r>
            <a:r>
              <a:rPr lang="en-ID" dirty="0" err="1">
                <a:solidFill>
                  <a:srgbClr val="FF0000"/>
                </a:solidFill>
              </a:rPr>
              <a:t>tahun</a:t>
            </a:r>
            <a:r>
              <a:rPr lang="en-ID" dirty="0">
                <a:solidFill>
                  <a:srgbClr val="FF0000"/>
                </a:solidFill>
              </a:rPr>
              <a:t> 2006 </a:t>
            </a:r>
            <a:r>
              <a:rPr lang="en-ID" dirty="0" err="1">
                <a:solidFill>
                  <a:srgbClr val="FF0000"/>
                </a:solidFill>
              </a:rPr>
              <a:t>tentang</a:t>
            </a:r>
            <a:r>
              <a:rPr lang="en-ID" dirty="0">
                <a:solidFill>
                  <a:srgbClr val="FF0000"/>
                </a:solidFill>
              </a:rPr>
              <a:t> </a:t>
            </a:r>
            <a:r>
              <a:rPr lang="en-ID" dirty="0" err="1">
                <a:solidFill>
                  <a:srgbClr val="FF0000"/>
                </a:solidFill>
              </a:rPr>
              <a:t>perubahan</a:t>
            </a:r>
            <a:r>
              <a:rPr lang="en-ID" dirty="0">
                <a:solidFill>
                  <a:srgbClr val="FF0000"/>
                </a:solidFill>
              </a:rPr>
              <a:t> </a:t>
            </a:r>
            <a:r>
              <a:rPr lang="en-ID" dirty="0" err="1">
                <a:solidFill>
                  <a:srgbClr val="FF0000"/>
                </a:solidFill>
              </a:rPr>
              <a:t>atas</a:t>
            </a:r>
            <a:r>
              <a:rPr lang="en-ID" dirty="0">
                <a:solidFill>
                  <a:srgbClr val="FF0000"/>
                </a:solidFill>
              </a:rPr>
              <a:t> UU no 10 </a:t>
            </a:r>
            <a:r>
              <a:rPr lang="en-ID" dirty="0" err="1">
                <a:solidFill>
                  <a:srgbClr val="FF0000"/>
                </a:solidFill>
              </a:rPr>
              <a:t>tahun</a:t>
            </a:r>
            <a:r>
              <a:rPr lang="en-ID" dirty="0">
                <a:solidFill>
                  <a:srgbClr val="FF0000"/>
                </a:solidFill>
              </a:rPr>
              <a:t> 1995 </a:t>
            </a:r>
            <a:r>
              <a:rPr lang="en-ID" dirty="0" err="1">
                <a:solidFill>
                  <a:srgbClr val="FF0000"/>
                </a:solidFill>
              </a:rPr>
              <a:t>tentang</a:t>
            </a:r>
            <a:r>
              <a:rPr lang="en-ID" dirty="0">
                <a:solidFill>
                  <a:srgbClr val="FF0000"/>
                </a:solidFill>
              </a:rPr>
              <a:t> </a:t>
            </a:r>
            <a:r>
              <a:rPr lang="en-ID" dirty="0" err="1">
                <a:solidFill>
                  <a:srgbClr val="FF0000"/>
                </a:solidFill>
              </a:rPr>
              <a:t>Kepabeanan</a:t>
            </a:r>
            <a:r>
              <a:rPr lang="en-ID" dirty="0">
                <a:solidFill>
                  <a:srgbClr val="FF0000"/>
                </a:solidFill>
              </a:rPr>
              <a:t> </a:t>
            </a:r>
          </a:p>
        </p:txBody>
      </p:sp>
      <p:cxnSp>
        <p:nvCxnSpPr>
          <p:cNvPr id="14" name="Straight Arrow Connector 13"/>
          <p:cNvCxnSpPr/>
          <p:nvPr/>
        </p:nvCxnSpPr>
        <p:spPr>
          <a:xfrm flipV="1">
            <a:off x="8306602" y="4896053"/>
            <a:ext cx="258544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021" y="657726"/>
            <a:ext cx="1521770" cy="990793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442" y="2720705"/>
            <a:ext cx="1398805" cy="1851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98874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="" xmlns:a16="http://schemas.microsoft.com/office/drawing/2014/main" id="{75419247-82A1-0529-AF49-82A54A47C7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3123" y="79402"/>
            <a:ext cx="538282" cy="510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7E051359-ECD1-F678-9EDD-35C4798FDD7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1405" y="120350"/>
            <a:ext cx="389332" cy="428330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="" xmlns:a16="http://schemas.microsoft.com/office/drawing/2014/main" id="{F381BDFC-D351-469D-A26E-B6357C52CDC7}"/>
              </a:ext>
            </a:extLst>
          </p:cNvPr>
          <p:cNvSpPr txBox="1"/>
          <p:nvPr/>
        </p:nvSpPr>
        <p:spPr>
          <a:xfrm>
            <a:off x="1767915" y="1098068"/>
            <a:ext cx="948646" cy="9716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35437">
              <a:buClrTx/>
            </a:pPr>
            <a:r>
              <a:rPr lang="en-US" sz="5714" b="1" kern="1200" dirty="0">
                <a:solidFill>
                  <a:prstClr val="white"/>
                </a:solidFill>
                <a:latin typeface="Montserrat SemiBold" pitchFamily="2" charset="77"/>
                <a:ea typeface="+mn-ea"/>
                <a:cs typeface="+mn-cs"/>
              </a:rPr>
              <a:t>A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="" xmlns:a16="http://schemas.microsoft.com/office/drawing/2014/main" id="{93B2A265-1B42-3C2B-230D-DFD64AACD79E}"/>
              </a:ext>
            </a:extLst>
          </p:cNvPr>
          <p:cNvSpPr txBox="1"/>
          <p:nvPr/>
        </p:nvSpPr>
        <p:spPr>
          <a:xfrm>
            <a:off x="5826592" y="1163735"/>
            <a:ext cx="958629" cy="9716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35437">
              <a:buClrTx/>
            </a:pPr>
            <a:r>
              <a:rPr lang="en-US" sz="5714" b="1" kern="1200" dirty="0">
                <a:solidFill>
                  <a:prstClr val="white"/>
                </a:solidFill>
                <a:latin typeface="Montserrat SemiBold" pitchFamily="2" charset="77"/>
                <a:ea typeface="+mn-ea"/>
                <a:cs typeface="+mn-cs"/>
              </a:rPr>
              <a:t>B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="" xmlns:a16="http://schemas.microsoft.com/office/drawing/2014/main" id="{44B88EF3-9E73-C485-D7DA-94AB37F7A612}"/>
              </a:ext>
            </a:extLst>
          </p:cNvPr>
          <p:cNvSpPr txBox="1"/>
          <p:nvPr/>
        </p:nvSpPr>
        <p:spPr>
          <a:xfrm>
            <a:off x="9827183" y="1163735"/>
            <a:ext cx="926686" cy="9716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35437">
              <a:buClrTx/>
            </a:pPr>
            <a:r>
              <a:rPr lang="en-US" sz="5714" b="1" kern="1200" dirty="0">
                <a:solidFill>
                  <a:prstClr val="white"/>
                </a:solidFill>
                <a:latin typeface="Montserrat SemiBold" pitchFamily="2" charset="77"/>
                <a:ea typeface="+mn-ea"/>
                <a:cs typeface="+mn-cs"/>
              </a:rPr>
              <a:t>C</a:t>
            </a: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3353201" y="96058"/>
            <a:ext cx="4164130" cy="404261"/>
          </a:xfrm>
          <a:prstGeom prst="rect">
            <a:avLst/>
          </a:prstGeom>
        </p:spPr>
        <p:txBody>
          <a:bodyPr>
            <a:normAutofit fontScale="9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ID" sz="200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DASAR KETENTUAN PEMERIKSAAN :</a:t>
            </a:r>
            <a:endParaRPr lang="en-US" sz="2000" dirty="0">
              <a:solidFill>
                <a:srgbClr val="FF0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980020" y="756883"/>
            <a:ext cx="3455246" cy="7924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dirty="0">
                <a:solidFill>
                  <a:srgbClr val="FF0000"/>
                </a:solidFill>
              </a:rPr>
              <a:t>KEWENANGAN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332147" y="1959720"/>
            <a:ext cx="5442635" cy="12416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b="1" dirty="0" err="1">
                <a:solidFill>
                  <a:schemeClr val="tx1"/>
                </a:solidFill>
              </a:rPr>
              <a:t>Pengangkut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atas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permintaan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pejabat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bea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dan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cukai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wajib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menunjukkan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semua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dokumen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pengangkutan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serta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pemberitahuan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pabean</a:t>
            </a:r>
            <a:r>
              <a:rPr lang="en-US" b="1" dirty="0">
                <a:solidFill>
                  <a:schemeClr val="tx1"/>
                </a:solidFill>
              </a:rPr>
              <a:t> yang </a:t>
            </a:r>
            <a:r>
              <a:rPr lang="en-US" b="1" dirty="0" err="1">
                <a:solidFill>
                  <a:schemeClr val="tx1"/>
                </a:solidFill>
              </a:rPr>
              <a:t>diwajibkan</a:t>
            </a:r>
            <a:r>
              <a:rPr lang="en-US" b="1" dirty="0">
                <a:solidFill>
                  <a:schemeClr val="tx1"/>
                </a:solidFill>
              </a:rPr>
              <a:t>.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430430" y="3787430"/>
            <a:ext cx="6943200" cy="263090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err="1">
                <a:solidFill>
                  <a:srgbClr val="FF0000"/>
                </a:solidFill>
              </a:rPr>
              <a:t>Perdirjend</a:t>
            </a:r>
            <a:r>
              <a:rPr lang="en-US" dirty="0">
                <a:solidFill>
                  <a:srgbClr val="FF0000"/>
                </a:solidFill>
              </a:rPr>
              <a:t> BC : P-17/BC/2020 </a:t>
            </a:r>
            <a:r>
              <a:rPr lang="en-US" dirty="0" err="1">
                <a:solidFill>
                  <a:srgbClr val="FF0000"/>
                </a:solidFill>
              </a:rPr>
              <a:t>pasal</a:t>
            </a:r>
            <a:r>
              <a:rPr lang="en-US" dirty="0">
                <a:solidFill>
                  <a:srgbClr val="FF0000"/>
                </a:solidFill>
              </a:rPr>
              <a:t> 21 </a:t>
            </a:r>
            <a:r>
              <a:rPr lang="en-US" dirty="0" err="1">
                <a:solidFill>
                  <a:srgbClr val="FF0000"/>
                </a:solidFill>
              </a:rPr>
              <a:t>ayat</a:t>
            </a:r>
            <a:r>
              <a:rPr lang="en-US" dirty="0">
                <a:solidFill>
                  <a:srgbClr val="FF0000"/>
                </a:solidFill>
              </a:rPr>
              <a:t> (1) </a:t>
            </a:r>
            <a:r>
              <a:rPr lang="en-US" dirty="0" err="1">
                <a:solidFill>
                  <a:srgbClr val="FF0000"/>
                </a:solidFill>
              </a:rPr>
              <a:t>Tentang</a:t>
            </a:r>
            <a:r>
              <a:rPr lang="en-US" dirty="0">
                <a:solidFill>
                  <a:srgbClr val="FF0000"/>
                </a:solidFill>
              </a:rPr>
              <a:t> Tata </a:t>
            </a:r>
            <a:r>
              <a:rPr lang="en-US" dirty="0" err="1">
                <a:solidFill>
                  <a:srgbClr val="FF0000"/>
                </a:solidFill>
              </a:rPr>
              <a:t>laksana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Pengawasan</a:t>
            </a:r>
            <a:r>
              <a:rPr lang="en-US" dirty="0">
                <a:solidFill>
                  <a:srgbClr val="FF0000"/>
                </a:solidFill>
              </a:rPr>
              <a:t> di </a:t>
            </a:r>
            <a:r>
              <a:rPr lang="en-US" dirty="0" err="1">
                <a:solidFill>
                  <a:srgbClr val="FF0000"/>
                </a:solidFill>
              </a:rPr>
              <a:t>Bidang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Kepabeanan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dan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cukai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pasal</a:t>
            </a:r>
            <a:r>
              <a:rPr lang="en-US" dirty="0">
                <a:solidFill>
                  <a:srgbClr val="FF0000"/>
                </a:solidFill>
              </a:rPr>
              <a:t> 21 </a:t>
            </a:r>
            <a:r>
              <a:rPr lang="en-US" dirty="0" err="1">
                <a:solidFill>
                  <a:srgbClr val="FF0000"/>
                </a:solidFill>
              </a:rPr>
              <a:t>ayat</a:t>
            </a:r>
            <a:r>
              <a:rPr lang="en-US" dirty="0">
                <a:solidFill>
                  <a:srgbClr val="FF0000"/>
                </a:solidFill>
              </a:rPr>
              <a:t> (1) </a:t>
            </a:r>
            <a:r>
              <a:rPr lang="en-US" dirty="0" err="1">
                <a:solidFill>
                  <a:srgbClr val="FF0000"/>
                </a:solidFill>
              </a:rPr>
              <a:t>menyatakan</a:t>
            </a:r>
            <a:r>
              <a:rPr lang="en-US" dirty="0">
                <a:solidFill>
                  <a:srgbClr val="FF0000"/>
                </a:solidFill>
              </a:rPr>
              <a:t> unit </a:t>
            </a:r>
            <a:r>
              <a:rPr lang="en-US" dirty="0" err="1">
                <a:solidFill>
                  <a:srgbClr val="FF0000"/>
                </a:solidFill>
              </a:rPr>
              <a:t>penindakan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dan</a:t>
            </a:r>
            <a:r>
              <a:rPr lang="en-US" dirty="0">
                <a:solidFill>
                  <a:srgbClr val="FF0000"/>
                </a:solidFill>
              </a:rPr>
              <a:t> unit </a:t>
            </a:r>
            <a:r>
              <a:rPr lang="en-US" dirty="0" err="1">
                <a:solidFill>
                  <a:srgbClr val="FF0000"/>
                </a:solidFill>
              </a:rPr>
              <a:t>patroli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laut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melakukan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kegiatan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penindakan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untuk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mencegah</a:t>
            </a:r>
            <a:r>
              <a:rPr lang="en-US" dirty="0">
                <a:solidFill>
                  <a:srgbClr val="FF0000"/>
                </a:solidFill>
              </a:rPr>
              <a:t>, </a:t>
            </a:r>
            <a:r>
              <a:rPr lang="en-US" dirty="0" err="1">
                <a:solidFill>
                  <a:srgbClr val="FF0000"/>
                </a:solidFill>
              </a:rPr>
              <a:t>mencari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dan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menemukan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suatu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peristiwa</a:t>
            </a:r>
            <a:r>
              <a:rPr lang="en-US" dirty="0">
                <a:solidFill>
                  <a:srgbClr val="FF0000"/>
                </a:solidFill>
              </a:rPr>
              <a:t> yang </a:t>
            </a:r>
            <a:r>
              <a:rPr lang="en-US" dirty="0" err="1">
                <a:solidFill>
                  <a:srgbClr val="FF0000"/>
                </a:solidFill>
              </a:rPr>
              <a:t>diduga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sebagai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pelanggaran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dengan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 err="1">
                <a:solidFill>
                  <a:srgbClr val="FF0000"/>
                </a:solidFill>
              </a:rPr>
              <a:t>tahapan</a:t>
            </a:r>
            <a:r>
              <a:rPr lang="en-US" dirty="0">
                <a:solidFill>
                  <a:srgbClr val="FF0000"/>
                </a:solidFill>
              </a:rPr>
              <a:t> :</a:t>
            </a:r>
          </a:p>
          <a:p>
            <a:pPr marL="342900" indent="-342900">
              <a:buAutoNum type="alphaLcPeriod"/>
            </a:pPr>
            <a:r>
              <a:rPr lang="en-ID" dirty="0" err="1">
                <a:solidFill>
                  <a:srgbClr val="FF0000"/>
                </a:solidFill>
              </a:rPr>
              <a:t>Penelitian</a:t>
            </a:r>
            <a:r>
              <a:rPr lang="en-ID" dirty="0">
                <a:solidFill>
                  <a:srgbClr val="FF0000"/>
                </a:solidFill>
              </a:rPr>
              <a:t> </a:t>
            </a:r>
            <a:r>
              <a:rPr lang="en-ID" dirty="0" err="1">
                <a:solidFill>
                  <a:srgbClr val="FF0000"/>
                </a:solidFill>
              </a:rPr>
              <a:t>Pra-Penindakan</a:t>
            </a:r>
            <a:endParaRPr lang="en-ID" dirty="0">
              <a:solidFill>
                <a:srgbClr val="FF0000"/>
              </a:solidFill>
            </a:endParaRPr>
          </a:p>
          <a:p>
            <a:pPr marL="342900" indent="-342900">
              <a:buAutoNum type="alphaLcPeriod"/>
            </a:pPr>
            <a:r>
              <a:rPr lang="en-ID" dirty="0" err="1">
                <a:solidFill>
                  <a:srgbClr val="FF0000"/>
                </a:solidFill>
              </a:rPr>
              <a:t>Penentuan</a:t>
            </a:r>
            <a:r>
              <a:rPr lang="en-ID" dirty="0">
                <a:solidFill>
                  <a:srgbClr val="FF0000"/>
                </a:solidFill>
              </a:rPr>
              <a:t> </a:t>
            </a:r>
            <a:r>
              <a:rPr lang="en-ID" dirty="0" err="1">
                <a:solidFill>
                  <a:srgbClr val="FF0000"/>
                </a:solidFill>
              </a:rPr>
              <a:t>Skema</a:t>
            </a:r>
            <a:r>
              <a:rPr lang="en-ID" dirty="0">
                <a:solidFill>
                  <a:srgbClr val="FF0000"/>
                </a:solidFill>
              </a:rPr>
              <a:t> </a:t>
            </a:r>
            <a:r>
              <a:rPr lang="en-ID" dirty="0" err="1">
                <a:solidFill>
                  <a:srgbClr val="FF0000"/>
                </a:solidFill>
              </a:rPr>
              <a:t>Penindakan</a:t>
            </a:r>
            <a:endParaRPr lang="en-ID" dirty="0">
              <a:solidFill>
                <a:srgbClr val="FF0000"/>
              </a:solidFill>
            </a:endParaRPr>
          </a:p>
          <a:p>
            <a:pPr marL="342900" indent="-342900">
              <a:buAutoNum type="alphaLcPeriod"/>
            </a:pPr>
            <a:r>
              <a:rPr lang="en-ID" dirty="0" err="1">
                <a:solidFill>
                  <a:srgbClr val="FF0000"/>
                </a:solidFill>
              </a:rPr>
              <a:t>Pelaksanaan</a:t>
            </a:r>
            <a:r>
              <a:rPr lang="en-ID" dirty="0">
                <a:solidFill>
                  <a:srgbClr val="FF0000"/>
                </a:solidFill>
              </a:rPr>
              <a:t> </a:t>
            </a:r>
            <a:r>
              <a:rPr lang="en-ID" dirty="0" err="1">
                <a:solidFill>
                  <a:srgbClr val="FF0000"/>
                </a:solidFill>
              </a:rPr>
              <a:t>Penindakan</a:t>
            </a:r>
            <a:endParaRPr lang="en-ID" dirty="0">
              <a:solidFill>
                <a:srgbClr val="FF0000"/>
              </a:solidFill>
            </a:endParaRPr>
          </a:p>
          <a:p>
            <a:pPr marL="342900" indent="-342900">
              <a:buAutoNum type="alphaLcPeriod"/>
            </a:pPr>
            <a:r>
              <a:rPr lang="en-ID" dirty="0" err="1">
                <a:solidFill>
                  <a:srgbClr val="FF0000"/>
                </a:solidFill>
              </a:rPr>
              <a:t>Penentuan</a:t>
            </a:r>
            <a:r>
              <a:rPr lang="en-ID" dirty="0">
                <a:solidFill>
                  <a:srgbClr val="FF0000"/>
                </a:solidFill>
              </a:rPr>
              <a:t> </a:t>
            </a:r>
            <a:r>
              <a:rPr lang="en-ID" dirty="0" err="1">
                <a:solidFill>
                  <a:srgbClr val="FF0000"/>
                </a:solidFill>
              </a:rPr>
              <a:t>Hasil</a:t>
            </a:r>
            <a:r>
              <a:rPr lang="en-ID" dirty="0">
                <a:solidFill>
                  <a:srgbClr val="FF0000"/>
                </a:solidFill>
              </a:rPr>
              <a:t> </a:t>
            </a:r>
            <a:r>
              <a:rPr lang="en-ID" dirty="0" err="1">
                <a:solidFill>
                  <a:srgbClr val="FF0000"/>
                </a:solidFill>
              </a:rPr>
              <a:t>Penindakan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7255306" y="681417"/>
            <a:ext cx="4151183" cy="134973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ID" dirty="0" err="1">
                <a:solidFill>
                  <a:srgbClr val="FF0000"/>
                </a:solidFill>
              </a:rPr>
              <a:t>Pasal</a:t>
            </a:r>
            <a:r>
              <a:rPr lang="en-ID" dirty="0">
                <a:solidFill>
                  <a:srgbClr val="FF0000"/>
                </a:solidFill>
              </a:rPr>
              <a:t> 82 </a:t>
            </a:r>
            <a:r>
              <a:rPr lang="en-ID" dirty="0" err="1">
                <a:solidFill>
                  <a:srgbClr val="FF0000"/>
                </a:solidFill>
              </a:rPr>
              <a:t>ayat</a:t>
            </a:r>
            <a:r>
              <a:rPr lang="en-ID" dirty="0">
                <a:solidFill>
                  <a:srgbClr val="FF0000"/>
                </a:solidFill>
              </a:rPr>
              <a:t> (2)</a:t>
            </a:r>
          </a:p>
          <a:p>
            <a:r>
              <a:rPr lang="en-ID" dirty="0">
                <a:solidFill>
                  <a:srgbClr val="FF0000"/>
                </a:solidFill>
              </a:rPr>
              <a:t>UU RI No 17 </a:t>
            </a:r>
            <a:r>
              <a:rPr lang="en-ID" dirty="0" err="1">
                <a:solidFill>
                  <a:srgbClr val="FF0000"/>
                </a:solidFill>
              </a:rPr>
              <a:t>tahun</a:t>
            </a:r>
            <a:r>
              <a:rPr lang="en-ID" dirty="0">
                <a:solidFill>
                  <a:srgbClr val="FF0000"/>
                </a:solidFill>
              </a:rPr>
              <a:t> 2006 </a:t>
            </a:r>
            <a:r>
              <a:rPr lang="en-ID" dirty="0" err="1">
                <a:solidFill>
                  <a:srgbClr val="FF0000"/>
                </a:solidFill>
              </a:rPr>
              <a:t>tentang</a:t>
            </a:r>
            <a:r>
              <a:rPr lang="en-ID" dirty="0">
                <a:solidFill>
                  <a:srgbClr val="FF0000"/>
                </a:solidFill>
              </a:rPr>
              <a:t> </a:t>
            </a:r>
            <a:r>
              <a:rPr lang="en-ID" dirty="0" err="1">
                <a:solidFill>
                  <a:srgbClr val="FF0000"/>
                </a:solidFill>
              </a:rPr>
              <a:t>perubahan</a:t>
            </a:r>
            <a:r>
              <a:rPr lang="en-ID" dirty="0">
                <a:solidFill>
                  <a:srgbClr val="FF0000"/>
                </a:solidFill>
              </a:rPr>
              <a:t> </a:t>
            </a:r>
            <a:r>
              <a:rPr lang="en-ID" dirty="0" err="1">
                <a:solidFill>
                  <a:srgbClr val="FF0000"/>
                </a:solidFill>
              </a:rPr>
              <a:t>atas</a:t>
            </a:r>
            <a:r>
              <a:rPr lang="en-ID" dirty="0">
                <a:solidFill>
                  <a:srgbClr val="FF0000"/>
                </a:solidFill>
              </a:rPr>
              <a:t> UU no 10 </a:t>
            </a:r>
            <a:r>
              <a:rPr lang="en-ID" dirty="0" err="1">
                <a:solidFill>
                  <a:srgbClr val="FF0000"/>
                </a:solidFill>
              </a:rPr>
              <a:t>tahun</a:t>
            </a:r>
            <a:r>
              <a:rPr lang="en-ID" dirty="0">
                <a:solidFill>
                  <a:srgbClr val="FF0000"/>
                </a:solidFill>
              </a:rPr>
              <a:t> 1995 </a:t>
            </a:r>
            <a:r>
              <a:rPr lang="en-ID" dirty="0" err="1">
                <a:solidFill>
                  <a:srgbClr val="FF0000"/>
                </a:solidFill>
              </a:rPr>
              <a:t>tentang</a:t>
            </a:r>
            <a:r>
              <a:rPr lang="en-ID" dirty="0">
                <a:solidFill>
                  <a:srgbClr val="FF0000"/>
                </a:solidFill>
              </a:rPr>
              <a:t> </a:t>
            </a:r>
            <a:r>
              <a:rPr lang="en-ID" dirty="0" err="1">
                <a:solidFill>
                  <a:srgbClr val="FF0000"/>
                </a:solidFill>
              </a:rPr>
              <a:t>Kepabeanan</a:t>
            </a:r>
            <a:r>
              <a:rPr lang="en-ID" dirty="0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16" name="Rectangle 15"/>
          <p:cNvSpPr/>
          <p:nvPr/>
        </p:nvSpPr>
        <p:spPr>
          <a:xfrm>
            <a:off x="7143450" y="2117558"/>
            <a:ext cx="4263039" cy="19179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err="1">
                <a:solidFill>
                  <a:srgbClr val="FF0000"/>
                </a:solidFill>
              </a:rPr>
              <a:t>Perdirjend</a:t>
            </a:r>
            <a:r>
              <a:rPr lang="en-US" dirty="0">
                <a:solidFill>
                  <a:srgbClr val="FF0000"/>
                </a:solidFill>
              </a:rPr>
              <a:t> BC : P-17/BC/2020 </a:t>
            </a:r>
            <a:r>
              <a:rPr lang="en-ID" dirty="0" err="1">
                <a:solidFill>
                  <a:srgbClr val="FF0000"/>
                </a:solidFill>
              </a:rPr>
              <a:t>Pasal</a:t>
            </a:r>
            <a:r>
              <a:rPr lang="en-ID" dirty="0">
                <a:solidFill>
                  <a:srgbClr val="FF0000"/>
                </a:solidFill>
              </a:rPr>
              <a:t> 42</a:t>
            </a:r>
          </a:p>
          <a:p>
            <a:r>
              <a:rPr lang="en-ID" dirty="0" err="1">
                <a:solidFill>
                  <a:srgbClr val="FF0000"/>
                </a:solidFill>
              </a:rPr>
              <a:t>Pejabat</a:t>
            </a:r>
            <a:r>
              <a:rPr lang="en-ID" dirty="0">
                <a:solidFill>
                  <a:srgbClr val="FF0000"/>
                </a:solidFill>
              </a:rPr>
              <a:t> Bea </a:t>
            </a:r>
            <a:r>
              <a:rPr lang="en-ID" dirty="0" err="1">
                <a:solidFill>
                  <a:srgbClr val="FF0000"/>
                </a:solidFill>
              </a:rPr>
              <a:t>dan</a:t>
            </a:r>
            <a:r>
              <a:rPr lang="en-ID" dirty="0">
                <a:solidFill>
                  <a:srgbClr val="FF0000"/>
                </a:solidFill>
              </a:rPr>
              <a:t> </a:t>
            </a:r>
            <a:r>
              <a:rPr lang="en-ID" dirty="0" err="1">
                <a:solidFill>
                  <a:srgbClr val="FF0000"/>
                </a:solidFill>
              </a:rPr>
              <a:t>Cukai</a:t>
            </a:r>
            <a:r>
              <a:rPr lang="en-ID" dirty="0">
                <a:solidFill>
                  <a:srgbClr val="FF0000"/>
                </a:solidFill>
              </a:rPr>
              <a:t> </a:t>
            </a:r>
            <a:r>
              <a:rPr lang="en-ID" dirty="0" err="1">
                <a:solidFill>
                  <a:srgbClr val="FF0000"/>
                </a:solidFill>
              </a:rPr>
              <a:t>melakukan</a:t>
            </a:r>
            <a:r>
              <a:rPr lang="en-ID" dirty="0">
                <a:solidFill>
                  <a:srgbClr val="FF0000"/>
                </a:solidFill>
              </a:rPr>
              <a:t> </a:t>
            </a:r>
            <a:r>
              <a:rPr lang="en-ID" dirty="0" err="1">
                <a:solidFill>
                  <a:srgbClr val="FF0000"/>
                </a:solidFill>
              </a:rPr>
              <a:t>pemeriksaan</a:t>
            </a:r>
            <a:r>
              <a:rPr lang="en-ID" dirty="0">
                <a:solidFill>
                  <a:srgbClr val="FF0000"/>
                </a:solidFill>
              </a:rPr>
              <a:t> </a:t>
            </a:r>
            <a:r>
              <a:rPr lang="en-ID" dirty="0" err="1">
                <a:solidFill>
                  <a:srgbClr val="FF0000"/>
                </a:solidFill>
              </a:rPr>
              <a:t>terhadap</a:t>
            </a:r>
            <a:r>
              <a:rPr lang="en-ID" dirty="0">
                <a:solidFill>
                  <a:srgbClr val="FF0000"/>
                </a:solidFill>
              </a:rPr>
              <a:t> </a:t>
            </a:r>
            <a:r>
              <a:rPr lang="en-ID" dirty="0" err="1">
                <a:solidFill>
                  <a:srgbClr val="FF0000"/>
                </a:solidFill>
              </a:rPr>
              <a:t>sarana</a:t>
            </a:r>
            <a:r>
              <a:rPr lang="en-ID" dirty="0">
                <a:solidFill>
                  <a:srgbClr val="FF0000"/>
                </a:solidFill>
              </a:rPr>
              <a:t> </a:t>
            </a:r>
            <a:r>
              <a:rPr lang="en-ID" dirty="0" err="1">
                <a:solidFill>
                  <a:srgbClr val="FF0000"/>
                </a:solidFill>
              </a:rPr>
              <a:t>pengangkut</a:t>
            </a:r>
            <a:r>
              <a:rPr lang="en-ID" dirty="0">
                <a:solidFill>
                  <a:srgbClr val="FF0000"/>
                </a:solidFill>
              </a:rPr>
              <a:t> </a:t>
            </a:r>
            <a:r>
              <a:rPr lang="en-ID" dirty="0" err="1">
                <a:solidFill>
                  <a:srgbClr val="FF0000"/>
                </a:solidFill>
              </a:rPr>
              <a:t>barang</a:t>
            </a:r>
            <a:r>
              <a:rPr lang="en-ID" dirty="0">
                <a:solidFill>
                  <a:srgbClr val="FF0000"/>
                </a:solidFill>
              </a:rPr>
              <a:t>, </a:t>
            </a:r>
            <a:r>
              <a:rPr lang="en-ID" dirty="0" err="1">
                <a:solidFill>
                  <a:srgbClr val="FF0000"/>
                </a:solidFill>
              </a:rPr>
              <a:t>surat</a:t>
            </a:r>
            <a:r>
              <a:rPr lang="en-ID" dirty="0">
                <a:solidFill>
                  <a:srgbClr val="FF0000"/>
                </a:solidFill>
              </a:rPr>
              <a:t>/</a:t>
            </a:r>
            <a:r>
              <a:rPr lang="en-ID" dirty="0" err="1">
                <a:solidFill>
                  <a:srgbClr val="FF0000"/>
                </a:solidFill>
              </a:rPr>
              <a:t>dokumen</a:t>
            </a:r>
            <a:r>
              <a:rPr lang="en-ID" dirty="0">
                <a:solidFill>
                  <a:srgbClr val="FF0000"/>
                </a:solidFill>
              </a:rPr>
              <a:t>/</a:t>
            </a:r>
            <a:r>
              <a:rPr lang="en-ID" dirty="0" err="1">
                <a:solidFill>
                  <a:srgbClr val="FF0000"/>
                </a:solidFill>
              </a:rPr>
              <a:t>catatan</a:t>
            </a:r>
            <a:r>
              <a:rPr lang="en-ID" dirty="0">
                <a:solidFill>
                  <a:srgbClr val="FF0000"/>
                </a:solidFill>
              </a:rPr>
              <a:t>, </a:t>
            </a:r>
            <a:r>
              <a:rPr lang="en-ID" dirty="0" err="1">
                <a:solidFill>
                  <a:srgbClr val="FF0000"/>
                </a:solidFill>
              </a:rPr>
              <a:t>bangunan</a:t>
            </a:r>
            <a:r>
              <a:rPr lang="en-ID" dirty="0">
                <a:solidFill>
                  <a:srgbClr val="FF0000"/>
                </a:solidFill>
              </a:rPr>
              <a:t> /</a:t>
            </a:r>
            <a:r>
              <a:rPr lang="en-ID" dirty="0" err="1">
                <a:solidFill>
                  <a:srgbClr val="FF0000"/>
                </a:solidFill>
              </a:rPr>
              <a:t>tempat</a:t>
            </a:r>
            <a:r>
              <a:rPr lang="en-ID" dirty="0">
                <a:solidFill>
                  <a:srgbClr val="FF0000"/>
                </a:solidFill>
              </a:rPr>
              <a:t> </a:t>
            </a:r>
            <a:r>
              <a:rPr lang="en-ID" dirty="0" err="1">
                <a:solidFill>
                  <a:srgbClr val="FF0000"/>
                </a:solidFill>
              </a:rPr>
              <a:t>dan</a:t>
            </a:r>
            <a:r>
              <a:rPr lang="en-ID" dirty="0">
                <a:solidFill>
                  <a:srgbClr val="FF0000"/>
                </a:solidFill>
              </a:rPr>
              <a:t> /</a:t>
            </a:r>
            <a:r>
              <a:rPr lang="en-ID" dirty="0" err="1">
                <a:solidFill>
                  <a:srgbClr val="FF0000"/>
                </a:solidFill>
              </a:rPr>
              <a:t>atau</a:t>
            </a:r>
            <a:r>
              <a:rPr lang="en-ID" dirty="0">
                <a:solidFill>
                  <a:srgbClr val="FF0000"/>
                </a:solidFill>
              </a:rPr>
              <a:t> </a:t>
            </a:r>
            <a:r>
              <a:rPr lang="en-ID" dirty="0" err="1">
                <a:solidFill>
                  <a:srgbClr val="FF0000"/>
                </a:solidFill>
              </a:rPr>
              <a:t>badan</a:t>
            </a:r>
            <a:r>
              <a:rPr lang="en-ID" dirty="0">
                <a:solidFill>
                  <a:srgbClr val="FF0000"/>
                </a:solidFill>
              </a:rPr>
              <a:t>, </a:t>
            </a:r>
            <a:r>
              <a:rPr lang="en-ID" dirty="0" err="1">
                <a:solidFill>
                  <a:srgbClr val="FF0000"/>
                </a:solidFill>
              </a:rPr>
              <a:t>dalam</a:t>
            </a:r>
            <a:r>
              <a:rPr lang="en-ID" dirty="0">
                <a:solidFill>
                  <a:srgbClr val="FF0000"/>
                </a:solidFill>
              </a:rPr>
              <a:t> </a:t>
            </a:r>
            <a:r>
              <a:rPr lang="en-ID" dirty="0" err="1">
                <a:solidFill>
                  <a:srgbClr val="FF0000"/>
                </a:solidFill>
              </a:rPr>
              <a:t>rangka</a:t>
            </a:r>
            <a:r>
              <a:rPr lang="en-ID" dirty="0">
                <a:solidFill>
                  <a:srgbClr val="FF0000"/>
                </a:solidFill>
              </a:rPr>
              <a:t> </a:t>
            </a:r>
            <a:r>
              <a:rPr lang="en-ID" dirty="0" err="1">
                <a:solidFill>
                  <a:srgbClr val="FF0000"/>
                </a:solidFill>
              </a:rPr>
              <a:t>mencari</a:t>
            </a:r>
            <a:r>
              <a:rPr lang="en-ID" dirty="0">
                <a:solidFill>
                  <a:srgbClr val="FF0000"/>
                </a:solidFill>
              </a:rPr>
              <a:t> </a:t>
            </a:r>
            <a:r>
              <a:rPr lang="en-ID" dirty="0" err="1">
                <a:solidFill>
                  <a:srgbClr val="FF0000"/>
                </a:solidFill>
              </a:rPr>
              <a:t>dan</a:t>
            </a:r>
            <a:r>
              <a:rPr lang="en-ID" dirty="0">
                <a:solidFill>
                  <a:srgbClr val="FF0000"/>
                </a:solidFill>
              </a:rPr>
              <a:t> </a:t>
            </a:r>
            <a:r>
              <a:rPr lang="en-ID" dirty="0" err="1">
                <a:solidFill>
                  <a:srgbClr val="FF0000"/>
                </a:solidFill>
              </a:rPr>
              <a:t>menemukan</a:t>
            </a:r>
            <a:r>
              <a:rPr lang="en-ID" dirty="0">
                <a:solidFill>
                  <a:srgbClr val="FF0000"/>
                </a:solidFill>
              </a:rPr>
              <a:t> </a:t>
            </a:r>
            <a:r>
              <a:rPr lang="en-ID" dirty="0" err="1">
                <a:solidFill>
                  <a:srgbClr val="FF0000"/>
                </a:solidFill>
              </a:rPr>
              <a:t>dugaan</a:t>
            </a:r>
            <a:r>
              <a:rPr lang="en-ID" dirty="0">
                <a:solidFill>
                  <a:srgbClr val="FF0000"/>
                </a:solidFill>
              </a:rPr>
              <a:t> </a:t>
            </a:r>
            <a:r>
              <a:rPr lang="en-ID" dirty="0" err="1">
                <a:solidFill>
                  <a:srgbClr val="FF0000"/>
                </a:solidFill>
              </a:rPr>
              <a:t>pelanggaran</a:t>
            </a:r>
            <a:r>
              <a:rPr lang="en-ID" dirty="0">
                <a:solidFill>
                  <a:srgbClr val="FF0000"/>
                </a:solidFill>
              </a:rPr>
              <a:t>.</a:t>
            </a:r>
            <a:endParaRPr lang="en-US" dirty="0">
              <a:solidFill>
                <a:srgbClr val="FF0000"/>
              </a:solidFill>
            </a:endParaRPr>
          </a:p>
        </p:txBody>
      </p:sp>
      <p:cxnSp>
        <p:nvCxnSpPr>
          <p:cNvPr id="17" name="Straight Arrow Connector 16"/>
          <p:cNvCxnSpPr/>
          <p:nvPr/>
        </p:nvCxnSpPr>
        <p:spPr>
          <a:xfrm flipV="1">
            <a:off x="6799449" y="1361872"/>
            <a:ext cx="447657" cy="137651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6791249" y="2738388"/>
            <a:ext cx="35220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3707643" y="3201380"/>
            <a:ext cx="13093" cy="58606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Picture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021" y="657726"/>
            <a:ext cx="1521770" cy="990793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827" y="1761295"/>
            <a:ext cx="957568" cy="1597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34664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="" xmlns:a16="http://schemas.microsoft.com/office/drawing/2014/main" id="{75419247-82A1-0529-AF49-82A54A47C7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3123" y="79402"/>
            <a:ext cx="538282" cy="510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7E051359-ECD1-F678-9EDD-35C4798FDD7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1405" y="120350"/>
            <a:ext cx="389332" cy="428330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="" xmlns:a16="http://schemas.microsoft.com/office/drawing/2014/main" id="{F381BDFC-D351-469D-A26E-B6357C52CDC7}"/>
              </a:ext>
            </a:extLst>
          </p:cNvPr>
          <p:cNvSpPr txBox="1"/>
          <p:nvPr/>
        </p:nvSpPr>
        <p:spPr>
          <a:xfrm>
            <a:off x="1767915" y="1098068"/>
            <a:ext cx="948646" cy="9716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35437">
              <a:buClrTx/>
            </a:pPr>
            <a:r>
              <a:rPr lang="en-US" sz="5714" b="1" kern="1200" dirty="0">
                <a:solidFill>
                  <a:prstClr val="white"/>
                </a:solidFill>
                <a:latin typeface="Montserrat SemiBold" pitchFamily="2" charset="77"/>
                <a:ea typeface="+mn-ea"/>
                <a:cs typeface="+mn-cs"/>
              </a:rPr>
              <a:t>A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="" xmlns:a16="http://schemas.microsoft.com/office/drawing/2014/main" id="{93B2A265-1B42-3C2B-230D-DFD64AACD79E}"/>
              </a:ext>
            </a:extLst>
          </p:cNvPr>
          <p:cNvSpPr txBox="1"/>
          <p:nvPr/>
        </p:nvSpPr>
        <p:spPr>
          <a:xfrm>
            <a:off x="5826592" y="1163735"/>
            <a:ext cx="958629" cy="9716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35437">
              <a:buClrTx/>
            </a:pPr>
            <a:r>
              <a:rPr lang="en-US" sz="5714" b="1" kern="1200" dirty="0">
                <a:solidFill>
                  <a:prstClr val="white"/>
                </a:solidFill>
                <a:latin typeface="Montserrat SemiBold" pitchFamily="2" charset="77"/>
                <a:ea typeface="+mn-ea"/>
                <a:cs typeface="+mn-cs"/>
              </a:rPr>
              <a:t>B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="" xmlns:a16="http://schemas.microsoft.com/office/drawing/2014/main" id="{44B88EF3-9E73-C485-D7DA-94AB37F7A612}"/>
              </a:ext>
            </a:extLst>
          </p:cNvPr>
          <p:cNvSpPr txBox="1"/>
          <p:nvPr/>
        </p:nvSpPr>
        <p:spPr>
          <a:xfrm>
            <a:off x="9827183" y="1163735"/>
            <a:ext cx="926686" cy="9716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35437">
              <a:buClrTx/>
            </a:pPr>
            <a:r>
              <a:rPr lang="en-US" sz="5714" b="1" kern="1200" dirty="0">
                <a:solidFill>
                  <a:prstClr val="white"/>
                </a:solidFill>
                <a:latin typeface="Montserrat SemiBold" pitchFamily="2" charset="77"/>
                <a:ea typeface="+mn-ea"/>
                <a:cs typeface="+mn-cs"/>
              </a:rPr>
              <a:t>C</a:t>
            </a: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1812758" y="133174"/>
            <a:ext cx="9144000" cy="391378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D" sz="2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RENCANA KEDATANGAN SARANA PENGANGKUT (RKSP)</a:t>
            </a:r>
            <a:endParaRPr lang="en-US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58660" y="1705921"/>
            <a:ext cx="2702668" cy="32308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D" dirty="0">
                <a:solidFill>
                  <a:schemeClr val="tx1"/>
                </a:solidFill>
              </a:rPr>
              <a:t>PENGANGKUT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646" y="2074428"/>
            <a:ext cx="2736697" cy="184785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94180" y="1656263"/>
            <a:ext cx="1013941" cy="1015095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94180" y="3148747"/>
            <a:ext cx="1025000" cy="1068221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94180" y="5227595"/>
            <a:ext cx="1194609" cy="1120433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3470658" y="1951707"/>
            <a:ext cx="10374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FFFF"/>
                </a:solidFill>
                <a:latin typeface="Corbel" panose="020B0503020204020204" pitchFamily="34" charset="0"/>
              </a:rPr>
              <a:t>Dari LDP</a:t>
            </a:r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3511656" y="3472660"/>
            <a:ext cx="111921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FFFFFF"/>
                </a:solidFill>
                <a:latin typeface="Corbel" panose="020B0503020204020204" pitchFamily="34" charset="0"/>
              </a:rPr>
              <a:t>Dari DDP </a:t>
            </a:r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>
            <a:off x="3704017" y="5551621"/>
            <a:ext cx="7344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>
                <a:solidFill>
                  <a:srgbClr val="FFFFFF"/>
                </a:solidFill>
                <a:latin typeface="Corbel" panose="020B0503020204020204" pitchFamily="34" charset="0"/>
              </a:rPr>
              <a:t>Wajib</a:t>
            </a:r>
            <a:endParaRPr lang="en-US" dirty="0"/>
          </a:p>
        </p:txBody>
      </p:sp>
      <p:sp>
        <p:nvSpPr>
          <p:cNvPr id="23" name="Snip Single Corner Rectangle 22"/>
          <p:cNvSpPr/>
          <p:nvPr/>
        </p:nvSpPr>
        <p:spPr>
          <a:xfrm>
            <a:off x="5458486" y="1608675"/>
            <a:ext cx="3577766" cy="914400"/>
          </a:xfrm>
          <a:prstGeom prst="snip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D" dirty="0" err="1">
                <a:solidFill>
                  <a:schemeClr val="tx1"/>
                </a:solidFill>
              </a:rPr>
              <a:t>Datang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dari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luar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daerah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pabean</a:t>
            </a:r>
            <a:r>
              <a:rPr lang="en-ID" dirty="0">
                <a:solidFill>
                  <a:schemeClr val="tx1"/>
                </a:solidFill>
              </a:rPr>
              <a:t> / </a:t>
            </a:r>
            <a:r>
              <a:rPr lang="en-ID" dirty="0" err="1">
                <a:solidFill>
                  <a:schemeClr val="tx1"/>
                </a:solidFill>
              </a:rPr>
              <a:t>luar</a:t>
            </a:r>
            <a:r>
              <a:rPr lang="en-ID" dirty="0">
                <a:solidFill>
                  <a:schemeClr val="tx1"/>
                </a:solidFill>
              </a:rPr>
              <a:t> </a:t>
            </a:r>
            <a:r>
              <a:rPr lang="en-ID" dirty="0" err="1">
                <a:solidFill>
                  <a:schemeClr val="tx1"/>
                </a:solidFill>
              </a:rPr>
              <a:t>negeri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5519959" y="3081596"/>
            <a:ext cx="3647975" cy="152079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>
                <a:solidFill>
                  <a:schemeClr val="tx1"/>
                </a:solidFill>
              </a:rPr>
              <a:t>yang </a:t>
            </a:r>
            <a:r>
              <a:rPr lang="en-US" dirty="0" err="1">
                <a:solidFill>
                  <a:schemeClr val="tx1"/>
                </a:solidFill>
              </a:rPr>
              <a:t>mengangkut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Barang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impor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Barang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ekspor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dan</a:t>
            </a:r>
            <a:r>
              <a:rPr lang="en-US" dirty="0">
                <a:solidFill>
                  <a:schemeClr val="tx1"/>
                </a:solidFill>
              </a:rPr>
              <a:t>/</a:t>
            </a:r>
            <a:r>
              <a:rPr lang="en-US" dirty="0" err="1">
                <a:solidFill>
                  <a:schemeClr val="tx1"/>
                </a:solidFill>
              </a:rPr>
              <a:t>atau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barang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asal</a:t>
            </a:r>
            <a:r>
              <a:rPr lang="en-US" dirty="0">
                <a:solidFill>
                  <a:schemeClr val="tx1"/>
                </a:solidFill>
              </a:rPr>
              <a:t> Daerah </a:t>
            </a:r>
            <a:r>
              <a:rPr lang="en-US" dirty="0" err="1">
                <a:solidFill>
                  <a:schemeClr val="tx1"/>
                </a:solidFill>
              </a:rPr>
              <a:t>Pabean</a:t>
            </a:r>
            <a:r>
              <a:rPr lang="en-US" dirty="0">
                <a:solidFill>
                  <a:schemeClr val="tx1"/>
                </a:solidFill>
              </a:rPr>
              <a:t> yang </a:t>
            </a:r>
            <a:r>
              <a:rPr lang="en-US" dirty="0" err="1">
                <a:solidFill>
                  <a:schemeClr val="tx1"/>
                </a:solidFill>
              </a:rPr>
              <a:t>diangkut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ke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dalam</a:t>
            </a:r>
            <a:r>
              <a:rPr lang="en-US" dirty="0">
                <a:solidFill>
                  <a:schemeClr val="tx1"/>
                </a:solidFill>
              </a:rPr>
              <a:t> Daerah </a:t>
            </a:r>
            <a:r>
              <a:rPr lang="en-US" dirty="0" err="1">
                <a:solidFill>
                  <a:schemeClr val="tx1"/>
                </a:solidFill>
              </a:rPr>
              <a:t>Pabean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lainnya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melalui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luar</a:t>
            </a:r>
            <a:r>
              <a:rPr lang="en-US" dirty="0">
                <a:solidFill>
                  <a:schemeClr val="tx1"/>
                </a:solidFill>
              </a:rPr>
              <a:t> Daerah </a:t>
            </a:r>
            <a:r>
              <a:rPr lang="en-US" dirty="0" err="1">
                <a:solidFill>
                  <a:schemeClr val="tx1"/>
                </a:solidFill>
              </a:rPr>
              <a:t>Pabean</a:t>
            </a:r>
            <a:endParaRPr lang="en-US" dirty="0">
              <a:solidFill>
                <a:schemeClr val="tx1"/>
              </a:solidFill>
            </a:endParaRPr>
          </a:p>
          <a:p>
            <a:endParaRPr lang="en-US" dirty="0"/>
          </a:p>
          <a:p>
            <a:endParaRPr lang="en-US" dirty="0"/>
          </a:p>
          <a:p>
            <a:pPr algn="ctr"/>
            <a:endParaRPr lang="en-US" dirty="0"/>
          </a:p>
        </p:txBody>
      </p:sp>
      <p:sp>
        <p:nvSpPr>
          <p:cNvPr id="25" name="Snip Single Corner Rectangle 24"/>
          <p:cNvSpPr/>
          <p:nvPr/>
        </p:nvSpPr>
        <p:spPr>
          <a:xfrm>
            <a:off x="4736343" y="5227595"/>
            <a:ext cx="4639377" cy="1106906"/>
          </a:xfrm>
          <a:prstGeom prst="snip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  <a:p>
            <a:endParaRPr lang="en-US" dirty="0"/>
          </a:p>
          <a:p>
            <a:r>
              <a:rPr lang="en-US" dirty="0" err="1">
                <a:solidFill>
                  <a:schemeClr val="tx1"/>
                </a:solidFill>
              </a:rPr>
              <a:t>menyerahkan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pemberitahuan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Rencana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Kedatangan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Sarana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Pengangkut</a:t>
            </a:r>
            <a:r>
              <a:rPr lang="en-US" dirty="0">
                <a:solidFill>
                  <a:schemeClr val="tx1"/>
                </a:solidFill>
              </a:rPr>
              <a:t> (RKSP) di </a:t>
            </a:r>
            <a:r>
              <a:rPr lang="en-US" dirty="0" err="1">
                <a:solidFill>
                  <a:schemeClr val="tx1"/>
                </a:solidFill>
              </a:rPr>
              <a:t>setiap</a:t>
            </a:r>
            <a:r>
              <a:rPr lang="en-US" dirty="0">
                <a:solidFill>
                  <a:schemeClr val="tx1"/>
                </a:solidFill>
              </a:rPr>
              <a:t> Kantor </a:t>
            </a:r>
            <a:r>
              <a:rPr lang="en-US" dirty="0" err="1">
                <a:solidFill>
                  <a:schemeClr val="tx1"/>
                </a:solidFill>
              </a:rPr>
              <a:t>Pabean</a:t>
            </a:r>
            <a:r>
              <a:rPr lang="en-US" dirty="0">
                <a:solidFill>
                  <a:schemeClr val="tx1"/>
                </a:solidFill>
              </a:rPr>
              <a:t> yang </a:t>
            </a:r>
            <a:r>
              <a:rPr lang="en-US" dirty="0" err="1">
                <a:solidFill>
                  <a:schemeClr val="tx1"/>
                </a:solidFill>
              </a:rPr>
              <a:t>akan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disinggahi</a:t>
            </a:r>
            <a:endParaRPr lang="en-US" dirty="0">
              <a:solidFill>
                <a:schemeClr val="tx1"/>
              </a:solidFill>
            </a:endParaRPr>
          </a:p>
          <a:p>
            <a:endParaRPr lang="en-US" dirty="0">
              <a:solidFill>
                <a:schemeClr val="tx1"/>
              </a:solidFill>
            </a:endParaRPr>
          </a:p>
          <a:p>
            <a:endParaRPr lang="en-US" dirty="0"/>
          </a:p>
          <a:p>
            <a:pPr algn="ctr"/>
            <a:endParaRPr lang="en-US" dirty="0"/>
          </a:p>
        </p:txBody>
      </p:sp>
      <p:sp>
        <p:nvSpPr>
          <p:cNvPr id="27" name="Bent Arrow 26"/>
          <p:cNvSpPr/>
          <p:nvPr/>
        </p:nvSpPr>
        <p:spPr>
          <a:xfrm rot="16200000">
            <a:off x="1619704" y="3972581"/>
            <a:ext cx="1694043" cy="2007361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8" name="Snip Single Corner Rectangle 27"/>
          <p:cNvSpPr/>
          <p:nvPr/>
        </p:nvSpPr>
        <p:spPr>
          <a:xfrm>
            <a:off x="9633746" y="686631"/>
            <a:ext cx="2072428" cy="2107071"/>
          </a:xfrm>
          <a:prstGeom prst="snip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D" dirty="0" err="1">
                <a:solidFill>
                  <a:srgbClr val="FF0000"/>
                </a:solidFill>
              </a:rPr>
              <a:t>Pasal</a:t>
            </a:r>
            <a:r>
              <a:rPr lang="en-ID" dirty="0">
                <a:solidFill>
                  <a:srgbClr val="FF0000"/>
                </a:solidFill>
              </a:rPr>
              <a:t> 7A </a:t>
            </a:r>
            <a:r>
              <a:rPr lang="en-ID" dirty="0" err="1">
                <a:solidFill>
                  <a:srgbClr val="FF0000"/>
                </a:solidFill>
              </a:rPr>
              <a:t>ayat</a:t>
            </a:r>
            <a:r>
              <a:rPr lang="en-ID" dirty="0">
                <a:solidFill>
                  <a:srgbClr val="FF0000"/>
                </a:solidFill>
              </a:rPr>
              <a:t> (1) UU no 17 </a:t>
            </a:r>
            <a:r>
              <a:rPr lang="en-ID" dirty="0" err="1">
                <a:solidFill>
                  <a:srgbClr val="FF0000"/>
                </a:solidFill>
              </a:rPr>
              <a:t>tahun</a:t>
            </a:r>
            <a:r>
              <a:rPr lang="en-ID" dirty="0">
                <a:solidFill>
                  <a:srgbClr val="FF0000"/>
                </a:solidFill>
              </a:rPr>
              <a:t> 2006 </a:t>
            </a:r>
            <a:r>
              <a:rPr lang="en-ID" dirty="0" err="1">
                <a:solidFill>
                  <a:srgbClr val="FF0000"/>
                </a:solidFill>
              </a:rPr>
              <a:t>tentang</a:t>
            </a:r>
            <a:r>
              <a:rPr lang="en-ID" dirty="0">
                <a:solidFill>
                  <a:srgbClr val="FF0000"/>
                </a:solidFill>
              </a:rPr>
              <a:t> </a:t>
            </a:r>
            <a:r>
              <a:rPr lang="en-ID" dirty="0" err="1">
                <a:solidFill>
                  <a:srgbClr val="FF0000"/>
                </a:solidFill>
              </a:rPr>
              <a:t>Perubahan</a:t>
            </a:r>
            <a:r>
              <a:rPr lang="en-ID" dirty="0">
                <a:solidFill>
                  <a:srgbClr val="FF0000"/>
                </a:solidFill>
              </a:rPr>
              <a:t> </a:t>
            </a:r>
            <a:r>
              <a:rPr lang="en-ID" dirty="0" err="1">
                <a:solidFill>
                  <a:srgbClr val="FF0000"/>
                </a:solidFill>
              </a:rPr>
              <a:t>atas</a:t>
            </a:r>
            <a:r>
              <a:rPr lang="en-ID" dirty="0">
                <a:solidFill>
                  <a:srgbClr val="FF0000"/>
                </a:solidFill>
              </a:rPr>
              <a:t> UU no 10 </a:t>
            </a:r>
            <a:r>
              <a:rPr lang="en-ID" dirty="0" err="1">
                <a:solidFill>
                  <a:srgbClr val="FF0000"/>
                </a:solidFill>
              </a:rPr>
              <a:t>tahun</a:t>
            </a:r>
            <a:r>
              <a:rPr lang="en-ID" dirty="0">
                <a:solidFill>
                  <a:srgbClr val="FF0000"/>
                </a:solidFill>
              </a:rPr>
              <a:t> 1995 </a:t>
            </a:r>
            <a:r>
              <a:rPr lang="en-ID" dirty="0" err="1">
                <a:solidFill>
                  <a:srgbClr val="FF0000"/>
                </a:solidFill>
              </a:rPr>
              <a:t>tentang</a:t>
            </a:r>
            <a:r>
              <a:rPr lang="en-ID" dirty="0">
                <a:solidFill>
                  <a:srgbClr val="FF0000"/>
                </a:solidFill>
              </a:rPr>
              <a:t> </a:t>
            </a:r>
            <a:r>
              <a:rPr lang="en-ID" dirty="0" err="1">
                <a:solidFill>
                  <a:srgbClr val="FF0000"/>
                </a:solidFill>
              </a:rPr>
              <a:t>Kepabeanan</a:t>
            </a:r>
            <a:endParaRPr lang="en-ID" dirty="0">
              <a:solidFill>
                <a:srgbClr val="FF0000"/>
              </a:solidFill>
            </a:endParaRPr>
          </a:p>
        </p:txBody>
      </p:sp>
      <p:sp>
        <p:nvSpPr>
          <p:cNvPr id="29" name="Snip Single Corner Rectangle 28"/>
          <p:cNvSpPr/>
          <p:nvPr/>
        </p:nvSpPr>
        <p:spPr>
          <a:xfrm>
            <a:off x="9629946" y="2850205"/>
            <a:ext cx="2072428" cy="3484296"/>
          </a:xfrm>
          <a:prstGeom prst="snip1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D" dirty="0" err="1">
                <a:solidFill>
                  <a:srgbClr val="FF0000"/>
                </a:solidFill>
              </a:rPr>
              <a:t>Pasal</a:t>
            </a:r>
            <a:r>
              <a:rPr lang="en-ID" dirty="0">
                <a:solidFill>
                  <a:srgbClr val="FF0000"/>
                </a:solidFill>
              </a:rPr>
              <a:t> 4 </a:t>
            </a:r>
            <a:r>
              <a:rPr lang="en-ID" dirty="0" err="1">
                <a:solidFill>
                  <a:srgbClr val="FF0000"/>
                </a:solidFill>
              </a:rPr>
              <a:t>ayat</a:t>
            </a:r>
            <a:r>
              <a:rPr lang="en-ID" dirty="0">
                <a:solidFill>
                  <a:srgbClr val="FF0000"/>
                </a:solidFill>
              </a:rPr>
              <a:t> (1) point a </a:t>
            </a:r>
            <a:r>
              <a:rPr lang="en-ID" dirty="0" err="1">
                <a:solidFill>
                  <a:srgbClr val="FF0000"/>
                </a:solidFill>
              </a:rPr>
              <a:t>dan</a:t>
            </a:r>
            <a:r>
              <a:rPr lang="en-ID" dirty="0">
                <a:solidFill>
                  <a:srgbClr val="FF0000"/>
                </a:solidFill>
              </a:rPr>
              <a:t> b </a:t>
            </a:r>
          </a:p>
          <a:p>
            <a:pPr algn="ctr"/>
            <a:r>
              <a:rPr lang="en-ID" dirty="0" err="1">
                <a:solidFill>
                  <a:srgbClr val="FF0000"/>
                </a:solidFill>
              </a:rPr>
              <a:t>Permen</a:t>
            </a:r>
            <a:r>
              <a:rPr lang="en-ID" dirty="0">
                <a:solidFill>
                  <a:srgbClr val="FF0000"/>
                </a:solidFill>
              </a:rPr>
              <a:t> no 158/PMK.04/2017 </a:t>
            </a:r>
            <a:r>
              <a:rPr lang="en-ID" dirty="0" err="1">
                <a:solidFill>
                  <a:srgbClr val="FF0000"/>
                </a:solidFill>
              </a:rPr>
              <a:t>tentang</a:t>
            </a:r>
            <a:r>
              <a:rPr lang="en-ID" dirty="0">
                <a:solidFill>
                  <a:srgbClr val="FF0000"/>
                </a:solidFill>
              </a:rPr>
              <a:t> </a:t>
            </a:r>
            <a:r>
              <a:rPr lang="en-ID" dirty="0" err="1">
                <a:solidFill>
                  <a:srgbClr val="FF0000"/>
                </a:solidFill>
              </a:rPr>
              <a:t>Tatalaksana</a:t>
            </a:r>
            <a:r>
              <a:rPr lang="en-ID" dirty="0">
                <a:solidFill>
                  <a:srgbClr val="FF0000"/>
                </a:solidFill>
              </a:rPr>
              <a:t> </a:t>
            </a:r>
            <a:r>
              <a:rPr lang="en-ID" dirty="0" err="1">
                <a:solidFill>
                  <a:srgbClr val="FF0000"/>
                </a:solidFill>
              </a:rPr>
              <a:t>Penyerahan</a:t>
            </a:r>
            <a:r>
              <a:rPr lang="en-ID" dirty="0">
                <a:solidFill>
                  <a:srgbClr val="FF0000"/>
                </a:solidFill>
              </a:rPr>
              <a:t> </a:t>
            </a:r>
            <a:r>
              <a:rPr lang="en-ID" dirty="0" err="1">
                <a:solidFill>
                  <a:srgbClr val="FF0000"/>
                </a:solidFill>
              </a:rPr>
              <a:t>RKSP,Manifest</a:t>
            </a:r>
            <a:r>
              <a:rPr lang="en-ID" dirty="0">
                <a:solidFill>
                  <a:srgbClr val="FF0000"/>
                </a:solidFill>
              </a:rPr>
              <a:t> </a:t>
            </a:r>
            <a:r>
              <a:rPr lang="en-ID" dirty="0" err="1">
                <a:solidFill>
                  <a:srgbClr val="FF0000"/>
                </a:solidFill>
              </a:rPr>
              <a:t>Kedatangan</a:t>
            </a:r>
            <a:r>
              <a:rPr lang="en-ID" dirty="0">
                <a:solidFill>
                  <a:srgbClr val="FF0000"/>
                </a:solidFill>
              </a:rPr>
              <a:t> SP </a:t>
            </a:r>
            <a:r>
              <a:rPr lang="en-ID" dirty="0" err="1">
                <a:solidFill>
                  <a:srgbClr val="FF0000"/>
                </a:solidFill>
              </a:rPr>
              <a:t>dan</a:t>
            </a:r>
            <a:r>
              <a:rPr lang="en-ID" dirty="0">
                <a:solidFill>
                  <a:srgbClr val="FF0000"/>
                </a:solidFill>
              </a:rPr>
              <a:t> </a:t>
            </a:r>
            <a:r>
              <a:rPr lang="en-ID" dirty="0" err="1">
                <a:solidFill>
                  <a:srgbClr val="FF0000"/>
                </a:solidFill>
              </a:rPr>
              <a:t>Keberangkatan</a:t>
            </a:r>
            <a:r>
              <a:rPr lang="en-ID" dirty="0">
                <a:solidFill>
                  <a:srgbClr val="FF0000"/>
                </a:solidFill>
              </a:rPr>
              <a:t> SP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0" name="Right Arrow 29"/>
          <p:cNvSpPr/>
          <p:nvPr/>
        </p:nvSpPr>
        <p:spPr>
          <a:xfrm>
            <a:off x="4622999" y="1979352"/>
            <a:ext cx="720609" cy="26514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ight Arrow 30"/>
          <p:cNvSpPr/>
          <p:nvPr/>
        </p:nvSpPr>
        <p:spPr>
          <a:xfrm>
            <a:off x="4659265" y="3576851"/>
            <a:ext cx="720609" cy="26514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ight Arrow 31"/>
          <p:cNvSpPr/>
          <p:nvPr/>
        </p:nvSpPr>
        <p:spPr>
          <a:xfrm>
            <a:off x="9405095" y="5620621"/>
            <a:ext cx="195475" cy="20266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13197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="" xmlns:a16="http://schemas.microsoft.com/office/drawing/2014/main" id="{75419247-82A1-0529-AF49-82A54A47C7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3123" y="79402"/>
            <a:ext cx="538282" cy="510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7E051359-ECD1-F678-9EDD-35C4798FDD7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1405" y="120350"/>
            <a:ext cx="389332" cy="428330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="" xmlns:a16="http://schemas.microsoft.com/office/drawing/2014/main" id="{F381BDFC-D351-469D-A26E-B6357C52CDC7}"/>
              </a:ext>
            </a:extLst>
          </p:cNvPr>
          <p:cNvSpPr txBox="1"/>
          <p:nvPr/>
        </p:nvSpPr>
        <p:spPr>
          <a:xfrm>
            <a:off x="1767915" y="1098068"/>
            <a:ext cx="948646" cy="9716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35437">
              <a:buClrTx/>
            </a:pPr>
            <a:r>
              <a:rPr lang="en-US" sz="5714" b="1" kern="1200" dirty="0">
                <a:solidFill>
                  <a:prstClr val="white"/>
                </a:solidFill>
                <a:latin typeface="Montserrat SemiBold" pitchFamily="2" charset="77"/>
                <a:ea typeface="+mn-ea"/>
                <a:cs typeface="+mn-cs"/>
              </a:rPr>
              <a:t>A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="" xmlns:a16="http://schemas.microsoft.com/office/drawing/2014/main" id="{93B2A265-1B42-3C2B-230D-DFD64AACD79E}"/>
              </a:ext>
            </a:extLst>
          </p:cNvPr>
          <p:cNvSpPr txBox="1"/>
          <p:nvPr/>
        </p:nvSpPr>
        <p:spPr>
          <a:xfrm>
            <a:off x="5826592" y="1163735"/>
            <a:ext cx="958629" cy="9716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35437">
              <a:buClrTx/>
            </a:pPr>
            <a:r>
              <a:rPr lang="en-US" sz="5714" b="1" kern="1200" dirty="0">
                <a:solidFill>
                  <a:prstClr val="white"/>
                </a:solidFill>
                <a:latin typeface="Montserrat SemiBold" pitchFamily="2" charset="77"/>
                <a:ea typeface="+mn-ea"/>
                <a:cs typeface="+mn-cs"/>
              </a:rPr>
              <a:t>B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="" xmlns:a16="http://schemas.microsoft.com/office/drawing/2014/main" id="{44B88EF3-9E73-C485-D7DA-94AB37F7A612}"/>
              </a:ext>
            </a:extLst>
          </p:cNvPr>
          <p:cNvSpPr txBox="1"/>
          <p:nvPr/>
        </p:nvSpPr>
        <p:spPr>
          <a:xfrm>
            <a:off x="9827183" y="1163735"/>
            <a:ext cx="926686" cy="9716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35437">
              <a:buClrTx/>
            </a:pPr>
            <a:r>
              <a:rPr lang="en-US" sz="5714" b="1" kern="1200" dirty="0">
                <a:solidFill>
                  <a:prstClr val="white"/>
                </a:solidFill>
                <a:latin typeface="Montserrat SemiBold" pitchFamily="2" charset="77"/>
                <a:ea typeface="+mn-ea"/>
                <a:cs typeface="+mn-cs"/>
              </a:rPr>
              <a:t>C</a:t>
            </a:r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3723892" y="232057"/>
            <a:ext cx="4369870" cy="8513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D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SISTEMATIKA PEMERIKSAAN SARANA PENGANGKUT UDARA</a:t>
            </a:r>
            <a:endParaRPr lang="en-US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1395663" y="1580947"/>
            <a:ext cx="4004110" cy="95290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D" dirty="0">
                <a:solidFill>
                  <a:schemeClr val="tx1"/>
                </a:solidFill>
              </a:rPr>
              <a:t>SEBELUM PEMERIKSAAN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1395663" y="3136743"/>
            <a:ext cx="4004110" cy="95290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D" dirty="0">
                <a:solidFill>
                  <a:schemeClr val="tx1"/>
                </a:solidFill>
              </a:rPr>
              <a:t>SAAT PEMERIKSAAN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1382835" y="4587197"/>
            <a:ext cx="4004110" cy="95290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D" dirty="0">
                <a:solidFill>
                  <a:schemeClr val="tx1"/>
                </a:solidFill>
              </a:rPr>
              <a:t>SETELAH PEMERIKSAAN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6" name="Rounded Rectangle 25"/>
          <p:cNvSpPr/>
          <p:nvPr/>
        </p:nvSpPr>
        <p:spPr>
          <a:xfrm>
            <a:off x="659781" y="1684416"/>
            <a:ext cx="423512" cy="49089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D" dirty="0"/>
              <a:t>1.</a:t>
            </a:r>
            <a:endParaRPr lang="en-US" dirty="0"/>
          </a:p>
        </p:txBody>
      </p:sp>
      <p:sp>
        <p:nvSpPr>
          <p:cNvPr id="27" name="Rounded Rectangle 26"/>
          <p:cNvSpPr/>
          <p:nvPr/>
        </p:nvSpPr>
        <p:spPr>
          <a:xfrm>
            <a:off x="659781" y="3295435"/>
            <a:ext cx="423512" cy="49089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D" dirty="0"/>
              <a:t>2.</a:t>
            </a:r>
            <a:endParaRPr lang="en-US" dirty="0"/>
          </a:p>
        </p:txBody>
      </p:sp>
      <p:sp>
        <p:nvSpPr>
          <p:cNvPr id="29" name="Rounded Rectangle 28"/>
          <p:cNvSpPr/>
          <p:nvPr/>
        </p:nvSpPr>
        <p:spPr>
          <a:xfrm>
            <a:off x="693678" y="4753274"/>
            <a:ext cx="423512" cy="49089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D" dirty="0"/>
              <a:t>3.</a:t>
            </a:r>
            <a:endParaRPr lang="en-US" dirty="0"/>
          </a:p>
        </p:txBody>
      </p:sp>
      <p:sp>
        <p:nvSpPr>
          <p:cNvPr id="30" name="Rectangle 29"/>
          <p:cNvSpPr/>
          <p:nvPr/>
        </p:nvSpPr>
        <p:spPr>
          <a:xfrm>
            <a:off x="6556400" y="1580947"/>
            <a:ext cx="4015340" cy="8999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D" dirty="0">
                <a:solidFill>
                  <a:schemeClr val="tx1"/>
                </a:solidFill>
              </a:rPr>
              <a:t>INTELIJEN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6567630" y="3119554"/>
            <a:ext cx="4004110" cy="95290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D" dirty="0">
                <a:solidFill>
                  <a:schemeClr val="tx1"/>
                </a:solidFill>
              </a:rPr>
              <a:t>PENINDAKAN / PEMERIKSAAN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6651056" y="4587198"/>
            <a:ext cx="4004110" cy="95290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D" dirty="0">
                <a:solidFill>
                  <a:schemeClr val="tx1"/>
                </a:solidFill>
              </a:rPr>
              <a:t>ADMINISTRASI LAPORAN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3" name="Striped Right Arrow 32"/>
          <p:cNvSpPr/>
          <p:nvPr/>
        </p:nvSpPr>
        <p:spPr>
          <a:xfrm flipV="1">
            <a:off x="5544152" y="1838423"/>
            <a:ext cx="741145" cy="385011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Striped Right Arrow 33"/>
          <p:cNvSpPr/>
          <p:nvPr/>
        </p:nvSpPr>
        <p:spPr>
          <a:xfrm flipV="1">
            <a:off x="5482287" y="3509601"/>
            <a:ext cx="803010" cy="385011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Striped Right Arrow 37"/>
          <p:cNvSpPr/>
          <p:nvPr/>
        </p:nvSpPr>
        <p:spPr>
          <a:xfrm flipV="1">
            <a:off x="5505649" y="4998719"/>
            <a:ext cx="779648" cy="385011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03060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="" xmlns:a16="http://schemas.microsoft.com/office/drawing/2014/main" id="{75419247-82A1-0529-AF49-82A54A47C7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3123" y="79402"/>
            <a:ext cx="538282" cy="510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7E051359-ECD1-F678-9EDD-35C4798FDD7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1405" y="120350"/>
            <a:ext cx="389332" cy="428330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="" xmlns:a16="http://schemas.microsoft.com/office/drawing/2014/main" id="{F381BDFC-D351-469D-A26E-B6357C52CDC7}"/>
              </a:ext>
            </a:extLst>
          </p:cNvPr>
          <p:cNvSpPr txBox="1"/>
          <p:nvPr/>
        </p:nvSpPr>
        <p:spPr>
          <a:xfrm>
            <a:off x="1767915" y="1098068"/>
            <a:ext cx="948646" cy="9716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35437">
              <a:buClrTx/>
            </a:pPr>
            <a:r>
              <a:rPr lang="en-US" sz="5714" b="1" kern="1200" dirty="0">
                <a:solidFill>
                  <a:prstClr val="white"/>
                </a:solidFill>
                <a:latin typeface="Montserrat SemiBold" pitchFamily="2" charset="77"/>
                <a:ea typeface="+mn-ea"/>
                <a:cs typeface="+mn-cs"/>
              </a:rPr>
              <a:t>A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="" xmlns:a16="http://schemas.microsoft.com/office/drawing/2014/main" id="{93B2A265-1B42-3C2B-230D-DFD64AACD79E}"/>
              </a:ext>
            </a:extLst>
          </p:cNvPr>
          <p:cNvSpPr txBox="1"/>
          <p:nvPr/>
        </p:nvSpPr>
        <p:spPr>
          <a:xfrm>
            <a:off x="5826592" y="1163735"/>
            <a:ext cx="958629" cy="9716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35437">
              <a:buClrTx/>
            </a:pPr>
            <a:r>
              <a:rPr lang="en-US" sz="5714" b="1" kern="1200" dirty="0">
                <a:solidFill>
                  <a:prstClr val="white"/>
                </a:solidFill>
                <a:latin typeface="Montserrat SemiBold" pitchFamily="2" charset="77"/>
                <a:ea typeface="+mn-ea"/>
                <a:cs typeface="+mn-cs"/>
              </a:rPr>
              <a:t>B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="" xmlns:a16="http://schemas.microsoft.com/office/drawing/2014/main" id="{44B88EF3-9E73-C485-D7DA-94AB37F7A612}"/>
              </a:ext>
            </a:extLst>
          </p:cNvPr>
          <p:cNvSpPr txBox="1"/>
          <p:nvPr/>
        </p:nvSpPr>
        <p:spPr>
          <a:xfrm>
            <a:off x="9827183" y="1163735"/>
            <a:ext cx="926686" cy="9716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35437">
              <a:buClrTx/>
            </a:pPr>
            <a:r>
              <a:rPr lang="en-US" sz="5714" b="1" kern="1200" dirty="0">
                <a:solidFill>
                  <a:prstClr val="white"/>
                </a:solidFill>
                <a:latin typeface="Montserrat SemiBold" pitchFamily="2" charset="77"/>
                <a:ea typeface="+mn-ea"/>
                <a:cs typeface="+mn-cs"/>
              </a:rPr>
              <a:t>C</a:t>
            </a:r>
          </a:p>
        </p:txBody>
      </p:sp>
      <p:sp>
        <p:nvSpPr>
          <p:cNvPr id="15" name="Title 1"/>
          <p:cNvSpPr txBox="1">
            <a:spLocks/>
          </p:cNvSpPr>
          <p:nvPr/>
        </p:nvSpPr>
        <p:spPr>
          <a:xfrm>
            <a:off x="3723892" y="232057"/>
            <a:ext cx="4369870" cy="85133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D" sz="2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SEBELUM PEMERIKSAAN SARANA PENGANGKUT UDARA</a:t>
            </a:r>
            <a:endParaRPr lang="en-US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37220" y="2807472"/>
            <a:ext cx="1424539" cy="8968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D" dirty="0">
                <a:solidFill>
                  <a:schemeClr val="tx1"/>
                </a:solidFill>
              </a:rPr>
              <a:t>INTELIJEN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2535720" y="1284846"/>
            <a:ext cx="2272963" cy="95290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D" dirty="0">
                <a:solidFill>
                  <a:schemeClr val="tx1"/>
                </a:solidFill>
              </a:rPr>
              <a:t>PENGUMPULAN DATA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2504357" y="2779428"/>
            <a:ext cx="2272963" cy="95290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D" dirty="0">
                <a:solidFill>
                  <a:schemeClr val="tx1"/>
                </a:solidFill>
              </a:rPr>
              <a:t>PENGOLAHAN DATA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2504356" y="4274010"/>
            <a:ext cx="2272963" cy="95290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D" dirty="0">
                <a:solidFill>
                  <a:schemeClr val="tx1"/>
                </a:solidFill>
              </a:rPr>
              <a:t>KLASIFIKASI DATA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5557981" y="3663610"/>
            <a:ext cx="2272963" cy="95290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D" dirty="0">
                <a:solidFill>
                  <a:schemeClr val="tx1"/>
                </a:solidFill>
              </a:rPr>
              <a:t>HIGH RISK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5557979" y="4966636"/>
            <a:ext cx="2272963" cy="95290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D" dirty="0">
                <a:solidFill>
                  <a:schemeClr val="tx1"/>
                </a:solidFill>
              </a:rPr>
              <a:t>LOW RISK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8611604" y="2890508"/>
            <a:ext cx="2272963" cy="95290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D" dirty="0">
                <a:solidFill>
                  <a:schemeClr val="tx1"/>
                </a:solidFill>
              </a:rPr>
              <a:t>NPP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8611604" y="4490186"/>
            <a:ext cx="2272963" cy="95290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HIGH VALUE GOODS</a:t>
            </a:r>
          </a:p>
        </p:txBody>
      </p:sp>
      <p:cxnSp>
        <p:nvCxnSpPr>
          <p:cNvPr id="31" name="Straight Arrow Connector 30"/>
          <p:cNvCxnSpPr/>
          <p:nvPr/>
        </p:nvCxnSpPr>
        <p:spPr>
          <a:xfrm flipV="1">
            <a:off x="1861759" y="1761297"/>
            <a:ext cx="673961" cy="149458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>
            <a:off x="1861759" y="3255878"/>
            <a:ext cx="642598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>
            <a:off x="1861759" y="3255878"/>
            <a:ext cx="642597" cy="149458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 flipV="1">
            <a:off x="4777319" y="4013735"/>
            <a:ext cx="780662" cy="7367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>
            <a:off x="4777319" y="4750461"/>
            <a:ext cx="780660" cy="6926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 flipV="1">
            <a:off x="7830944" y="3366959"/>
            <a:ext cx="780660" cy="77310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/>
          <p:nvPr/>
        </p:nvCxnSpPr>
        <p:spPr>
          <a:xfrm>
            <a:off x="7729086" y="4184985"/>
            <a:ext cx="882518" cy="7462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394010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="" xmlns:a16="http://schemas.microsoft.com/office/drawing/2014/main" id="{75419247-82A1-0529-AF49-82A54A47C7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3123" y="79402"/>
            <a:ext cx="538282" cy="510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7E051359-ECD1-F678-9EDD-35C4798FDD7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1405" y="120350"/>
            <a:ext cx="389332" cy="428330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="" xmlns:a16="http://schemas.microsoft.com/office/drawing/2014/main" id="{F381BDFC-D351-469D-A26E-B6357C52CDC7}"/>
              </a:ext>
            </a:extLst>
          </p:cNvPr>
          <p:cNvSpPr txBox="1"/>
          <p:nvPr/>
        </p:nvSpPr>
        <p:spPr>
          <a:xfrm>
            <a:off x="1767915" y="1098068"/>
            <a:ext cx="948646" cy="9716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35437">
              <a:buClrTx/>
            </a:pPr>
            <a:r>
              <a:rPr lang="en-US" sz="5714" b="1" kern="1200" dirty="0">
                <a:solidFill>
                  <a:prstClr val="white"/>
                </a:solidFill>
                <a:latin typeface="Montserrat SemiBold" pitchFamily="2" charset="77"/>
                <a:ea typeface="+mn-ea"/>
                <a:cs typeface="+mn-cs"/>
              </a:rPr>
              <a:t>A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="" xmlns:a16="http://schemas.microsoft.com/office/drawing/2014/main" id="{93B2A265-1B42-3C2B-230D-DFD64AACD79E}"/>
              </a:ext>
            </a:extLst>
          </p:cNvPr>
          <p:cNvSpPr txBox="1"/>
          <p:nvPr/>
        </p:nvSpPr>
        <p:spPr>
          <a:xfrm>
            <a:off x="5826592" y="1163735"/>
            <a:ext cx="958629" cy="9716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35437">
              <a:buClrTx/>
            </a:pPr>
            <a:r>
              <a:rPr lang="en-US" sz="5714" b="1" kern="1200" dirty="0">
                <a:solidFill>
                  <a:prstClr val="white"/>
                </a:solidFill>
                <a:latin typeface="Montserrat SemiBold" pitchFamily="2" charset="77"/>
                <a:ea typeface="+mn-ea"/>
                <a:cs typeface="+mn-cs"/>
              </a:rPr>
              <a:t>B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="" xmlns:a16="http://schemas.microsoft.com/office/drawing/2014/main" id="{44B88EF3-9E73-C485-D7DA-94AB37F7A612}"/>
              </a:ext>
            </a:extLst>
          </p:cNvPr>
          <p:cNvSpPr txBox="1"/>
          <p:nvPr/>
        </p:nvSpPr>
        <p:spPr>
          <a:xfrm>
            <a:off x="9827183" y="1163735"/>
            <a:ext cx="926686" cy="9716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35437">
              <a:buClrTx/>
            </a:pPr>
            <a:r>
              <a:rPr lang="en-US" sz="5714" b="1" kern="1200" dirty="0">
                <a:solidFill>
                  <a:prstClr val="white"/>
                </a:solidFill>
                <a:latin typeface="Montserrat SemiBold" pitchFamily="2" charset="77"/>
                <a:ea typeface="+mn-ea"/>
                <a:cs typeface="+mn-cs"/>
              </a:rPr>
              <a:t>C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766348" y="138619"/>
            <a:ext cx="4592334" cy="42566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D" sz="2000" b="1"/>
              <a:t>SAAT PEMERIKSAAN SARANA PENGANGKUT</a:t>
            </a:r>
            <a:endParaRPr lang="en-US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81777" y="868675"/>
            <a:ext cx="2993457" cy="75198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D" dirty="0">
                <a:solidFill>
                  <a:schemeClr val="tx1"/>
                </a:solidFill>
              </a:rPr>
              <a:t>UNIT PENINDAKAN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2675819" y="1786086"/>
            <a:ext cx="2656573" cy="53060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D" dirty="0">
                <a:solidFill>
                  <a:schemeClr val="tx1"/>
                </a:solidFill>
              </a:rPr>
              <a:t>PATROLI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2675819" y="2428563"/>
            <a:ext cx="2656573" cy="53060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D" dirty="0">
                <a:solidFill>
                  <a:schemeClr val="tx1"/>
                </a:solidFill>
              </a:rPr>
              <a:t>PENGHENTIAN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2675819" y="3034339"/>
            <a:ext cx="2656573" cy="53060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D" b="1" dirty="0">
                <a:solidFill>
                  <a:schemeClr val="tx1"/>
                </a:solidFill>
              </a:rPr>
              <a:t>PEMERIKSAAN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2675819" y="3665425"/>
            <a:ext cx="2656573" cy="53060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D" dirty="0">
                <a:solidFill>
                  <a:schemeClr val="tx1"/>
                </a:solidFill>
              </a:rPr>
              <a:t>PENEGAHAN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2675819" y="4296511"/>
            <a:ext cx="2656573" cy="53060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D" dirty="0">
                <a:solidFill>
                  <a:schemeClr val="tx1"/>
                </a:solidFill>
              </a:rPr>
              <a:t>PENYEGELAN</a:t>
            </a: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2478506" y="1620664"/>
            <a:ext cx="6424" cy="291243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2478505" y="2051390"/>
            <a:ext cx="19731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2476905" y="2675423"/>
            <a:ext cx="19731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2476905" y="3291447"/>
            <a:ext cx="19731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2476897" y="3926713"/>
            <a:ext cx="19731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2476897" y="4533101"/>
            <a:ext cx="19731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933002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="" xmlns:a16="http://schemas.microsoft.com/office/drawing/2014/main" id="{75419247-82A1-0529-AF49-82A54A47C7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3123" y="79402"/>
            <a:ext cx="538282" cy="510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7E051359-ECD1-F678-9EDD-35C4798FDD7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1405" y="120350"/>
            <a:ext cx="389332" cy="428330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="" xmlns:a16="http://schemas.microsoft.com/office/drawing/2014/main" id="{F381BDFC-D351-469D-A26E-B6357C52CDC7}"/>
              </a:ext>
            </a:extLst>
          </p:cNvPr>
          <p:cNvSpPr txBox="1"/>
          <p:nvPr/>
        </p:nvSpPr>
        <p:spPr>
          <a:xfrm>
            <a:off x="1767915" y="1098068"/>
            <a:ext cx="948646" cy="9716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35437">
              <a:buClrTx/>
            </a:pPr>
            <a:r>
              <a:rPr lang="en-US" sz="5714" b="1" kern="1200" dirty="0">
                <a:solidFill>
                  <a:prstClr val="white"/>
                </a:solidFill>
                <a:latin typeface="Montserrat SemiBold" pitchFamily="2" charset="77"/>
                <a:ea typeface="+mn-ea"/>
                <a:cs typeface="+mn-cs"/>
              </a:rPr>
              <a:t>A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="" xmlns:a16="http://schemas.microsoft.com/office/drawing/2014/main" id="{93B2A265-1B42-3C2B-230D-DFD64AACD79E}"/>
              </a:ext>
            </a:extLst>
          </p:cNvPr>
          <p:cNvSpPr txBox="1"/>
          <p:nvPr/>
        </p:nvSpPr>
        <p:spPr>
          <a:xfrm>
            <a:off x="5826592" y="1163735"/>
            <a:ext cx="958629" cy="9716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35437">
              <a:buClrTx/>
            </a:pPr>
            <a:r>
              <a:rPr lang="en-US" sz="5714" b="1" kern="1200" dirty="0">
                <a:solidFill>
                  <a:prstClr val="white"/>
                </a:solidFill>
                <a:latin typeface="Montserrat SemiBold" pitchFamily="2" charset="77"/>
                <a:ea typeface="+mn-ea"/>
                <a:cs typeface="+mn-cs"/>
              </a:rPr>
              <a:t>B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="" xmlns:a16="http://schemas.microsoft.com/office/drawing/2014/main" id="{44B88EF3-9E73-C485-D7DA-94AB37F7A612}"/>
              </a:ext>
            </a:extLst>
          </p:cNvPr>
          <p:cNvSpPr txBox="1"/>
          <p:nvPr/>
        </p:nvSpPr>
        <p:spPr>
          <a:xfrm>
            <a:off x="9827183" y="1163735"/>
            <a:ext cx="926686" cy="9716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35437">
              <a:buClrTx/>
            </a:pPr>
            <a:r>
              <a:rPr lang="en-US" sz="5714" b="1" kern="1200" dirty="0">
                <a:solidFill>
                  <a:prstClr val="white"/>
                </a:solidFill>
                <a:latin typeface="Montserrat SemiBold" pitchFamily="2" charset="77"/>
                <a:ea typeface="+mn-ea"/>
                <a:cs typeface="+mn-cs"/>
              </a:rPr>
              <a:t>C</a:t>
            </a:r>
          </a:p>
        </p:txBody>
      </p:sp>
      <p:sp>
        <p:nvSpPr>
          <p:cNvPr id="7" name="Title 6"/>
          <p:cNvSpPr txBox="1">
            <a:spLocks/>
          </p:cNvSpPr>
          <p:nvPr/>
        </p:nvSpPr>
        <p:spPr>
          <a:xfrm>
            <a:off x="2165684" y="365126"/>
            <a:ext cx="8325853" cy="66477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D" dirty="0"/>
              <a:t>DOKUMEN -DOKUMEN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1890689" y="1531225"/>
            <a:ext cx="332392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  <a:latin typeface="Corbel" panose="020B0503020204020204" pitchFamily="34" charset="0"/>
              </a:rPr>
              <a:t>DIBAWA OLEH PETUGAS:</a:t>
            </a:r>
            <a:endParaRPr lang="en-US" dirty="0">
              <a:solidFill>
                <a:srgbClr val="C00000"/>
              </a:solidFill>
              <a:latin typeface="Corbel" panose="020B0503020204020204" pitchFamily="34" charset="0"/>
            </a:endParaRPr>
          </a:p>
          <a:p>
            <a:r>
              <a:rPr lang="en-US" dirty="0">
                <a:solidFill>
                  <a:srgbClr val="C00000"/>
                </a:solidFill>
                <a:latin typeface="Corbel" panose="020B0503020204020204" pitchFamily="34" charset="0"/>
              </a:rPr>
              <a:t>-</a:t>
            </a:r>
            <a:r>
              <a:rPr lang="en-US" dirty="0" err="1">
                <a:solidFill>
                  <a:srgbClr val="C00000"/>
                </a:solidFill>
                <a:latin typeface="Corbel" panose="020B0503020204020204" pitchFamily="34" charset="0"/>
              </a:rPr>
              <a:t>Surat</a:t>
            </a:r>
            <a:r>
              <a:rPr lang="en-US" dirty="0">
                <a:solidFill>
                  <a:srgbClr val="C00000"/>
                </a:solidFill>
                <a:latin typeface="Corbel" panose="020B0503020204020204" pitchFamily="34" charset="0"/>
              </a:rPr>
              <a:t> </a:t>
            </a:r>
            <a:r>
              <a:rPr lang="en-US" dirty="0" err="1">
                <a:solidFill>
                  <a:srgbClr val="C00000"/>
                </a:solidFill>
                <a:latin typeface="Corbel" panose="020B0503020204020204" pitchFamily="34" charset="0"/>
              </a:rPr>
              <a:t>Tugas</a:t>
            </a:r>
            <a:endParaRPr lang="en-US" dirty="0">
              <a:solidFill>
                <a:srgbClr val="C00000"/>
              </a:solidFill>
              <a:latin typeface="Corbel" panose="020B0503020204020204" pitchFamily="34" charset="0"/>
            </a:endParaRPr>
          </a:p>
          <a:p>
            <a:r>
              <a:rPr lang="en-US" dirty="0">
                <a:solidFill>
                  <a:srgbClr val="C00000"/>
                </a:solidFill>
                <a:latin typeface="Corbel" panose="020B0503020204020204" pitchFamily="34" charset="0"/>
              </a:rPr>
              <a:t>-</a:t>
            </a:r>
            <a:r>
              <a:rPr lang="en-US" dirty="0" err="1">
                <a:solidFill>
                  <a:srgbClr val="C00000"/>
                </a:solidFill>
                <a:latin typeface="Corbel" panose="020B0503020204020204" pitchFamily="34" charset="0"/>
              </a:rPr>
              <a:t>Berita</a:t>
            </a:r>
            <a:r>
              <a:rPr lang="en-US" dirty="0">
                <a:solidFill>
                  <a:srgbClr val="C00000"/>
                </a:solidFill>
                <a:latin typeface="Corbel" panose="020B0503020204020204" pitchFamily="34" charset="0"/>
              </a:rPr>
              <a:t> </a:t>
            </a:r>
            <a:r>
              <a:rPr lang="en-US" dirty="0" err="1">
                <a:solidFill>
                  <a:srgbClr val="C00000"/>
                </a:solidFill>
                <a:latin typeface="Corbel" panose="020B0503020204020204" pitchFamily="34" charset="0"/>
              </a:rPr>
              <a:t>Acara</a:t>
            </a:r>
            <a:r>
              <a:rPr lang="en-US" dirty="0">
                <a:solidFill>
                  <a:srgbClr val="C00000"/>
                </a:solidFill>
                <a:latin typeface="Corbel" panose="020B0503020204020204" pitchFamily="34" charset="0"/>
              </a:rPr>
              <a:t> </a:t>
            </a:r>
            <a:r>
              <a:rPr lang="en-US" dirty="0" err="1">
                <a:solidFill>
                  <a:srgbClr val="C00000"/>
                </a:solidFill>
                <a:latin typeface="Corbel" panose="020B0503020204020204" pitchFamily="34" charset="0"/>
              </a:rPr>
              <a:t>Pemeriksaan</a:t>
            </a:r>
            <a:endParaRPr lang="en-US" dirty="0">
              <a:solidFill>
                <a:srgbClr val="C00000"/>
              </a:solidFill>
              <a:latin typeface="Corbel" panose="020B0503020204020204" pitchFamily="34" charset="0"/>
            </a:endParaRPr>
          </a:p>
          <a:p>
            <a:r>
              <a:rPr lang="en-US" dirty="0">
                <a:solidFill>
                  <a:srgbClr val="C00000"/>
                </a:solidFill>
                <a:latin typeface="Corbel" panose="020B0503020204020204" pitchFamily="34" charset="0"/>
              </a:rPr>
              <a:t>-</a:t>
            </a:r>
            <a:r>
              <a:rPr lang="en-US" dirty="0" err="1">
                <a:solidFill>
                  <a:srgbClr val="C00000"/>
                </a:solidFill>
                <a:latin typeface="Corbel" panose="020B0503020204020204" pitchFamily="34" charset="0"/>
              </a:rPr>
              <a:t>Segel</a:t>
            </a:r>
            <a:endParaRPr lang="en-US" dirty="0">
              <a:solidFill>
                <a:srgbClr val="C00000"/>
              </a:solidFill>
              <a:latin typeface="Corbel" panose="020B0503020204020204" pitchFamily="34" charset="0"/>
            </a:endParaRPr>
          </a:p>
          <a:p>
            <a:r>
              <a:rPr lang="en-US" dirty="0">
                <a:solidFill>
                  <a:srgbClr val="C00000"/>
                </a:solidFill>
                <a:latin typeface="Corbel" panose="020B0503020204020204" pitchFamily="34" charset="0"/>
              </a:rPr>
              <a:t>-</a:t>
            </a:r>
            <a:r>
              <a:rPr lang="en-US" dirty="0" err="1">
                <a:solidFill>
                  <a:srgbClr val="C00000"/>
                </a:solidFill>
                <a:latin typeface="Corbel" panose="020B0503020204020204" pitchFamily="34" charset="0"/>
              </a:rPr>
              <a:t>Berita</a:t>
            </a:r>
            <a:r>
              <a:rPr lang="en-US" dirty="0">
                <a:solidFill>
                  <a:srgbClr val="C00000"/>
                </a:solidFill>
                <a:latin typeface="Corbel" panose="020B0503020204020204" pitchFamily="34" charset="0"/>
              </a:rPr>
              <a:t> </a:t>
            </a:r>
            <a:r>
              <a:rPr lang="en-US" dirty="0" err="1">
                <a:solidFill>
                  <a:srgbClr val="C00000"/>
                </a:solidFill>
                <a:latin typeface="Corbel" panose="020B0503020204020204" pitchFamily="34" charset="0"/>
              </a:rPr>
              <a:t>Acara</a:t>
            </a:r>
            <a:r>
              <a:rPr lang="en-US" dirty="0">
                <a:solidFill>
                  <a:srgbClr val="C00000"/>
                </a:solidFill>
                <a:latin typeface="Corbel" panose="020B0503020204020204" pitchFamily="34" charset="0"/>
              </a:rPr>
              <a:t> </a:t>
            </a:r>
            <a:r>
              <a:rPr lang="en-US" dirty="0" err="1">
                <a:solidFill>
                  <a:srgbClr val="C00000"/>
                </a:solidFill>
                <a:latin typeface="Corbel" panose="020B0503020204020204" pitchFamily="34" charset="0"/>
              </a:rPr>
              <a:t>Penyegelan</a:t>
            </a:r>
            <a:endParaRPr lang="en-US" dirty="0">
              <a:solidFill>
                <a:srgbClr val="C00000"/>
              </a:solidFill>
              <a:latin typeface="Corbel" panose="020B0503020204020204" pitchFamily="34" charset="0"/>
            </a:endParaRPr>
          </a:p>
          <a:p>
            <a:r>
              <a:rPr lang="en-US" dirty="0">
                <a:solidFill>
                  <a:srgbClr val="C00000"/>
                </a:solidFill>
                <a:latin typeface="Corbel" panose="020B0503020204020204" pitchFamily="34" charset="0"/>
              </a:rPr>
              <a:t>-</a:t>
            </a:r>
            <a:r>
              <a:rPr lang="en-US" dirty="0" err="1">
                <a:solidFill>
                  <a:srgbClr val="C00000"/>
                </a:solidFill>
                <a:latin typeface="Corbel" panose="020B0503020204020204" pitchFamily="34" charset="0"/>
              </a:rPr>
              <a:t>Berita</a:t>
            </a:r>
            <a:r>
              <a:rPr lang="en-US" dirty="0">
                <a:solidFill>
                  <a:srgbClr val="C00000"/>
                </a:solidFill>
                <a:latin typeface="Corbel" panose="020B0503020204020204" pitchFamily="34" charset="0"/>
              </a:rPr>
              <a:t> </a:t>
            </a:r>
            <a:r>
              <a:rPr lang="en-US" dirty="0" err="1">
                <a:solidFill>
                  <a:srgbClr val="C00000"/>
                </a:solidFill>
                <a:latin typeface="Corbel" panose="020B0503020204020204" pitchFamily="34" charset="0"/>
              </a:rPr>
              <a:t>Acara</a:t>
            </a:r>
            <a:r>
              <a:rPr lang="en-US" dirty="0">
                <a:solidFill>
                  <a:srgbClr val="C00000"/>
                </a:solidFill>
                <a:latin typeface="Corbel" panose="020B0503020204020204" pitchFamily="34" charset="0"/>
              </a:rPr>
              <a:t> </a:t>
            </a:r>
            <a:r>
              <a:rPr lang="en-US" dirty="0" err="1">
                <a:solidFill>
                  <a:srgbClr val="C00000"/>
                </a:solidFill>
                <a:latin typeface="Corbel" panose="020B0503020204020204" pitchFamily="34" charset="0"/>
              </a:rPr>
              <a:t>SerahTerima</a:t>
            </a:r>
            <a:endParaRPr lang="en-US" dirty="0">
              <a:solidFill>
                <a:srgbClr val="C00000"/>
              </a:solidFill>
              <a:latin typeface="Corbel" panose="020B0503020204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956429" y="1531225"/>
            <a:ext cx="2784095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/>
              <a:t>DISIAPKAN OLEH AIRLINES:</a:t>
            </a:r>
            <a:endParaRPr lang="en-US" dirty="0"/>
          </a:p>
          <a:p>
            <a:r>
              <a:rPr lang="en-US" dirty="0"/>
              <a:t>-General Declaration</a:t>
            </a:r>
          </a:p>
          <a:p>
            <a:r>
              <a:rPr lang="en-US" dirty="0"/>
              <a:t>-Manifest </a:t>
            </a:r>
            <a:r>
              <a:rPr lang="en-US" dirty="0" err="1"/>
              <a:t>Penumpang</a:t>
            </a:r>
            <a:endParaRPr lang="en-US" dirty="0"/>
          </a:p>
          <a:p>
            <a:r>
              <a:rPr lang="en-US" dirty="0"/>
              <a:t>-Manifest Cargo</a:t>
            </a:r>
          </a:p>
        </p:txBody>
      </p:sp>
    </p:spTree>
    <p:extLst>
      <p:ext uri="{BB962C8B-B14F-4D97-AF65-F5344CB8AC3E}">
        <p14:creationId xmlns:p14="http://schemas.microsoft.com/office/powerpoint/2010/main" val="17236482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="" xmlns:a16="http://schemas.microsoft.com/office/drawing/2014/main" id="{75419247-82A1-0529-AF49-82A54A47C7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3123" y="79402"/>
            <a:ext cx="538282" cy="510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7E051359-ECD1-F678-9EDD-35C4798FDD7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1405" y="120350"/>
            <a:ext cx="389332" cy="428330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="" xmlns:a16="http://schemas.microsoft.com/office/drawing/2014/main" id="{F381BDFC-D351-469D-A26E-B6357C52CDC7}"/>
              </a:ext>
            </a:extLst>
          </p:cNvPr>
          <p:cNvSpPr txBox="1"/>
          <p:nvPr/>
        </p:nvSpPr>
        <p:spPr>
          <a:xfrm>
            <a:off x="1767915" y="1098068"/>
            <a:ext cx="948646" cy="9716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35437">
              <a:buClrTx/>
            </a:pPr>
            <a:r>
              <a:rPr lang="en-US" sz="5714" b="1" kern="1200" dirty="0">
                <a:solidFill>
                  <a:prstClr val="white"/>
                </a:solidFill>
                <a:latin typeface="Montserrat SemiBold" pitchFamily="2" charset="77"/>
                <a:ea typeface="+mn-ea"/>
                <a:cs typeface="+mn-cs"/>
              </a:rPr>
              <a:t>A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="" xmlns:a16="http://schemas.microsoft.com/office/drawing/2014/main" id="{93B2A265-1B42-3C2B-230D-DFD64AACD79E}"/>
              </a:ext>
            </a:extLst>
          </p:cNvPr>
          <p:cNvSpPr txBox="1"/>
          <p:nvPr/>
        </p:nvSpPr>
        <p:spPr>
          <a:xfrm>
            <a:off x="5826592" y="1163735"/>
            <a:ext cx="958629" cy="9716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35437">
              <a:buClrTx/>
            </a:pPr>
            <a:r>
              <a:rPr lang="en-US" sz="5714" b="1" kern="1200" dirty="0">
                <a:solidFill>
                  <a:prstClr val="white"/>
                </a:solidFill>
                <a:latin typeface="Montserrat SemiBold" pitchFamily="2" charset="77"/>
                <a:ea typeface="+mn-ea"/>
                <a:cs typeface="+mn-cs"/>
              </a:rPr>
              <a:t>B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="" xmlns:a16="http://schemas.microsoft.com/office/drawing/2014/main" id="{44B88EF3-9E73-C485-D7DA-94AB37F7A612}"/>
              </a:ext>
            </a:extLst>
          </p:cNvPr>
          <p:cNvSpPr txBox="1"/>
          <p:nvPr/>
        </p:nvSpPr>
        <p:spPr>
          <a:xfrm>
            <a:off x="9827183" y="1163735"/>
            <a:ext cx="926686" cy="9716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35437">
              <a:buClrTx/>
            </a:pPr>
            <a:r>
              <a:rPr lang="en-US" sz="5714" b="1" kern="1200" dirty="0">
                <a:solidFill>
                  <a:prstClr val="white"/>
                </a:solidFill>
                <a:latin typeface="Montserrat SemiBold" pitchFamily="2" charset="77"/>
                <a:ea typeface="+mn-ea"/>
                <a:cs typeface="+mn-cs"/>
              </a:rPr>
              <a:t>C</a:t>
            </a:r>
          </a:p>
        </p:txBody>
      </p:sp>
      <p:sp>
        <p:nvSpPr>
          <p:cNvPr id="7" name="Title 6"/>
          <p:cNvSpPr txBox="1">
            <a:spLocks/>
          </p:cNvSpPr>
          <p:nvPr/>
        </p:nvSpPr>
        <p:spPr>
          <a:xfrm>
            <a:off x="2165684" y="365126"/>
            <a:ext cx="5188017" cy="66477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7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/>
              <a:t>INTERNAL CONSPIRACY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1083293" y="1404297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err="1">
                <a:solidFill>
                  <a:srgbClr val="0D0D0D"/>
                </a:solidFill>
                <a:latin typeface="Cambria" panose="02040503050406030204" pitchFamily="18" charset="0"/>
              </a:rPr>
              <a:t>Upaya</a:t>
            </a:r>
            <a:r>
              <a:rPr lang="en-US" dirty="0">
                <a:solidFill>
                  <a:srgbClr val="0D0D0D"/>
                </a:solidFill>
                <a:latin typeface="Cambria" panose="02040503050406030204" pitchFamily="18" charset="0"/>
              </a:rPr>
              <a:t> </a:t>
            </a:r>
            <a:r>
              <a:rPr lang="en-US" dirty="0" err="1">
                <a:solidFill>
                  <a:srgbClr val="0D0D0D"/>
                </a:solidFill>
                <a:latin typeface="Cambria" panose="02040503050406030204" pitchFamily="18" charset="0"/>
              </a:rPr>
              <a:t>penyelundupan</a:t>
            </a:r>
            <a:r>
              <a:rPr lang="en-US" dirty="0">
                <a:solidFill>
                  <a:srgbClr val="0D0D0D"/>
                </a:solidFill>
                <a:latin typeface="Cambria" panose="02040503050406030204" pitchFamily="18" charset="0"/>
              </a:rPr>
              <a:t> </a:t>
            </a:r>
            <a:r>
              <a:rPr lang="en-US" dirty="0" err="1">
                <a:solidFill>
                  <a:srgbClr val="0D0D0D"/>
                </a:solidFill>
                <a:latin typeface="Cambria" panose="02040503050406030204" pitchFamily="18" charset="0"/>
              </a:rPr>
              <a:t>dengan</a:t>
            </a:r>
            <a:r>
              <a:rPr lang="en-US" dirty="0">
                <a:solidFill>
                  <a:srgbClr val="0D0D0D"/>
                </a:solidFill>
                <a:latin typeface="Cambria" panose="02040503050406030204" pitchFamily="18" charset="0"/>
              </a:rPr>
              <a:t> </a:t>
            </a:r>
            <a:r>
              <a:rPr lang="en-US" dirty="0" err="1">
                <a:solidFill>
                  <a:srgbClr val="0D0D0D"/>
                </a:solidFill>
                <a:latin typeface="Cambria" panose="02040503050406030204" pitchFamily="18" charset="0"/>
              </a:rPr>
              <a:t>cara</a:t>
            </a:r>
            <a:r>
              <a:rPr lang="en-US" dirty="0">
                <a:solidFill>
                  <a:srgbClr val="0D0D0D"/>
                </a:solidFill>
                <a:latin typeface="Cambria" panose="02040503050406030204" pitchFamily="18" charset="0"/>
              </a:rPr>
              <a:t> </a:t>
            </a:r>
            <a:r>
              <a:rPr lang="en-US" dirty="0" err="1">
                <a:solidFill>
                  <a:srgbClr val="0D0D0D"/>
                </a:solidFill>
                <a:latin typeface="Cambria" panose="02040503050406030204" pitchFamily="18" charset="0"/>
              </a:rPr>
              <a:t>menyembunyikan</a:t>
            </a:r>
            <a:r>
              <a:rPr lang="en-US" dirty="0">
                <a:solidFill>
                  <a:srgbClr val="0D0D0D"/>
                </a:solidFill>
                <a:latin typeface="Cambria" panose="02040503050406030204" pitchFamily="18" charset="0"/>
              </a:rPr>
              <a:t> </a:t>
            </a:r>
            <a:r>
              <a:rPr lang="en-US" dirty="0" err="1">
                <a:solidFill>
                  <a:srgbClr val="0D0D0D"/>
                </a:solidFill>
                <a:latin typeface="Cambria" panose="02040503050406030204" pitchFamily="18" charset="0"/>
              </a:rPr>
              <a:t>barang</a:t>
            </a:r>
            <a:r>
              <a:rPr lang="en-US" dirty="0">
                <a:solidFill>
                  <a:srgbClr val="0D0D0D"/>
                </a:solidFill>
                <a:latin typeface="Cambria" panose="02040503050406030204" pitchFamily="18" charset="0"/>
              </a:rPr>
              <a:t> </a:t>
            </a:r>
            <a:r>
              <a:rPr lang="en-US" dirty="0" err="1">
                <a:solidFill>
                  <a:srgbClr val="0D0D0D"/>
                </a:solidFill>
                <a:latin typeface="Cambria" panose="02040503050406030204" pitchFamily="18" charset="0"/>
              </a:rPr>
              <a:t>selundupan</a:t>
            </a:r>
            <a:r>
              <a:rPr lang="en-US" dirty="0">
                <a:solidFill>
                  <a:srgbClr val="0D0D0D"/>
                </a:solidFill>
                <a:latin typeface="Cambria" panose="02040503050406030204" pitchFamily="18" charset="0"/>
              </a:rPr>
              <a:t> di </a:t>
            </a:r>
            <a:r>
              <a:rPr lang="en-US" dirty="0" err="1">
                <a:solidFill>
                  <a:srgbClr val="0D0D0D"/>
                </a:solidFill>
                <a:latin typeface="Cambria" panose="02040503050406030204" pitchFamily="18" charset="0"/>
              </a:rPr>
              <a:t>pesawat</a:t>
            </a:r>
            <a:r>
              <a:rPr lang="en-US" dirty="0">
                <a:solidFill>
                  <a:srgbClr val="0D0D0D"/>
                </a:solidFill>
                <a:latin typeface="Cambria" panose="02040503050406030204" pitchFamily="18" charset="0"/>
              </a:rPr>
              <a:t> </a:t>
            </a:r>
            <a:r>
              <a:rPr lang="en-US" dirty="0" err="1">
                <a:solidFill>
                  <a:srgbClr val="0D0D0D"/>
                </a:solidFill>
                <a:latin typeface="Cambria" panose="02040503050406030204" pitchFamily="18" charset="0"/>
              </a:rPr>
              <a:t>udara</a:t>
            </a:r>
            <a:r>
              <a:rPr lang="en-US" dirty="0">
                <a:solidFill>
                  <a:srgbClr val="0D0D0D"/>
                </a:solidFill>
                <a:latin typeface="Cambria" panose="02040503050406030204" pitchFamily="18" charset="0"/>
              </a:rPr>
              <a:t> </a:t>
            </a:r>
            <a:r>
              <a:rPr lang="en-US" dirty="0" err="1">
                <a:solidFill>
                  <a:srgbClr val="0D0D0D"/>
                </a:solidFill>
                <a:latin typeface="Cambria" panose="02040503050406030204" pitchFamily="18" charset="0"/>
              </a:rPr>
              <a:t>biasanya</a:t>
            </a:r>
            <a:r>
              <a:rPr lang="en-US" dirty="0">
                <a:solidFill>
                  <a:srgbClr val="0D0D0D"/>
                </a:solidFill>
                <a:latin typeface="Cambria" panose="02040503050406030204" pitchFamily="18" charset="0"/>
              </a:rPr>
              <a:t> </a:t>
            </a:r>
            <a:r>
              <a:rPr lang="en-US" dirty="0" err="1">
                <a:solidFill>
                  <a:srgbClr val="0D0D0D"/>
                </a:solidFill>
                <a:latin typeface="Cambria" panose="02040503050406030204" pitchFamily="18" charset="0"/>
              </a:rPr>
              <a:t>membutuhkan</a:t>
            </a:r>
            <a:r>
              <a:rPr lang="en-US" dirty="0">
                <a:solidFill>
                  <a:srgbClr val="0D0D0D"/>
                </a:solidFill>
                <a:latin typeface="Cambria" panose="02040503050406030204" pitchFamily="18" charset="0"/>
              </a:rPr>
              <a:t> </a:t>
            </a:r>
            <a:r>
              <a:rPr lang="en-US" dirty="0" err="1">
                <a:solidFill>
                  <a:srgbClr val="0D0D0D"/>
                </a:solidFill>
                <a:latin typeface="Cambria" panose="02040503050406030204" pitchFamily="18" charset="0"/>
              </a:rPr>
              <a:t>sedikitnya</a:t>
            </a:r>
            <a:r>
              <a:rPr lang="en-US" dirty="0">
                <a:solidFill>
                  <a:srgbClr val="0D0D0D"/>
                </a:solidFill>
                <a:latin typeface="Cambria" panose="02040503050406030204" pitchFamily="18" charset="0"/>
              </a:rPr>
              <a:t> </a:t>
            </a:r>
            <a:r>
              <a:rPr lang="en-US" dirty="0" err="1">
                <a:solidFill>
                  <a:srgbClr val="0D0D0D"/>
                </a:solidFill>
                <a:latin typeface="Cambria" panose="02040503050406030204" pitchFamily="18" charset="0"/>
              </a:rPr>
              <a:t>dua</a:t>
            </a:r>
            <a:r>
              <a:rPr lang="en-US" dirty="0">
                <a:solidFill>
                  <a:srgbClr val="0D0D0D"/>
                </a:solidFill>
                <a:latin typeface="Cambria" panose="02040503050406030204" pitchFamily="18" charset="0"/>
              </a:rPr>
              <a:t> orang </a:t>
            </a:r>
            <a:r>
              <a:rPr lang="en-US" dirty="0" err="1">
                <a:solidFill>
                  <a:srgbClr val="0D0D0D"/>
                </a:solidFill>
                <a:latin typeface="Cambria" panose="02040503050406030204" pitchFamily="18" charset="0"/>
              </a:rPr>
              <a:t>atau</a:t>
            </a:r>
            <a:r>
              <a:rPr lang="en-US" dirty="0">
                <a:solidFill>
                  <a:srgbClr val="0D0D0D"/>
                </a:solidFill>
                <a:latin typeface="Cambria" panose="02040503050406030204" pitchFamily="18" charset="0"/>
              </a:rPr>
              <a:t> </a:t>
            </a:r>
            <a:r>
              <a:rPr lang="en-US" dirty="0" err="1">
                <a:solidFill>
                  <a:srgbClr val="0D0D0D"/>
                </a:solidFill>
                <a:latin typeface="Cambria" panose="02040503050406030204" pitchFamily="18" charset="0"/>
              </a:rPr>
              <a:t>lebih</a:t>
            </a:r>
            <a:r>
              <a:rPr lang="en-US" dirty="0">
                <a:solidFill>
                  <a:srgbClr val="0D0D0D"/>
                </a:solidFill>
                <a:latin typeface="Cambria" panose="02040503050406030204" pitchFamily="18" charset="0"/>
              </a:rPr>
              <a:t> </a:t>
            </a:r>
            <a:r>
              <a:rPr lang="en-US" dirty="0" err="1">
                <a:solidFill>
                  <a:srgbClr val="0D0D0D"/>
                </a:solidFill>
                <a:latin typeface="Cambria" panose="02040503050406030204" pitchFamily="18" charset="0"/>
              </a:rPr>
              <a:t>untuk</a:t>
            </a:r>
            <a:r>
              <a:rPr lang="en-US" dirty="0">
                <a:solidFill>
                  <a:srgbClr val="0D0D0D"/>
                </a:solidFill>
                <a:latin typeface="Cambria" panose="02040503050406030204" pitchFamily="18" charset="0"/>
              </a:rPr>
              <a:t> </a:t>
            </a:r>
            <a:r>
              <a:rPr lang="en-US" dirty="0" err="1">
                <a:solidFill>
                  <a:srgbClr val="0D0D0D"/>
                </a:solidFill>
                <a:latin typeface="Cambria" panose="02040503050406030204" pitchFamily="18" charset="0"/>
              </a:rPr>
              <a:t>menjalankannya</a:t>
            </a:r>
            <a:r>
              <a:rPr lang="en-US" dirty="0">
                <a:solidFill>
                  <a:srgbClr val="0D0D0D"/>
                </a:solidFill>
                <a:latin typeface="Cambria" panose="02040503050406030204" pitchFamily="18" charset="0"/>
              </a:rPr>
              <a:t>.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1083293" y="2982970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err="1">
                <a:solidFill>
                  <a:srgbClr val="0D0D0D"/>
                </a:solidFill>
                <a:latin typeface="Cambria" panose="02040503050406030204" pitchFamily="18" charset="0"/>
              </a:rPr>
              <a:t>Adapun</a:t>
            </a:r>
            <a:r>
              <a:rPr lang="en-US" dirty="0">
                <a:solidFill>
                  <a:srgbClr val="0D0D0D"/>
                </a:solidFill>
                <a:latin typeface="Cambria" panose="02040503050406030204" pitchFamily="18" charset="0"/>
              </a:rPr>
              <a:t> orang-orang yang </a:t>
            </a:r>
            <a:r>
              <a:rPr lang="en-US" dirty="0" err="1">
                <a:solidFill>
                  <a:srgbClr val="0D0D0D"/>
                </a:solidFill>
                <a:latin typeface="Cambria" panose="02040503050406030204" pitchFamily="18" charset="0"/>
              </a:rPr>
              <a:t>mungkin</a:t>
            </a:r>
            <a:r>
              <a:rPr lang="en-US" dirty="0">
                <a:solidFill>
                  <a:srgbClr val="0D0D0D"/>
                </a:solidFill>
                <a:latin typeface="Cambria" panose="02040503050406030204" pitchFamily="18" charset="0"/>
              </a:rPr>
              <a:t> </a:t>
            </a:r>
            <a:r>
              <a:rPr lang="en-US" dirty="0" err="1">
                <a:solidFill>
                  <a:srgbClr val="0D0D0D"/>
                </a:solidFill>
                <a:latin typeface="Cambria" panose="02040503050406030204" pitchFamily="18" charset="0"/>
              </a:rPr>
              <a:t>menjadi</a:t>
            </a:r>
            <a:r>
              <a:rPr lang="en-US" dirty="0">
                <a:solidFill>
                  <a:srgbClr val="0D0D0D"/>
                </a:solidFill>
                <a:latin typeface="Cambria" panose="02040503050406030204" pitchFamily="18" charset="0"/>
              </a:rPr>
              <a:t> </a:t>
            </a:r>
            <a:r>
              <a:rPr lang="en-US" dirty="0" err="1">
                <a:solidFill>
                  <a:srgbClr val="0D0D0D"/>
                </a:solidFill>
                <a:latin typeface="Cambria" panose="02040503050406030204" pitchFamily="18" charset="0"/>
              </a:rPr>
              <a:t>konspiratornya</a:t>
            </a:r>
            <a:r>
              <a:rPr lang="en-US" dirty="0">
                <a:solidFill>
                  <a:srgbClr val="0D0D0D"/>
                </a:solidFill>
                <a:latin typeface="Cambria" panose="02040503050406030204" pitchFamily="18" charset="0"/>
              </a:rPr>
              <a:t> </a:t>
            </a:r>
            <a:r>
              <a:rPr lang="en-US" dirty="0" err="1">
                <a:solidFill>
                  <a:srgbClr val="0D0D0D"/>
                </a:solidFill>
                <a:latin typeface="Cambria" panose="02040503050406030204" pitchFamily="18" charset="0"/>
              </a:rPr>
              <a:t>bisa</a:t>
            </a:r>
            <a:r>
              <a:rPr lang="en-US" dirty="0">
                <a:solidFill>
                  <a:srgbClr val="0D0D0D"/>
                </a:solidFill>
                <a:latin typeface="Cambria" panose="02040503050406030204" pitchFamily="18" charset="0"/>
              </a:rPr>
              <a:t> </a:t>
            </a:r>
            <a:r>
              <a:rPr lang="en-US" dirty="0" err="1">
                <a:solidFill>
                  <a:srgbClr val="0D0D0D"/>
                </a:solidFill>
                <a:latin typeface="Cambria" panose="02040503050406030204" pitchFamily="18" charset="0"/>
              </a:rPr>
              <a:t>siapa</a:t>
            </a:r>
            <a:r>
              <a:rPr lang="en-US" dirty="0">
                <a:solidFill>
                  <a:srgbClr val="0D0D0D"/>
                </a:solidFill>
                <a:latin typeface="Cambria" panose="02040503050406030204" pitchFamily="18" charset="0"/>
              </a:rPr>
              <a:t> </a:t>
            </a:r>
            <a:r>
              <a:rPr lang="en-US" dirty="0" err="1">
                <a:solidFill>
                  <a:srgbClr val="0D0D0D"/>
                </a:solidFill>
                <a:latin typeface="Cambria" panose="02040503050406030204" pitchFamily="18" charset="0"/>
              </a:rPr>
              <a:t>saja</a:t>
            </a:r>
            <a:r>
              <a:rPr lang="en-US" dirty="0">
                <a:solidFill>
                  <a:srgbClr val="0D0D0D"/>
                </a:solidFill>
                <a:latin typeface="Cambria" panose="02040503050406030204" pitchFamily="18" charset="0"/>
              </a:rPr>
              <a:t>, </a:t>
            </a:r>
            <a:r>
              <a:rPr lang="en-US" dirty="0" err="1">
                <a:solidFill>
                  <a:srgbClr val="0D0D0D"/>
                </a:solidFill>
                <a:latin typeface="Cambria" panose="02040503050406030204" pitchFamily="18" charset="0"/>
              </a:rPr>
              <a:t>oleh</a:t>
            </a:r>
            <a:r>
              <a:rPr lang="en-US" dirty="0">
                <a:solidFill>
                  <a:srgbClr val="0D0D0D"/>
                </a:solidFill>
                <a:latin typeface="Cambria" panose="02040503050406030204" pitchFamily="18" charset="0"/>
              </a:rPr>
              <a:t> </a:t>
            </a:r>
            <a:r>
              <a:rPr lang="en-US" dirty="0" err="1">
                <a:solidFill>
                  <a:srgbClr val="0D0D0D"/>
                </a:solidFill>
                <a:latin typeface="Cambria" panose="02040503050406030204" pitchFamily="18" charset="0"/>
              </a:rPr>
              <a:t>karena</a:t>
            </a:r>
            <a:r>
              <a:rPr lang="en-US" dirty="0">
                <a:solidFill>
                  <a:srgbClr val="0D0D0D"/>
                </a:solidFill>
                <a:latin typeface="Cambria" panose="02040503050406030204" pitchFamily="18" charset="0"/>
              </a:rPr>
              <a:t> </a:t>
            </a:r>
            <a:r>
              <a:rPr lang="en-US" dirty="0" err="1">
                <a:solidFill>
                  <a:srgbClr val="0D0D0D"/>
                </a:solidFill>
                <a:latin typeface="Cambria" panose="02040503050406030204" pitchFamily="18" charset="0"/>
              </a:rPr>
              <a:t>itu</a:t>
            </a:r>
            <a:r>
              <a:rPr lang="en-US" dirty="0">
                <a:solidFill>
                  <a:srgbClr val="0D0D0D"/>
                </a:solidFill>
                <a:latin typeface="Cambria" panose="02040503050406030204" pitchFamily="18" charset="0"/>
              </a:rPr>
              <a:t> </a:t>
            </a:r>
            <a:r>
              <a:rPr lang="en-US" dirty="0" err="1">
                <a:solidFill>
                  <a:srgbClr val="0D0D0D"/>
                </a:solidFill>
                <a:latin typeface="Cambria" panose="02040503050406030204" pitchFamily="18" charset="0"/>
              </a:rPr>
              <a:t>petugas</a:t>
            </a:r>
            <a:r>
              <a:rPr lang="en-US" dirty="0">
                <a:solidFill>
                  <a:srgbClr val="0D0D0D"/>
                </a:solidFill>
                <a:latin typeface="Cambria" panose="02040503050406030204" pitchFamily="18" charset="0"/>
              </a:rPr>
              <a:t> </a:t>
            </a:r>
            <a:r>
              <a:rPr lang="en-US" dirty="0" err="1">
                <a:solidFill>
                  <a:srgbClr val="0D0D0D"/>
                </a:solidFill>
                <a:latin typeface="Cambria" panose="02040503050406030204" pitchFamily="18" charset="0"/>
              </a:rPr>
              <a:t>harus</a:t>
            </a:r>
            <a:r>
              <a:rPr lang="en-US" dirty="0">
                <a:solidFill>
                  <a:srgbClr val="0D0D0D"/>
                </a:solidFill>
                <a:latin typeface="Cambria" panose="02040503050406030204" pitchFamily="18" charset="0"/>
              </a:rPr>
              <a:t> </a:t>
            </a:r>
            <a:r>
              <a:rPr lang="en-US" dirty="0" err="1">
                <a:solidFill>
                  <a:srgbClr val="0D0D0D"/>
                </a:solidFill>
                <a:latin typeface="Cambria" panose="02040503050406030204" pitchFamily="18" charset="0"/>
              </a:rPr>
              <a:t>mengerti</a:t>
            </a:r>
            <a:r>
              <a:rPr lang="en-US" dirty="0">
                <a:solidFill>
                  <a:srgbClr val="0D0D0D"/>
                </a:solidFill>
                <a:latin typeface="Cambria" panose="02040503050406030204" pitchFamily="18" charset="0"/>
              </a:rPr>
              <a:t> </a:t>
            </a:r>
            <a:r>
              <a:rPr lang="en-US" dirty="0" err="1">
                <a:solidFill>
                  <a:srgbClr val="0D0D0D"/>
                </a:solidFill>
                <a:latin typeface="Cambria" panose="02040503050406030204" pitchFamily="18" charset="0"/>
              </a:rPr>
              <a:t>siapa</a:t>
            </a:r>
            <a:r>
              <a:rPr lang="en-US" dirty="0">
                <a:solidFill>
                  <a:srgbClr val="0D0D0D"/>
                </a:solidFill>
                <a:latin typeface="Cambria" panose="02040503050406030204" pitchFamily="18" charset="0"/>
              </a:rPr>
              <a:t> </a:t>
            </a:r>
            <a:r>
              <a:rPr lang="en-US" dirty="0" err="1">
                <a:solidFill>
                  <a:srgbClr val="0D0D0D"/>
                </a:solidFill>
                <a:latin typeface="Cambria" panose="02040503050406030204" pitchFamily="18" charset="0"/>
              </a:rPr>
              <a:t>saja</a:t>
            </a:r>
            <a:r>
              <a:rPr lang="en-US" dirty="0">
                <a:solidFill>
                  <a:srgbClr val="0D0D0D"/>
                </a:solidFill>
                <a:latin typeface="Cambria" panose="02040503050406030204" pitchFamily="18" charset="0"/>
              </a:rPr>
              <a:t> yang </a:t>
            </a:r>
            <a:r>
              <a:rPr lang="en-US" dirty="0" err="1">
                <a:solidFill>
                  <a:srgbClr val="0D0D0D"/>
                </a:solidFill>
                <a:latin typeface="Cambria" panose="02040503050406030204" pitchFamily="18" charset="0"/>
              </a:rPr>
              <a:t>bekerja</a:t>
            </a:r>
            <a:r>
              <a:rPr lang="en-US" dirty="0">
                <a:solidFill>
                  <a:srgbClr val="0D0D0D"/>
                </a:solidFill>
                <a:latin typeface="Cambria" panose="02040503050406030204" pitchFamily="18" charset="0"/>
              </a:rPr>
              <a:t> </a:t>
            </a:r>
            <a:r>
              <a:rPr lang="en-US" dirty="0" err="1">
                <a:solidFill>
                  <a:srgbClr val="0D0D0D"/>
                </a:solidFill>
                <a:latin typeface="Cambria" panose="02040503050406030204" pitchFamily="18" charset="0"/>
              </a:rPr>
              <a:t>disekitar</a:t>
            </a:r>
            <a:r>
              <a:rPr lang="en-US" dirty="0">
                <a:solidFill>
                  <a:srgbClr val="0D0D0D"/>
                </a:solidFill>
                <a:latin typeface="Cambria" panose="02040503050406030204" pitchFamily="18" charset="0"/>
              </a:rPr>
              <a:t> </a:t>
            </a:r>
            <a:r>
              <a:rPr lang="en-US" dirty="0" err="1">
                <a:solidFill>
                  <a:srgbClr val="0D0D0D"/>
                </a:solidFill>
                <a:latin typeface="Cambria" panose="02040503050406030204" pitchFamily="18" charset="0"/>
              </a:rPr>
              <a:t>pesawat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90491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="" xmlns:a16="http://schemas.microsoft.com/office/drawing/2014/main" id="{75419247-82A1-0529-AF49-82A54A47C7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3123" y="79402"/>
            <a:ext cx="538282" cy="510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7E051359-ECD1-F678-9EDD-35C4798FDD7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1405" y="120350"/>
            <a:ext cx="389332" cy="428330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="" xmlns:a16="http://schemas.microsoft.com/office/drawing/2014/main" id="{F381BDFC-D351-469D-A26E-B6357C52CDC7}"/>
              </a:ext>
            </a:extLst>
          </p:cNvPr>
          <p:cNvSpPr txBox="1"/>
          <p:nvPr/>
        </p:nvSpPr>
        <p:spPr>
          <a:xfrm>
            <a:off x="1767915" y="1098068"/>
            <a:ext cx="948646" cy="9716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35437">
              <a:buClrTx/>
            </a:pPr>
            <a:r>
              <a:rPr lang="en-US" sz="5714" b="1" kern="1200" dirty="0">
                <a:solidFill>
                  <a:prstClr val="white"/>
                </a:solidFill>
                <a:latin typeface="Montserrat SemiBold" pitchFamily="2" charset="77"/>
                <a:ea typeface="+mn-ea"/>
                <a:cs typeface="+mn-cs"/>
              </a:rPr>
              <a:t>A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="" xmlns:a16="http://schemas.microsoft.com/office/drawing/2014/main" id="{93B2A265-1B42-3C2B-230D-DFD64AACD79E}"/>
              </a:ext>
            </a:extLst>
          </p:cNvPr>
          <p:cNvSpPr txBox="1"/>
          <p:nvPr/>
        </p:nvSpPr>
        <p:spPr>
          <a:xfrm>
            <a:off x="5826592" y="1163735"/>
            <a:ext cx="958629" cy="9716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35437">
              <a:buClrTx/>
            </a:pPr>
            <a:r>
              <a:rPr lang="en-US" sz="5714" b="1" kern="1200" dirty="0">
                <a:solidFill>
                  <a:prstClr val="white"/>
                </a:solidFill>
                <a:latin typeface="Montserrat SemiBold" pitchFamily="2" charset="77"/>
                <a:ea typeface="+mn-ea"/>
                <a:cs typeface="+mn-cs"/>
              </a:rPr>
              <a:t>B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="" xmlns:a16="http://schemas.microsoft.com/office/drawing/2014/main" id="{44B88EF3-9E73-C485-D7DA-94AB37F7A612}"/>
              </a:ext>
            </a:extLst>
          </p:cNvPr>
          <p:cNvSpPr txBox="1"/>
          <p:nvPr/>
        </p:nvSpPr>
        <p:spPr>
          <a:xfrm>
            <a:off x="9827183" y="1163735"/>
            <a:ext cx="926686" cy="9716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35437">
              <a:buClrTx/>
            </a:pPr>
            <a:r>
              <a:rPr lang="en-US" sz="5714" b="1" kern="1200" dirty="0">
                <a:solidFill>
                  <a:prstClr val="white"/>
                </a:solidFill>
                <a:latin typeface="Montserrat SemiBold" pitchFamily="2" charset="77"/>
                <a:ea typeface="+mn-ea"/>
                <a:cs typeface="+mn-cs"/>
              </a:rPr>
              <a:t>C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480471" y="79402"/>
            <a:ext cx="10515600" cy="69365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i="1" dirty="0" err="1"/>
              <a:t>Pihak-pihak</a:t>
            </a:r>
            <a:r>
              <a:rPr lang="en-US" sz="4000" i="1" dirty="0"/>
              <a:t> yang </a:t>
            </a:r>
            <a:r>
              <a:rPr lang="en-US" sz="4000" i="1" dirty="0" err="1"/>
              <a:t>terdapat</a:t>
            </a:r>
            <a:r>
              <a:rPr lang="en-US" sz="4000" i="1" dirty="0"/>
              <a:t> di </a:t>
            </a:r>
            <a:r>
              <a:rPr lang="en-US" sz="4000" i="1" dirty="0" err="1"/>
              <a:t>sekitar</a:t>
            </a:r>
            <a:r>
              <a:rPr lang="en-US" sz="4000" i="1" dirty="0"/>
              <a:t> </a:t>
            </a:r>
            <a:r>
              <a:rPr lang="en-US" sz="4000" i="1" dirty="0" err="1"/>
              <a:t>pesawat</a:t>
            </a:r>
            <a:endParaRPr lang="en-US" sz="4000" dirty="0"/>
          </a:p>
        </p:txBody>
      </p:sp>
      <p:sp>
        <p:nvSpPr>
          <p:cNvPr id="8" name="Rectangle 7"/>
          <p:cNvSpPr/>
          <p:nvPr/>
        </p:nvSpPr>
        <p:spPr>
          <a:xfrm>
            <a:off x="680185" y="1348679"/>
            <a:ext cx="3757061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00AFEF"/>
                </a:solidFill>
                <a:latin typeface="Corbel" panose="020B0503020204020204" pitchFamily="34" charset="0"/>
              </a:rPr>
              <a:t>DALAM PESAWAT</a:t>
            </a:r>
            <a:endParaRPr lang="en-US" dirty="0">
              <a:solidFill>
                <a:srgbClr val="00AFEF"/>
              </a:solidFill>
              <a:latin typeface="Corbel" panose="020B0503020204020204" pitchFamily="34" charset="0"/>
            </a:endParaRPr>
          </a:p>
          <a:p>
            <a:r>
              <a:rPr lang="en-US" dirty="0">
                <a:solidFill>
                  <a:srgbClr val="00AFEF"/>
                </a:solidFill>
                <a:latin typeface="Corbel" panose="020B0503020204020204" pitchFamily="34" charset="0"/>
              </a:rPr>
              <a:t>-</a:t>
            </a:r>
            <a:r>
              <a:rPr lang="en-US" dirty="0" err="1">
                <a:solidFill>
                  <a:srgbClr val="00AFEF"/>
                </a:solidFill>
                <a:latin typeface="Corbel" panose="020B0503020204020204" pitchFamily="34" charset="0"/>
              </a:rPr>
              <a:t>Penumpang</a:t>
            </a:r>
            <a:endParaRPr lang="en-US" dirty="0">
              <a:solidFill>
                <a:srgbClr val="00AFEF"/>
              </a:solidFill>
              <a:latin typeface="Corbel" panose="020B0503020204020204" pitchFamily="34" charset="0"/>
            </a:endParaRPr>
          </a:p>
          <a:p>
            <a:r>
              <a:rPr lang="en-US" dirty="0">
                <a:solidFill>
                  <a:srgbClr val="00AFEF"/>
                </a:solidFill>
                <a:latin typeface="Corbel" panose="020B0503020204020204" pitchFamily="34" charset="0"/>
              </a:rPr>
              <a:t>-Cabin Crew (</a:t>
            </a:r>
            <a:r>
              <a:rPr lang="en-US" dirty="0" err="1">
                <a:solidFill>
                  <a:srgbClr val="00AFEF"/>
                </a:solidFill>
                <a:latin typeface="Corbel" panose="020B0503020204020204" pitchFamily="34" charset="0"/>
              </a:rPr>
              <a:t>Pramugari</a:t>
            </a:r>
            <a:r>
              <a:rPr lang="en-US" dirty="0">
                <a:solidFill>
                  <a:srgbClr val="00AFEF"/>
                </a:solidFill>
                <a:latin typeface="Corbel" panose="020B0503020204020204" pitchFamily="34" charset="0"/>
              </a:rPr>
              <a:t>, </a:t>
            </a:r>
            <a:r>
              <a:rPr lang="en-US" dirty="0" err="1">
                <a:solidFill>
                  <a:srgbClr val="00AFEF"/>
                </a:solidFill>
                <a:latin typeface="Corbel" panose="020B0503020204020204" pitchFamily="34" charset="0"/>
              </a:rPr>
              <a:t>Pramugara</a:t>
            </a:r>
            <a:r>
              <a:rPr lang="en-US" dirty="0">
                <a:solidFill>
                  <a:srgbClr val="00AFEF"/>
                </a:solidFill>
                <a:latin typeface="Corbel" panose="020B0503020204020204" pitchFamily="34" charset="0"/>
              </a:rPr>
              <a:t>)</a:t>
            </a:r>
          </a:p>
          <a:p>
            <a:r>
              <a:rPr lang="en-US" dirty="0">
                <a:solidFill>
                  <a:srgbClr val="00AFEF"/>
                </a:solidFill>
                <a:latin typeface="Corbel" panose="020B0503020204020204" pitchFamily="34" charset="0"/>
              </a:rPr>
              <a:t>-Pilot</a:t>
            </a:r>
          </a:p>
          <a:p>
            <a:r>
              <a:rPr lang="en-US" dirty="0">
                <a:solidFill>
                  <a:srgbClr val="00AFEF"/>
                </a:solidFill>
                <a:latin typeface="Corbel" panose="020B0503020204020204" pitchFamily="34" charset="0"/>
              </a:rPr>
              <a:t>-Cleaning Service</a:t>
            </a:r>
          </a:p>
          <a:p>
            <a:r>
              <a:rPr lang="en-US" dirty="0">
                <a:solidFill>
                  <a:srgbClr val="00AFEF"/>
                </a:solidFill>
                <a:latin typeface="Corbel" panose="020B0503020204020204" pitchFamily="34" charset="0"/>
              </a:rPr>
              <a:t>-Catering Service</a:t>
            </a:r>
          </a:p>
        </p:txBody>
      </p:sp>
      <p:sp>
        <p:nvSpPr>
          <p:cNvPr id="9" name="Rectangle 8"/>
          <p:cNvSpPr/>
          <p:nvPr/>
        </p:nvSpPr>
        <p:spPr>
          <a:xfrm>
            <a:off x="4828673" y="1348679"/>
            <a:ext cx="2101516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00AFEF"/>
                </a:solidFill>
                <a:latin typeface="Corbel" panose="020B0503020204020204" pitchFamily="34" charset="0"/>
              </a:rPr>
              <a:t>LUAR PESAWAT</a:t>
            </a:r>
            <a:endParaRPr lang="en-US" dirty="0">
              <a:solidFill>
                <a:srgbClr val="00AFEF"/>
              </a:solidFill>
              <a:latin typeface="Corbel" panose="020B0503020204020204" pitchFamily="34" charset="0"/>
            </a:endParaRPr>
          </a:p>
          <a:p>
            <a:r>
              <a:rPr lang="en-US" sz="1400" dirty="0">
                <a:solidFill>
                  <a:srgbClr val="5B9BD4"/>
                </a:solidFill>
                <a:latin typeface="Corbel" panose="020B0503020204020204" pitchFamily="34" charset="0"/>
              </a:rPr>
              <a:t>-</a:t>
            </a:r>
            <a:r>
              <a:rPr lang="en-US" dirty="0">
                <a:solidFill>
                  <a:srgbClr val="00AFEF"/>
                </a:solidFill>
                <a:latin typeface="Corbel" panose="020B0503020204020204" pitchFamily="34" charset="0"/>
              </a:rPr>
              <a:t>Aviation Security</a:t>
            </a:r>
          </a:p>
          <a:p>
            <a:r>
              <a:rPr lang="en-US" sz="1400" dirty="0">
                <a:solidFill>
                  <a:srgbClr val="5B9BD4"/>
                </a:solidFill>
                <a:latin typeface="Corbel" panose="020B0503020204020204" pitchFamily="34" charset="0"/>
              </a:rPr>
              <a:t>-</a:t>
            </a:r>
            <a:r>
              <a:rPr lang="en-US" dirty="0" err="1">
                <a:solidFill>
                  <a:srgbClr val="00AFEF"/>
                </a:solidFill>
                <a:latin typeface="Corbel" panose="020B0503020204020204" pitchFamily="34" charset="0"/>
              </a:rPr>
              <a:t>TeknisiPesawat</a:t>
            </a:r>
            <a:endParaRPr lang="en-US" dirty="0">
              <a:solidFill>
                <a:srgbClr val="00AFEF"/>
              </a:solidFill>
              <a:latin typeface="Corbel" panose="020B0503020204020204" pitchFamily="34" charset="0"/>
            </a:endParaRPr>
          </a:p>
          <a:p>
            <a:r>
              <a:rPr lang="en-US" sz="1400" dirty="0">
                <a:solidFill>
                  <a:srgbClr val="5B9BD4"/>
                </a:solidFill>
                <a:latin typeface="Corbel" panose="020B0503020204020204" pitchFamily="34" charset="0"/>
              </a:rPr>
              <a:t>-</a:t>
            </a:r>
            <a:r>
              <a:rPr lang="en-US" dirty="0">
                <a:solidFill>
                  <a:srgbClr val="00AFEF"/>
                </a:solidFill>
                <a:latin typeface="Corbel" panose="020B0503020204020204" pitchFamily="34" charset="0"/>
              </a:rPr>
              <a:t>Ground Marshall</a:t>
            </a:r>
          </a:p>
          <a:p>
            <a:r>
              <a:rPr lang="en-US" sz="1400" dirty="0">
                <a:solidFill>
                  <a:srgbClr val="5B9BD4"/>
                </a:solidFill>
                <a:latin typeface="Corbel" panose="020B0503020204020204" pitchFamily="34" charset="0"/>
              </a:rPr>
              <a:t>-</a:t>
            </a:r>
            <a:r>
              <a:rPr lang="en-US" dirty="0">
                <a:solidFill>
                  <a:srgbClr val="00AFEF"/>
                </a:solidFill>
                <a:latin typeface="Corbel" panose="020B0503020204020204" pitchFamily="34" charset="0"/>
              </a:rPr>
              <a:t>Baggage Service</a:t>
            </a:r>
          </a:p>
          <a:p>
            <a:r>
              <a:rPr lang="en-US" sz="1400" dirty="0">
                <a:solidFill>
                  <a:srgbClr val="5B9BD4"/>
                </a:solidFill>
                <a:latin typeface="Corbel" panose="020B0503020204020204" pitchFamily="34" charset="0"/>
              </a:rPr>
              <a:t>-</a:t>
            </a:r>
            <a:r>
              <a:rPr lang="en-US" dirty="0">
                <a:solidFill>
                  <a:srgbClr val="00AFEF"/>
                </a:solidFill>
                <a:latin typeface="Corbel" panose="020B0503020204020204" pitchFamily="34" charset="0"/>
              </a:rPr>
              <a:t>Refuel Truck</a:t>
            </a:r>
          </a:p>
          <a:p>
            <a:r>
              <a:rPr lang="en-US" sz="1400" dirty="0">
                <a:solidFill>
                  <a:srgbClr val="5B9BD4"/>
                </a:solidFill>
                <a:latin typeface="Corbel" panose="020B0503020204020204" pitchFamily="34" charset="0"/>
              </a:rPr>
              <a:t>-</a:t>
            </a:r>
            <a:r>
              <a:rPr lang="en-US" dirty="0">
                <a:solidFill>
                  <a:srgbClr val="00AFEF"/>
                </a:solidFill>
                <a:latin typeface="Corbel" panose="020B0503020204020204" pitchFamily="34" charset="0"/>
              </a:rPr>
              <a:t>Lavatory Service</a:t>
            </a:r>
          </a:p>
        </p:txBody>
      </p:sp>
      <p:sp>
        <p:nvSpPr>
          <p:cNvPr id="10" name="Rectangle 9"/>
          <p:cNvSpPr/>
          <p:nvPr/>
        </p:nvSpPr>
        <p:spPr>
          <a:xfrm>
            <a:off x="7340366" y="1423906"/>
            <a:ext cx="4132446" cy="13696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1100" dirty="0">
              <a:solidFill>
                <a:srgbClr val="000000"/>
              </a:solidFill>
              <a:latin typeface="Corbel" panose="020B0503020204020204" pitchFamily="34" charset="0"/>
            </a:endParaRPr>
          </a:p>
          <a:p>
            <a:r>
              <a:rPr lang="en-US" dirty="0">
                <a:solidFill>
                  <a:srgbClr val="00AFEF"/>
                </a:solidFill>
                <a:latin typeface="Corbel" panose="020B0503020204020204" pitchFamily="34" charset="0"/>
              </a:rPr>
              <a:t>-Tow Truck</a:t>
            </a:r>
          </a:p>
          <a:p>
            <a:r>
              <a:rPr lang="en-US" sz="1400" dirty="0">
                <a:solidFill>
                  <a:srgbClr val="5B9BD4"/>
                </a:solidFill>
                <a:latin typeface="Corbel" panose="020B0503020204020204" pitchFamily="34" charset="0"/>
              </a:rPr>
              <a:t>-</a:t>
            </a:r>
            <a:r>
              <a:rPr lang="en-US" dirty="0">
                <a:solidFill>
                  <a:srgbClr val="00AFEF"/>
                </a:solidFill>
                <a:latin typeface="Corbel" panose="020B0503020204020204" pitchFamily="34" charset="0"/>
              </a:rPr>
              <a:t>Mobile </a:t>
            </a:r>
            <a:r>
              <a:rPr lang="en-US" dirty="0" err="1">
                <a:solidFill>
                  <a:srgbClr val="00AFEF"/>
                </a:solidFill>
                <a:latin typeface="Corbel" panose="020B0503020204020204" pitchFamily="34" charset="0"/>
              </a:rPr>
              <a:t>PassangerStair</a:t>
            </a:r>
            <a:endParaRPr lang="en-US" dirty="0">
              <a:solidFill>
                <a:srgbClr val="00AFEF"/>
              </a:solidFill>
              <a:latin typeface="Corbel" panose="020B0503020204020204" pitchFamily="34" charset="0"/>
            </a:endParaRPr>
          </a:p>
          <a:p>
            <a:r>
              <a:rPr lang="en-US" sz="1400" dirty="0">
                <a:solidFill>
                  <a:srgbClr val="5B9BD4"/>
                </a:solidFill>
                <a:latin typeface="Corbel" panose="020B0503020204020204" pitchFamily="34" charset="0"/>
              </a:rPr>
              <a:t>-</a:t>
            </a:r>
            <a:r>
              <a:rPr lang="en-US" dirty="0">
                <a:solidFill>
                  <a:srgbClr val="00AFEF"/>
                </a:solidFill>
                <a:latin typeface="Corbel" panose="020B0503020204020204" pitchFamily="34" charset="0"/>
              </a:rPr>
              <a:t>Ground handling crew</a:t>
            </a:r>
          </a:p>
          <a:p>
            <a:r>
              <a:rPr lang="en-US" sz="1400" dirty="0">
                <a:solidFill>
                  <a:srgbClr val="5B9BD4"/>
                </a:solidFill>
                <a:latin typeface="Corbel" panose="020B0503020204020204" pitchFamily="34" charset="0"/>
              </a:rPr>
              <a:t>-</a:t>
            </a:r>
            <a:r>
              <a:rPr lang="en-US" dirty="0">
                <a:solidFill>
                  <a:srgbClr val="00AFEF"/>
                </a:solidFill>
                <a:latin typeface="Corbel" panose="020B0503020204020204" pitchFamily="34" charset="0"/>
              </a:rPr>
              <a:t>Catering Truck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0185" y="3887395"/>
            <a:ext cx="566085" cy="1991885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26054" y="4078373"/>
            <a:ext cx="514880" cy="1800907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20718" y="4078373"/>
            <a:ext cx="1577822" cy="1310019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31319" y="4782632"/>
            <a:ext cx="1591648" cy="13695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89983" y="3669903"/>
            <a:ext cx="1271265" cy="1091634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89898" y="4761537"/>
            <a:ext cx="571350" cy="192500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313429" y="3669903"/>
            <a:ext cx="861893" cy="1799091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242253" y="3657309"/>
            <a:ext cx="666316" cy="2001222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975500" y="2903278"/>
            <a:ext cx="2297260" cy="1533249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975500" y="4475861"/>
            <a:ext cx="2336888" cy="1315995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0312388" y="2903278"/>
            <a:ext cx="1624598" cy="1215577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0331361" y="4215720"/>
            <a:ext cx="1686148" cy="1069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14558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="" xmlns:a16="http://schemas.microsoft.com/office/drawing/2014/main" id="{75419247-82A1-0529-AF49-82A54A47C7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3123" y="79402"/>
            <a:ext cx="538282" cy="510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7E051359-ECD1-F678-9EDD-35C4798FDD7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1405" y="120350"/>
            <a:ext cx="389332" cy="428330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="" xmlns:a16="http://schemas.microsoft.com/office/drawing/2014/main" id="{F381BDFC-D351-469D-A26E-B6357C52CDC7}"/>
              </a:ext>
            </a:extLst>
          </p:cNvPr>
          <p:cNvSpPr txBox="1"/>
          <p:nvPr/>
        </p:nvSpPr>
        <p:spPr>
          <a:xfrm>
            <a:off x="1767915" y="1098068"/>
            <a:ext cx="948646" cy="9716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35437">
              <a:buClrTx/>
            </a:pPr>
            <a:r>
              <a:rPr lang="en-US" sz="5714" b="1" kern="1200" dirty="0">
                <a:solidFill>
                  <a:prstClr val="white"/>
                </a:solidFill>
                <a:latin typeface="Montserrat SemiBold" pitchFamily="2" charset="77"/>
                <a:ea typeface="+mn-ea"/>
                <a:cs typeface="+mn-cs"/>
              </a:rPr>
              <a:t>A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="" xmlns:a16="http://schemas.microsoft.com/office/drawing/2014/main" id="{93B2A265-1B42-3C2B-230D-DFD64AACD79E}"/>
              </a:ext>
            </a:extLst>
          </p:cNvPr>
          <p:cNvSpPr txBox="1"/>
          <p:nvPr/>
        </p:nvSpPr>
        <p:spPr>
          <a:xfrm>
            <a:off x="5826592" y="1163735"/>
            <a:ext cx="958629" cy="9716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35437">
              <a:buClrTx/>
            </a:pPr>
            <a:r>
              <a:rPr lang="en-US" sz="5714" b="1" kern="1200" dirty="0">
                <a:solidFill>
                  <a:prstClr val="white"/>
                </a:solidFill>
                <a:latin typeface="Montserrat SemiBold" pitchFamily="2" charset="77"/>
                <a:ea typeface="+mn-ea"/>
                <a:cs typeface="+mn-cs"/>
              </a:rPr>
              <a:t>B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="" xmlns:a16="http://schemas.microsoft.com/office/drawing/2014/main" id="{44B88EF3-9E73-C485-D7DA-94AB37F7A612}"/>
              </a:ext>
            </a:extLst>
          </p:cNvPr>
          <p:cNvSpPr txBox="1"/>
          <p:nvPr/>
        </p:nvSpPr>
        <p:spPr>
          <a:xfrm>
            <a:off x="9827183" y="1163735"/>
            <a:ext cx="926686" cy="9716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35437">
              <a:buClrTx/>
            </a:pPr>
            <a:r>
              <a:rPr lang="en-US" sz="5714" b="1" kern="1200" dirty="0">
                <a:solidFill>
                  <a:prstClr val="white"/>
                </a:solidFill>
                <a:latin typeface="Montserrat SemiBold" pitchFamily="2" charset="77"/>
                <a:ea typeface="+mn-ea"/>
                <a:cs typeface="+mn-cs"/>
              </a:rPr>
              <a:t>C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4651871" y="232057"/>
            <a:ext cx="1190664" cy="42566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D" sz="2000" b="1" dirty="0"/>
              <a:t>BRIEFING</a:t>
            </a:r>
            <a:endParaRPr lang="en-US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27260" y="1013861"/>
            <a:ext cx="10299030" cy="72831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chemeClr val="tx1"/>
                </a:solidFill>
              </a:rPr>
              <a:t>Berdasarkan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informasi</a:t>
            </a:r>
            <a:r>
              <a:rPr lang="en-US" dirty="0">
                <a:solidFill>
                  <a:schemeClr val="tx1"/>
                </a:solidFill>
              </a:rPr>
              <a:t> yang </a:t>
            </a:r>
            <a:r>
              <a:rPr lang="en-US" dirty="0" err="1">
                <a:solidFill>
                  <a:schemeClr val="tx1"/>
                </a:solidFill>
              </a:rPr>
              <a:t>didapat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dari</a:t>
            </a:r>
            <a:r>
              <a:rPr lang="en-US" dirty="0">
                <a:solidFill>
                  <a:schemeClr val="tx1"/>
                </a:solidFill>
              </a:rPr>
              <a:t> unit </a:t>
            </a:r>
            <a:r>
              <a:rPr lang="en-US" dirty="0" err="1">
                <a:solidFill>
                  <a:schemeClr val="tx1"/>
                </a:solidFill>
              </a:rPr>
              <a:t>intelijen</a:t>
            </a:r>
            <a:r>
              <a:rPr lang="en-US" dirty="0">
                <a:solidFill>
                  <a:schemeClr val="tx1"/>
                </a:solidFill>
              </a:rPr>
              <a:t>, unit </a:t>
            </a:r>
            <a:r>
              <a:rPr lang="en-US" dirty="0" err="1">
                <a:solidFill>
                  <a:schemeClr val="tx1"/>
                </a:solidFill>
              </a:rPr>
              <a:t>penindakan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melaksanakan</a:t>
            </a:r>
            <a:r>
              <a:rPr lang="en-US" dirty="0">
                <a:solidFill>
                  <a:schemeClr val="tx1"/>
                </a:solidFill>
              </a:rPr>
              <a:t> briefing </a:t>
            </a:r>
            <a:r>
              <a:rPr lang="en-US" dirty="0" err="1">
                <a:solidFill>
                  <a:schemeClr val="tx1"/>
                </a:solidFill>
              </a:rPr>
              <a:t>kesiapan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pelaksanaan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planezoeking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99218" y="2098308"/>
            <a:ext cx="4755113" cy="3200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51430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="" xmlns:a16="http://schemas.microsoft.com/office/drawing/2014/main" id="{75419247-82A1-0529-AF49-82A54A47C7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3123" y="79402"/>
            <a:ext cx="538282" cy="510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7E051359-ECD1-F678-9EDD-35C4798FDD7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1405" y="120350"/>
            <a:ext cx="389332" cy="428330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="" xmlns:a16="http://schemas.microsoft.com/office/drawing/2014/main" id="{F381BDFC-D351-469D-A26E-B6357C52CDC7}"/>
              </a:ext>
            </a:extLst>
          </p:cNvPr>
          <p:cNvSpPr txBox="1"/>
          <p:nvPr/>
        </p:nvSpPr>
        <p:spPr>
          <a:xfrm>
            <a:off x="1767915" y="1098068"/>
            <a:ext cx="948646" cy="9716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35437">
              <a:buClrTx/>
            </a:pPr>
            <a:r>
              <a:rPr lang="en-US" sz="5714" b="1" kern="1200" dirty="0">
                <a:solidFill>
                  <a:prstClr val="white"/>
                </a:solidFill>
                <a:latin typeface="Montserrat SemiBold" pitchFamily="2" charset="77"/>
                <a:ea typeface="+mn-ea"/>
                <a:cs typeface="+mn-cs"/>
              </a:rPr>
              <a:t>A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="" xmlns:a16="http://schemas.microsoft.com/office/drawing/2014/main" id="{93B2A265-1B42-3C2B-230D-DFD64AACD79E}"/>
              </a:ext>
            </a:extLst>
          </p:cNvPr>
          <p:cNvSpPr txBox="1"/>
          <p:nvPr/>
        </p:nvSpPr>
        <p:spPr>
          <a:xfrm>
            <a:off x="5826592" y="1163735"/>
            <a:ext cx="958629" cy="9716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35437">
              <a:buClrTx/>
            </a:pPr>
            <a:r>
              <a:rPr lang="en-US" sz="5714" b="1" kern="1200" dirty="0">
                <a:solidFill>
                  <a:prstClr val="white"/>
                </a:solidFill>
                <a:latin typeface="Montserrat SemiBold" pitchFamily="2" charset="77"/>
                <a:ea typeface="+mn-ea"/>
                <a:cs typeface="+mn-cs"/>
              </a:rPr>
              <a:t>B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="" xmlns:a16="http://schemas.microsoft.com/office/drawing/2014/main" id="{44B88EF3-9E73-C485-D7DA-94AB37F7A612}"/>
              </a:ext>
            </a:extLst>
          </p:cNvPr>
          <p:cNvSpPr txBox="1"/>
          <p:nvPr/>
        </p:nvSpPr>
        <p:spPr>
          <a:xfrm>
            <a:off x="9827183" y="1163735"/>
            <a:ext cx="926686" cy="9716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35437">
              <a:buClrTx/>
            </a:pPr>
            <a:r>
              <a:rPr lang="en-US" sz="5714" b="1" kern="1200" dirty="0">
                <a:solidFill>
                  <a:prstClr val="white"/>
                </a:solidFill>
                <a:latin typeface="Montserrat SemiBold" pitchFamily="2" charset="77"/>
                <a:ea typeface="+mn-ea"/>
                <a:cs typeface="+mn-cs"/>
              </a:rPr>
              <a:t>C</a:t>
            </a:r>
          </a:p>
        </p:txBody>
      </p:sp>
      <p:sp>
        <p:nvSpPr>
          <p:cNvPr id="7" name="Title 6"/>
          <p:cNvSpPr txBox="1">
            <a:spLocks/>
          </p:cNvSpPr>
          <p:nvPr/>
        </p:nvSpPr>
        <p:spPr>
          <a:xfrm>
            <a:off x="1663665" y="193114"/>
            <a:ext cx="8325853" cy="66477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/>
              <a:t>PERSIAPAN SEBELUM PEMERIKSAAN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1083293" y="1126156"/>
            <a:ext cx="3742630" cy="23100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dirty="0">
                <a:solidFill>
                  <a:schemeClr val="tx1"/>
                </a:solidFill>
              </a:rPr>
              <a:t>MENGETAHUI KONFIGURASI PESAWAT</a:t>
            </a:r>
          </a:p>
          <a:p>
            <a:endParaRPr lang="en-US" dirty="0"/>
          </a:p>
          <a:p>
            <a:r>
              <a:rPr lang="en-US" dirty="0" err="1">
                <a:solidFill>
                  <a:schemeClr val="tx1"/>
                </a:solidFill>
              </a:rPr>
              <a:t>Dengan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mengetahui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jenis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pesawat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dan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bagian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mana</a:t>
            </a:r>
            <a:r>
              <a:rPr lang="en-US" dirty="0">
                <a:solidFill>
                  <a:schemeClr val="tx1"/>
                </a:solidFill>
              </a:rPr>
              <a:t> yang </a:t>
            </a:r>
            <a:r>
              <a:rPr lang="en-US" dirty="0" err="1">
                <a:solidFill>
                  <a:schemeClr val="tx1"/>
                </a:solidFill>
              </a:rPr>
              <a:t>harus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diperiksa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anda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dapat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membagi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pesawat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menjadi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beberapa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daerah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pemeriksaan</a:t>
            </a:r>
            <a:r>
              <a:rPr lang="en-US" dirty="0">
                <a:solidFill>
                  <a:schemeClr val="tx1"/>
                </a:solidFill>
              </a:rPr>
              <a:t> yang </a:t>
            </a:r>
            <a:r>
              <a:rPr lang="en-US" dirty="0" err="1">
                <a:solidFill>
                  <a:schemeClr val="tx1"/>
                </a:solidFill>
              </a:rPr>
              <a:t>dapat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ditangani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dan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diserahkan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kepada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anggota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tim</a:t>
            </a:r>
            <a:endParaRPr lang="en-US" dirty="0">
              <a:solidFill>
                <a:schemeClr val="tx1"/>
              </a:solidFill>
            </a:endParaRPr>
          </a:p>
          <a:p>
            <a:endParaRPr lang="en-US" dirty="0"/>
          </a:p>
          <a:p>
            <a:r>
              <a:rPr lang="en-US" dirty="0"/>
              <a:t>MEMBENTUK TIM PEMERIKSAAN PESAWAT UDARA</a:t>
            </a:r>
          </a:p>
        </p:txBody>
      </p:sp>
      <p:sp>
        <p:nvSpPr>
          <p:cNvPr id="9" name="Rectangle 8"/>
          <p:cNvSpPr/>
          <p:nvPr/>
        </p:nvSpPr>
        <p:spPr>
          <a:xfrm>
            <a:off x="1083293" y="3631933"/>
            <a:ext cx="4903621" cy="26501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dirty="0">
                <a:solidFill>
                  <a:schemeClr val="tx1"/>
                </a:solidFill>
              </a:rPr>
              <a:t>MEMBENTUK TIM PEMERIKSAAN PESAWAT UDARA</a:t>
            </a:r>
          </a:p>
          <a:p>
            <a:endParaRPr lang="en-US" dirty="0"/>
          </a:p>
          <a:p>
            <a:r>
              <a:rPr lang="en-US" dirty="0" err="1">
                <a:solidFill>
                  <a:schemeClr val="tx1"/>
                </a:solidFill>
              </a:rPr>
              <a:t>Pertimbangkan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jumlah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tim</a:t>
            </a:r>
            <a:r>
              <a:rPr lang="en-US" dirty="0">
                <a:solidFill>
                  <a:schemeClr val="tx1"/>
                </a:solidFill>
              </a:rPr>
              <a:t> yang </a:t>
            </a:r>
            <a:r>
              <a:rPr lang="en-US" dirty="0" err="1">
                <a:solidFill>
                  <a:schemeClr val="tx1"/>
                </a:solidFill>
              </a:rPr>
              <a:t>diperlukan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untuk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melaksanakan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rencana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pemeriksaan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jumlah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anggota</a:t>
            </a:r>
            <a:r>
              <a:rPr lang="en-US" dirty="0">
                <a:solidFill>
                  <a:schemeClr val="tx1"/>
                </a:solidFill>
              </a:rPr>
              <a:t> yang </a:t>
            </a:r>
            <a:r>
              <a:rPr lang="en-US" dirty="0" err="1">
                <a:solidFill>
                  <a:schemeClr val="tx1"/>
                </a:solidFill>
              </a:rPr>
              <a:t>akan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ditugaskan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pada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tiap-tiap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tim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kemampuan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dibidang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mesin</a:t>
            </a:r>
            <a:r>
              <a:rPr lang="en-US" dirty="0">
                <a:solidFill>
                  <a:schemeClr val="tx1"/>
                </a:solidFill>
              </a:rPr>
              <a:t> yang </a:t>
            </a:r>
            <a:r>
              <a:rPr lang="en-US" dirty="0" err="1">
                <a:solidFill>
                  <a:schemeClr val="tx1"/>
                </a:solidFill>
              </a:rPr>
              <a:t>diperlukan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kemampuan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bekerja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didalam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tekanan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kemampuan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fisik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serta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pengalaman</a:t>
            </a:r>
            <a:endParaRPr lang="en-US" dirty="0">
              <a:solidFill>
                <a:schemeClr val="tx1"/>
              </a:solidFill>
            </a:endParaRP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MEMBENTUK TIM PEMERIKSAAN PESAWAT UDARA</a:t>
            </a:r>
          </a:p>
        </p:txBody>
      </p:sp>
      <p:sp>
        <p:nvSpPr>
          <p:cNvPr id="10" name="Rectangle 9"/>
          <p:cNvSpPr/>
          <p:nvPr/>
        </p:nvSpPr>
        <p:spPr>
          <a:xfrm>
            <a:off x="6928234" y="1126156"/>
            <a:ext cx="4903621" cy="172292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dirty="0">
                <a:solidFill>
                  <a:schemeClr val="tx1"/>
                </a:solidFill>
              </a:rPr>
              <a:t>MENGIDENTIFIKASI ALAT DAN PERLENGKAPAN</a:t>
            </a:r>
          </a:p>
          <a:p>
            <a:endParaRPr lang="en-US" dirty="0"/>
          </a:p>
          <a:p>
            <a:r>
              <a:rPr lang="nn-NO" dirty="0">
                <a:solidFill>
                  <a:schemeClr val="tx1"/>
                </a:solidFill>
              </a:rPr>
              <a:t>Secara umum peralatan dan perlengkapan yang digunakan untuk mendukung pemeriksaan meliputi perlengkapan personal dan perlengkapan kelompok (tim)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MEMBENTUK TIM PEMERIKSAAN PESAWAT UDARA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928234" y="3590223"/>
            <a:ext cx="5045292" cy="235498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dirty="0">
                <a:solidFill>
                  <a:schemeClr val="tx1"/>
                </a:solidFill>
              </a:rPr>
              <a:t>MENGIDENTIFIKASI PROSEDUR OPERASI</a:t>
            </a:r>
          </a:p>
          <a:p>
            <a:endParaRPr lang="en-US" dirty="0"/>
          </a:p>
          <a:p>
            <a:r>
              <a:rPr lang="en-US" dirty="0" err="1">
                <a:solidFill>
                  <a:schemeClr val="tx1"/>
                </a:solidFill>
              </a:rPr>
              <a:t>Harus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mengerti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terlebih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dahulu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hal-hal</a:t>
            </a:r>
            <a:r>
              <a:rPr lang="en-US" dirty="0">
                <a:solidFill>
                  <a:schemeClr val="tx1"/>
                </a:solidFill>
              </a:rPr>
              <a:t> yang </a:t>
            </a:r>
            <a:r>
              <a:rPr lang="en-US" dirty="0" err="1">
                <a:solidFill>
                  <a:schemeClr val="tx1"/>
                </a:solidFill>
              </a:rPr>
              <a:t>perlu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diperhatikan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terkait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pemeriksaan</a:t>
            </a:r>
            <a:r>
              <a:rPr lang="en-US" dirty="0">
                <a:solidFill>
                  <a:schemeClr val="tx1"/>
                </a:solidFill>
              </a:rPr>
              <a:t> panel-panel </a:t>
            </a:r>
            <a:r>
              <a:rPr lang="en-US" dirty="0" err="1">
                <a:solidFill>
                  <a:schemeClr val="tx1"/>
                </a:solidFill>
              </a:rPr>
              <a:t>ataupun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tempat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lainnya</a:t>
            </a:r>
            <a:r>
              <a:rPr lang="en-US" dirty="0">
                <a:solidFill>
                  <a:schemeClr val="tx1"/>
                </a:solidFill>
              </a:rPr>
              <a:t> yang </a:t>
            </a:r>
            <a:r>
              <a:rPr lang="en-US" dirty="0" err="1">
                <a:solidFill>
                  <a:schemeClr val="tx1"/>
                </a:solidFill>
              </a:rPr>
              <a:t>berada</a:t>
            </a:r>
            <a:r>
              <a:rPr lang="en-US" dirty="0">
                <a:solidFill>
                  <a:schemeClr val="tx1"/>
                </a:solidFill>
              </a:rPr>
              <a:t> di </a:t>
            </a:r>
            <a:r>
              <a:rPr lang="en-US" dirty="0" err="1">
                <a:solidFill>
                  <a:schemeClr val="tx1"/>
                </a:solidFill>
              </a:rPr>
              <a:t>pesawat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udara</a:t>
            </a:r>
            <a:r>
              <a:rPr lang="en-US" dirty="0">
                <a:solidFill>
                  <a:schemeClr val="tx1"/>
                </a:solidFill>
              </a:rPr>
              <a:t>, </a:t>
            </a:r>
            <a:r>
              <a:rPr lang="en-US" dirty="0" err="1">
                <a:solidFill>
                  <a:schemeClr val="tx1"/>
                </a:solidFill>
              </a:rPr>
              <a:t>mengingat</a:t>
            </a:r>
            <a:r>
              <a:rPr lang="en-US" dirty="0">
                <a:solidFill>
                  <a:schemeClr val="tx1"/>
                </a:solidFill>
              </a:rPr>
              <a:t> instrument </a:t>
            </a:r>
            <a:r>
              <a:rPr lang="en-US" dirty="0" err="1">
                <a:solidFill>
                  <a:schemeClr val="tx1"/>
                </a:solidFill>
              </a:rPr>
              <a:t>pesawat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udara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khususnya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alat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navigasi</a:t>
            </a:r>
            <a:r>
              <a:rPr lang="en-US" dirty="0">
                <a:solidFill>
                  <a:schemeClr val="tx1"/>
                </a:solidFill>
              </a:rPr>
              <a:t> yang </a:t>
            </a:r>
            <a:r>
              <a:rPr lang="en-US" dirty="0" err="1">
                <a:solidFill>
                  <a:schemeClr val="tx1"/>
                </a:solidFill>
              </a:rPr>
              <a:t>sangat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kompleks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dan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berbahaya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dalam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segi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keselamatan</a:t>
            </a:r>
            <a:endParaRPr lang="en-US" dirty="0">
              <a:solidFill>
                <a:schemeClr val="tx1"/>
              </a:solidFill>
            </a:endParaRP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MEMBENTUK TIM PEMERIKSAAN PESAWAT UDARA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35767" y="1126156"/>
            <a:ext cx="481263" cy="52939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D" dirty="0"/>
              <a:t>1.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435768" y="3635141"/>
            <a:ext cx="481263" cy="52939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D" dirty="0"/>
              <a:t>2.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6315768" y="1126156"/>
            <a:ext cx="481263" cy="52939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D" dirty="0"/>
              <a:t>3.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328610" y="3590223"/>
            <a:ext cx="481263" cy="52939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D" dirty="0"/>
              <a:t>4.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41080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="" xmlns:a16="http://schemas.microsoft.com/office/drawing/2014/main" id="{75419247-82A1-0529-AF49-82A54A47C7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3123" y="79402"/>
            <a:ext cx="538282" cy="510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7E051359-ECD1-F678-9EDD-35C4798FDD7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1405" y="120350"/>
            <a:ext cx="389332" cy="428330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="" xmlns:a16="http://schemas.microsoft.com/office/drawing/2014/main" id="{F381BDFC-D351-469D-A26E-B6357C52CDC7}"/>
              </a:ext>
            </a:extLst>
          </p:cNvPr>
          <p:cNvSpPr txBox="1"/>
          <p:nvPr/>
        </p:nvSpPr>
        <p:spPr>
          <a:xfrm>
            <a:off x="1767915" y="1098068"/>
            <a:ext cx="948646" cy="9716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35437">
              <a:buClrTx/>
            </a:pPr>
            <a:r>
              <a:rPr lang="en-US" sz="5714" b="1" kern="1200" dirty="0">
                <a:solidFill>
                  <a:prstClr val="white"/>
                </a:solidFill>
                <a:latin typeface="Montserrat SemiBold" pitchFamily="2" charset="77"/>
                <a:ea typeface="+mn-ea"/>
                <a:cs typeface="+mn-cs"/>
              </a:rPr>
              <a:t>A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="" xmlns:a16="http://schemas.microsoft.com/office/drawing/2014/main" id="{93B2A265-1B42-3C2B-230D-DFD64AACD79E}"/>
              </a:ext>
            </a:extLst>
          </p:cNvPr>
          <p:cNvSpPr txBox="1"/>
          <p:nvPr/>
        </p:nvSpPr>
        <p:spPr>
          <a:xfrm>
            <a:off x="5826592" y="1163735"/>
            <a:ext cx="958629" cy="9716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35437">
              <a:buClrTx/>
            </a:pPr>
            <a:r>
              <a:rPr lang="en-US" sz="5714" b="1" kern="1200" dirty="0">
                <a:solidFill>
                  <a:prstClr val="white"/>
                </a:solidFill>
                <a:latin typeface="Montserrat SemiBold" pitchFamily="2" charset="77"/>
                <a:ea typeface="+mn-ea"/>
                <a:cs typeface="+mn-cs"/>
              </a:rPr>
              <a:t>B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="" xmlns:a16="http://schemas.microsoft.com/office/drawing/2014/main" id="{44B88EF3-9E73-C485-D7DA-94AB37F7A612}"/>
              </a:ext>
            </a:extLst>
          </p:cNvPr>
          <p:cNvSpPr txBox="1"/>
          <p:nvPr/>
        </p:nvSpPr>
        <p:spPr>
          <a:xfrm>
            <a:off x="9827183" y="1163735"/>
            <a:ext cx="926686" cy="9716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35437">
              <a:buClrTx/>
            </a:pPr>
            <a:r>
              <a:rPr lang="en-US" sz="5714" b="1" kern="1200" dirty="0">
                <a:solidFill>
                  <a:prstClr val="white"/>
                </a:solidFill>
                <a:latin typeface="Montserrat SemiBold" pitchFamily="2" charset="77"/>
                <a:ea typeface="+mn-ea"/>
                <a:cs typeface="+mn-cs"/>
              </a:rPr>
              <a:t>C</a:t>
            </a:r>
          </a:p>
        </p:txBody>
      </p:sp>
      <p:sp>
        <p:nvSpPr>
          <p:cNvPr id="7" name="Rectangle 6"/>
          <p:cNvSpPr/>
          <p:nvPr/>
        </p:nvSpPr>
        <p:spPr>
          <a:xfrm>
            <a:off x="435767" y="1126156"/>
            <a:ext cx="481263" cy="52939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D" dirty="0"/>
              <a:t>5.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1083292" y="1126157"/>
            <a:ext cx="6097153" cy="25891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dirty="0">
                <a:solidFill>
                  <a:schemeClr val="tx1"/>
                </a:solidFill>
              </a:rPr>
              <a:t>KOORDINASI PELAKSANAAN PEMERIKSAAN PESAWAT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r>
              <a:rPr lang="en-US" dirty="0" err="1">
                <a:solidFill>
                  <a:schemeClr val="tx1"/>
                </a:solidFill>
              </a:rPr>
              <a:t>Berkoordinasi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dengan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memberitahu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kepada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agen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pesawat</a:t>
            </a:r>
            <a:r>
              <a:rPr lang="en-US" dirty="0">
                <a:solidFill>
                  <a:schemeClr val="tx1"/>
                </a:solidFill>
              </a:rPr>
              <a:t> yang </a:t>
            </a:r>
            <a:r>
              <a:rPr lang="en-US" dirty="0" err="1">
                <a:solidFill>
                  <a:schemeClr val="tx1"/>
                </a:solidFill>
              </a:rPr>
              <a:t>bersangkutan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tentang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maksud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melakukan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pemeriksaan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sarana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pengangkut</a:t>
            </a:r>
            <a:r>
              <a:rPr lang="en-US" dirty="0">
                <a:solidFill>
                  <a:schemeClr val="tx1"/>
                </a:solidFill>
              </a:rPr>
              <a:t>. </a:t>
            </a:r>
            <a:r>
              <a:rPr lang="en-US" dirty="0" err="1">
                <a:solidFill>
                  <a:schemeClr val="tx1"/>
                </a:solidFill>
              </a:rPr>
              <a:t>Melakukan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pengarahan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singkat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kepada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anggota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tim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untuk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menyampaikan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secara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jelas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pembagian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tugas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dan</a:t>
            </a:r>
            <a:r>
              <a:rPr lang="en-US" dirty="0">
                <a:solidFill>
                  <a:schemeClr val="tx1"/>
                </a:solidFill>
              </a:rPr>
              <a:t> area </a:t>
            </a:r>
            <a:r>
              <a:rPr lang="en-US" dirty="0" err="1">
                <a:solidFill>
                  <a:schemeClr val="tx1"/>
                </a:solidFill>
              </a:rPr>
              <a:t>pemeriksaan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kepada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masing-masing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tim</a:t>
            </a:r>
            <a:r>
              <a:rPr lang="en-US" dirty="0">
                <a:solidFill>
                  <a:schemeClr val="tx1"/>
                </a:solidFill>
              </a:rPr>
              <a:t> agar proses </a:t>
            </a:r>
            <a:r>
              <a:rPr lang="en-US" dirty="0" err="1">
                <a:solidFill>
                  <a:schemeClr val="tx1"/>
                </a:solidFill>
              </a:rPr>
              <a:t>pemeriksaan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sarana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pengangkut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dapat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terlaksana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dengan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efektif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dan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efisien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94006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="" xmlns:a16="http://schemas.microsoft.com/office/drawing/2014/main" id="{75419247-82A1-0529-AF49-82A54A47C7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3123" y="79402"/>
            <a:ext cx="538282" cy="510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7E051359-ECD1-F678-9EDD-35C4798FDD7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1405" y="120350"/>
            <a:ext cx="389332" cy="428330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="" xmlns:a16="http://schemas.microsoft.com/office/drawing/2014/main" id="{F381BDFC-D351-469D-A26E-B6357C52CDC7}"/>
              </a:ext>
            </a:extLst>
          </p:cNvPr>
          <p:cNvSpPr txBox="1"/>
          <p:nvPr/>
        </p:nvSpPr>
        <p:spPr>
          <a:xfrm>
            <a:off x="1767915" y="1098068"/>
            <a:ext cx="948646" cy="9716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35437">
              <a:buClrTx/>
            </a:pPr>
            <a:r>
              <a:rPr lang="en-US" sz="5714" b="1" kern="1200" dirty="0">
                <a:solidFill>
                  <a:prstClr val="white"/>
                </a:solidFill>
                <a:latin typeface="Montserrat SemiBold" pitchFamily="2" charset="77"/>
                <a:ea typeface="+mn-ea"/>
                <a:cs typeface="+mn-cs"/>
              </a:rPr>
              <a:t>A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="" xmlns:a16="http://schemas.microsoft.com/office/drawing/2014/main" id="{93B2A265-1B42-3C2B-230D-DFD64AACD79E}"/>
              </a:ext>
            </a:extLst>
          </p:cNvPr>
          <p:cNvSpPr txBox="1"/>
          <p:nvPr/>
        </p:nvSpPr>
        <p:spPr>
          <a:xfrm>
            <a:off x="5826592" y="1163735"/>
            <a:ext cx="958629" cy="9716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35437">
              <a:buClrTx/>
            </a:pPr>
            <a:r>
              <a:rPr lang="en-US" sz="5714" b="1" kern="1200" dirty="0">
                <a:solidFill>
                  <a:prstClr val="white"/>
                </a:solidFill>
                <a:latin typeface="Montserrat SemiBold" pitchFamily="2" charset="77"/>
                <a:ea typeface="+mn-ea"/>
                <a:cs typeface="+mn-cs"/>
              </a:rPr>
              <a:t>B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="" xmlns:a16="http://schemas.microsoft.com/office/drawing/2014/main" id="{44B88EF3-9E73-C485-D7DA-94AB37F7A612}"/>
              </a:ext>
            </a:extLst>
          </p:cNvPr>
          <p:cNvSpPr txBox="1"/>
          <p:nvPr/>
        </p:nvSpPr>
        <p:spPr>
          <a:xfrm>
            <a:off x="9827183" y="1163735"/>
            <a:ext cx="926686" cy="9716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35437">
              <a:buClrTx/>
            </a:pPr>
            <a:r>
              <a:rPr lang="en-US" sz="5714" b="1" kern="1200" dirty="0">
                <a:solidFill>
                  <a:prstClr val="white"/>
                </a:solidFill>
                <a:latin typeface="Montserrat SemiBold" pitchFamily="2" charset="77"/>
                <a:ea typeface="+mn-ea"/>
                <a:cs typeface="+mn-cs"/>
              </a:rPr>
              <a:t>C</a:t>
            </a: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3766347" y="138619"/>
            <a:ext cx="5396904" cy="42566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D" sz="2000" b="1" dirty="0"/>
              <a:t>TATA CARA PEMERIKSAAN SARANA PENGANGKUT UDARA </a:t>
            </a:r>
            <a:endParaRPr lang="en-US" sz="2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006292" y="523422"/>
            <a:ext cx="914400" cy="4692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D" dirty="0">
                <a:solidFill>
                  <a:schemeClr val="tx1"/>
                </a:solidFill>
              </a:rPr>
              <a:t>KASI P2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347640" y="966685"/>
            <a:ext cx="5279006" cy="3898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  <a:p>
            <a:endParaRPr lang="sv-SE" dirty="0"/>
          </a:p>
          <a:p>
            <a:endParaRPr lang="sv-S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/>
              <a:t>Menerbitkan Sprint -&gt;tugas pemeriksaan pesawat</a:t>
            </a:r>
          </a:p>
          <a:p>
            <a:endParaRPr lang="en-US" dirty="0"/>
          </a:p>
          <a:p>
            <a:endParaRPr lang="en-US" dirty="0"/>
          </a:p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1011557" y="1472332"/>
            <a:ext cx="1992428" cy="4692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D" dirty="0">
                <a:solidFill>
                  <a:schemeClr val="tx1"/>
                </a:solidFill>
              </a:rPr>
              <a:t>TIM PEMERIKSAAN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324029" y="1947330"/>
            <a:ext cx="10039046" cy="337613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  <a:p>
            <a:endParaRPr lang="sv-SE" dirty="0"/>
          </a:p>
          <a:p>
            <a:endParaRPr lang="sv-SE" dirty="0"/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chemeClr val="tx1"/>
                </a:solidFill>
              </a:rPr>
              <a:t>Melakukan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persiapan</a:t>
            </a:r>
            <a:r>
              <a:rPr lang="en-US" dirty="0">
                <a:solidFill>
                  <a:schemeClr val="tx1"/>
                </a:solidFill>
              </a:rPr>
              <a:t> -&gt; a. </a:t>
            </a:r>
            <a:r>
              <a:rPr lang="en-US" dirty="0" err="1">
                <a:solidFill>
                  <a:schemeClr val="tx1"/>
                </a:solidFill>
              </a:rPr>
              <a:t>Jenis</a:t>
            </a:r>
            <a:r>
              <a:rPr lang="en-US" dirty="0">
                <a:solidFill>
                  <a:schemeClr val="tx1"/>
                </a:solidFill>
              </a:rPr>
              <a:t> &amp; </a:t>
            </a:r>
            <a:r>
              <a:rPr lang="en-US" dirty="0" err="1">
                <a:solidFill>
                  <a:schemeClr val="tx1"/>
                </a:solidFill>
              </a:rPr>
              <a:t>bagian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pesawat</a:t>
            </a:r>
            <a:r>
              <a:rPr lang="en-US" dirty="0">
                <a:solidFill>
                  <a:schemeClr val="tx1"/>
                </a:solidFill>
              </a:rPr>
              <a:t>. b. </a:t>
            </a:r>
            <a:r>
              <a:rPr lang="en-US" dirty="0" err="1">
                <a:solidFill>
                  <a:schemeClr val="tx1"/>
                </a:solidFill>
              </a:rPr>
              <a:t>Bagi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tim.</a:t>
            </a:r>
            <a:r>
              <a:rPr lang="en-US" dirty="0">
                <a:solidFill>
                  <a:schemeClr val="tx1"/>
                </a:solidFill>
              </a:rPr>
              <a:t> c. </a:t>
            </a:r>
            <a:r>
              <a:rPr lang="en-US" dirty="0" err="1">
                <a:solidFill>
                  <a:schemeClr val="tx1"/>
                </a:solidFill>
              </a:rPr>
              <a:t>Siapkan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alat</a:t>
            </a:r>
            <a:r>
              <a:rPr lang="en-US" dirty="0">
                <a:solidFill>
                  <a:schemeClr val="tx1"/>
                </a:solidFill>
              </a:rPr>
              <a:t> &amp; </a:t>
            </a:r>
            <a:r>
              <a:rPr lang="en-US" dirty="0" err="1">
                <a:solidFill>
                  <a:schemeClr val="tx1"/>
                </a:solidFill>
              </a:rPr>
              <a:t>kelengkapan</a:t>
            </a:r>
            <a:endParaRPr lang="en-US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chemeClr val="tx1"/>
                </a:solidFill>
              </a:rPr>
              <a:t>Wajib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memakai</a:t>
            </a:r>
            <a:r>
              <a:rPr lang="en-US" dirty="0">
                <a:solidFill>
                  <a:schemeClr val="tx1"/>
                </a:solidFill>
              </a:rPr>
              <a:t> PDH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chemeClr val="tx1"/>
                </a:solidFill>
              </a:rPr>
              <a:t>Koordinasi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 smtClean="0">
                <a:solidFill>
                  <a:schemeClr val="tx1"/>
                </a:solidFill>
              </a:rPr>
              <a:t>dengan</a:t>
            </a:r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agen</a:t>
            </a:r>
            <a:r>
              <a:rPr lang="en-US" dirty="0">
                <a:solidFill>
                  <a:schemeClr val="tx1"/>
                </a:solidFill>
              </a:rPr>
              <a:t> / </a:t>
            </a:r>
            <a:r>
              <a:rPr lang="en-US" dirty="0" err="1">
                <a:solidFill>
                  <a:schemeClr val="tx1"/>
                </a:solidFill>
              </a:rPr>
              <a:t>perwakilan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pesawat</a:t>
            </a:r>
            <a:r>
              <a:rPr lang="en-US" dirty="0">
                <a:solidFill>
                  <a:schemeClr val="tx1"/>
                </a:solidFill>
              </a:rPr>
              <a:t> -&gt; engineer/</a:t>
            </a:r>
            <a:r>
              <a:rPr lang="en-US" dirty="0" err="1">
                <a:solidFill>
                  <a:schemeClr val="tx1"/>
                </a:solidFill>
              </a:rPr>
              <a:t>groundhandling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dampingi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tim</a:t>
            </a:r>
            <a:endParaRPr lang="en-US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&gt;2 orang </a:t>
            </a:r>
            <a:r>
              <a:rPr lang="en-US" dirty="0" err="1">
                <a:solidFill>
                  <a:schemeClr val="tx1"/>
                </a:solidFill>
              </a:rPr>
              <a:t>yg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periksa</a:t>
            </a:r>
            <a:endParaRPr lang="en-US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dirty="0">
                <a:solidFill>
                  <a:schemeClr val="tx1"/>
                </a:solidFill>
              </a:rPr>
              <a:t>Temui Pilot/ASP -&gt; tunjuk Sprint -&gt; menjelaskan maksud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chemeClr val="tx1"/>
                </a:solidFill>
              </a:rPr>
              <a:t>Wawancara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singkat</a:t>
            </a:r>
            <a:endParaRPr lang="en-US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chemeClr val="tx1"/>
                </a:solidFill>
              </a:rPr>
              <a:t>Periksa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secara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sistematis</a:t>
            </a:r>
            <a:endParaRPr lang="en-US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chemeClr val="tx1"/>
                </a:solidFill>
              </a:rPr>
              <a:t>Meminta</a:t>
            </a:r>
            <a:r>
              <a:rPr lang="en-US" dirty="0">
                <a:solidFill>
                  <a:schemeClr val="tx1"/>
                </a:solidFill>
              </a:rPr>
              <a:t> ASP/</a:t>
            </a:r>
            <a:r>
              <a:rPr lang="en-US" dirty="0" err="1">
                <a:solidFill>
                  <a:schemeClr val="tx1"/>
                </a:solidFill>
              </a:rPr>
              <a:t>perwakilan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untuk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menyaksikan</a:t>
            </a:r>
            <a:endParaRPr lang="en-US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chemeClr val="tx1"/>
                </a:solidFill>
              </a:rPr>
              <a:t>Membuat</a:t>
            </a:r>
            <a:r>
              <a:rPr lang="en-US" dirty="0">
                <a:solidFill>
                  <a:schemeClr val="tx1"/>
                </a:solidFill>
              </a:rPr>
              <a:t> BA -&gt; </a:t>
            </a:r>
            <a:r>
              <a:rPr lang="en-US" dirty="0" err="1">
                <a:solidFill>
                  <a:schemeClr val="tx1"/>
                </a:solidFill>
              </a:rPr>
              <a:t>ttd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Ketua</a:t>
            </a:r>
            <a:r>
              <a:rPr lang="en-US" dirty="0">
                <a:solidFill>
                  <a:schemeClr val="tx1"/>
                </a:solidFill>
              </a:rPr>
              <a:t> Tim + 1 </a:t>
            </a:r>
            <a:r>
              <a:rPr lang="en-US" dirty="0" err="1">
                <a:solidFill>
                  <a:schemeClr val="tx1"/>
                </a:solidFill>
              </a:rPr>
              <a:t>anggota</a:t>
            </a:r>
            <a:r>
              <a:rPr lang="en-US" dirty="0">
                <a:solidFill>
                  <a:schemeClr val="tx1"/>
                </a:solidFill>
              </a:rPr>
              <a:t> -&gt; </a:t>
            </a:r>
            <a:r>
              <a:rPr lang="en-US" dirty="0" err="1">
                <a:solidFill>
                  <a:schemeClr val="tx1"/>
                </a:solidFill>
              </a:rPr>
              <a:t>ttd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perwakilan</a:t>
            </a:r>
            <a:endParaRPr lang="en-US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chemeClr val="tx1"/>
                </a:solidFill>
              </a:rPr>
              <a:t>Jika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ada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pelanggaran</a:t>
            </a:r>
            <a:r>
              <a:rPr lang="en-US" dirty="0">
                <a:solidFill>
                  <a:schemeClr val="tx1"/>
                </a:solidFill>
              </a:rPr>
              <a:t> -&gt; </a:t>
            </a:r>
            <a:r>
              <a:rPr lang="en-US" dirty="0" err="1">
                <a:solidFill>
                  <a:schemeClr val="tx1"/>
                </a:solidFill>
              </a:rPr>
              <a:t>sesuai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prosedur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penindakan</a:t>
            </a:r>
            <a:endParaRPr lang="en-US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chemeClr val="tx1"/>
                </a:solidFill>
              </a:rPr>
              <a:t>Jika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tdk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ada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pelanggaran</a:t>
            </a:r>
            <a:r>
              <a:rPr lang="en-US" dirty="0">
                <a:solidFill>
                  <a:schemeClr val="tx1"/>
                </a:solidFill>
              </a:rPr>
              <a:t> -&gt; </a:t>
            </a:r>
            <a:r>
              <a:rPr lang="en-US" dirty="0" err="1">
                <a:solidFill>
                  <a:schemeClr val="tx1"/>
                </a:solidFill>
              </a:rPr>
              <a:t>lanjutkan</a:t>
            </a:r>
            <a:endParaRPr lang="en-US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chemeClr val="tx1"/>
                </a:solidFill>
              </a:rPr>
              <a:t>Melaporkan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kepada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Kasi</a:t>
            </a:r>
            <a:r>
              <a:rPr lang="en-US" dirty="0">
                <a:solidFill>
                  <a:schemeClr val="tx1"/>
                </a:solidFill>
              </a:rPr>
              <a:t> P2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1093371" y="5383717"/>
            <a:ext cx="914400" cy="46923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D" dirty="0">
                <a:solidFill>
                  <a:schemeClr val="tx1"/>
                </a:solidFill>
              </a:rPr>
              <a:t>KASI P2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324029" y="5846619"/>
            <a:ext cx="10833632" cy="6242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  <a:p>
            <a:endParaRPr lang="sv-SE" dirty="0"/>
          </a:p>
          <a:p>
            <a:endParaRPr lang="sv-SE" dirty="0"/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>
                <a:solidFill>
                  <a:schemeClr val="tx1"/>
                </a:solidFill>
              </a:rPr>
              <a:t>Menerima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laporan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hasil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pelaksanaan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pemeriksaan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dan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menyerahkannya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kepada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staf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seksi</a:t>
            </a:r>
            <a:r>
              <a:rPr lang="en-US" dirty="0">
                <a:solidFill>
                  <a:schemeClr val="tx1"/>
                </a:solidFill>
              </a:rPr>
              <a:t> P2 </a:t>
            </a:r>
            <a:r>
              <a:rPr lang="en-US" dirty="0" err="1">
                <a:solidFill>
                  <a:schemeClr val="tx1"/>
                </a:solidFill>
              </a:rPr>
              <a:t>untuk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ditatausahakan</a:t>
            </a:r>
            <a:endParaRPr lang="en-US" dirty="0">
              <a:solidFill>
                <a:schemeClr val="tx1"/>
              </a:solidFill>
            </a:endParaRP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41311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="" xmlns:a16="http://schemas.microsoft.com/office/drawing/2014/main" id="{75419247-82A1-0529-AF49-82A54A47C7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3123" y="79402"/>
            <a:ext cx="538282" cy="510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7E051359-ECD1-F678-9EDD-35C4798FDD7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1405" y="120350"/>
            <a:ext cx="389332" cy="428330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="" xmlns:a16="http://schemas.microsoft.com/office/drawing/2014/main" id="{F381BDFC-D351-469D-A26E-B6357C52CDC7}"/>
              </a:ext>
            </a:extLst>
          </p:cNvPr>
          <p:cNvSpPr txBox="1"/>
          <p:nvPr/>
        </p:nvSpPr>
        <p:spPr>
          <a:xfrm>
            <a:off x="1767915" y="1098068"/>
            <a:ext cx="948646" cy="9716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35437">
              <a:buClrTx/>
            </a:pPr>
            <a:r>
              <a:rPr lang="en-US" sz="5714" b="1" kern="1200" dirty="0">
                <a:solidFill>
                  <a:prstClr val="white"/>
                </a:solidFill>
                <a:latin typeface="Montserrat SemiBold" pitchFamily="2" charset="77"/>
                <a:ea typeface="+mn-ea"/>
                <a:cs typeface="+mn-cs"/>
              </a:rPr>
              <a:t>A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="" xmlns:a16="http://schemas.microsoft.com/office/drawing/2014/main" id="{93B2A265-1B42-3C2B-230D-DFD64AACD79E}"/>
              </a:ext>
            </a:extLst>
          </p:cNvPr>
          <p:cNvSpPr txBox="1"/>
          <p:nvPr/>
        </p:nvSpPr>
        <p:spPr>
          <a:xfrm>
            <a:off x="5826592" y="1163735"/>
            <a:ext cx="958629" cy="9716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35437">
              <a:buClrTx/>
            </a:pPr>
            <a:r>
              <a:rPr lang="en-US" sz="5714" b="1" kern="1200" dirty="0">
                <a:solidFill>
                  <a:prstClr val="white"/>
                </a:solidFill>
                <a:latin typeface="Montserrat SemiBold" pitchFamily="2" charset="77"/>
                <a:ea typeface="+mn-ea"/>
                <a:cs typeface="+mn-cs"/>
              </a:rPr>
              <a:t>B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="" xmlns:a16="http://schemas.microsoft.com/office/drawing/2014/main" id="{44B88EF3-9E73-C485-D7DA-94AB37F7A612}"/>
              </a:ext>
            </a:extLst>
          </p:cNvPr>
          <p:cNvSpPr txBox="1"/>
          <p:nvPr/>
        </p:nvSpPr>
        <p:spPr>
          <a:xfrm>
            <a:off x="9827183" y="1163735"/>
            <a:ext cx="926686" cy="9716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35437">
              <a:buClrTx/>
            </a:pPr>
            <a:r>
              <a:rPr lang="en-US" sz="5714" b="1" kern="1200" dirty="0">
                <a:solidFill>
                  <a:prstClr val="white"/>
                </a:solidFill>
                <a:latin typeface="Montserrat SemiBold" pitchFamily="2" charset="77"/>
                <a:ea typeface="+mn-ea"/>
                <a:cs typeface="+mn-cs"/>
              </a:rPr>
              <a:t>C</a:t>
            </a:r>
          </a:p>
        </p:txBody>
      </p:sp>
      <p:sp>
        <p:nvSpPr>
          <p:cNvPr id="7" name="Title 6"/>
          <p:cNvSpPr txBox="1">
            <a:spLocks/>
          </p:cNvSpPr>
          <p:nvPr/>
        </p:nvSpPr>
        <p:spPr>
          <a:xfrm>
            <a:off x="2165684" y="365126"/>
            <a:ext cx="6516303" cy="66477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ADMINISTRASI PELAPORAN</a:t>
            </a:r>
          </a:p>
        </p:txBody>
      </p:sp>
      <p:sp>
        <p:nvSpPr>
          <p:cNvPr id="8" name="Rectangle 7"/>
          <p:cNvSpPr/>
          <p:nvPr/>
        </p:nvSpPr>
        <p:spPr>
          <a:xfrm>
            <a:off x="1689684" y="1750936"/>
            <a:ext cx="6096000" cy="258532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err="1"/>
              <a:t>Mengacu</a:t>
            </a:r>
            <a:r>
              <a:rPr lang="en-US" dirty="0"/>
              <a:t> </a:t>
            </a:r>
            <a:r>
              <a:rPr lang="en-US" dirty="0" err="1"/>
              <a:t>kepada</a:t>
            </a:r>
            <a:r>
              <a:rPr lang="en-US" dirty="0"/>
              <a:t> </a:t>
            </a:r>
            <a:r>
              <a:rPr lang="en-US" b="1" dirty="0" err="1"/>
              <a:t>Peraturan</a:t>
            </a:r>
            <a:r>
              <a:rPr lang="en-US" b="1" dirty="0"/>
              <a:t> </a:t>
            </a:r>
            <a:r>
              <a:rPr lang="en-US" b="1" dirty="0" err="1"/>
              <a:t>Direktur</a:t>
            </a:r>
            <a:r>
              <a:rPr lang="en-US" b="1" dirty="0"/>
              <a:t> </a:t>
            </a:r>
            <a:r>
              <a:rPr lang="en-US" b="1" dirty="0" err="1"/>
              <a:t>Jenderal</a:t>
            </a:r>
            <a:r>
              <a:rPr lang="en-US" b="1" dirty="0"/>
              <a:t> Bea </a:t>
            </a:r>
            <a:r>
              <a:rPr lang="en-US" b="1" dirty="0" err="1"/>
              <a:t>dan</a:t>
            </a:r>
            <a:r>
              <a:rPr lang="en-US" b="1" dirty="0"/>
              <a:t> </a:t>
            </a:r>
            <a:r>
              <a:rPr lang="en-US" b="1" dirty="0" err="1"/>
              <a:t>Cukai</a:t>
            </a:r>
            <a:r>
              <a:rPr lang="en-US" b="1" dirty="0"/>
              <a:t> </a:t>
            </a:r>
            <a:r>
              <a:rPr lang="en-US" b="1" dirty="0" err="1"/>
              <a:t>Nomor</a:t>
            </a:r>
            <a:r>
              <a:rPr lang="en-US" b="1" dirty="0"/>
              <a:t> Per-17/BC/2020 </a:t>
            </a:r>
            <a:r>
              <a:rPr lang="en-US" dirty="0" err="1"/>
              <a:t>tentang</a:t>
            </a:r>
            <a:r>
              <a:rPr lang="en-US" b="1" dirty="0" err="1"/>
              <a:t>Tatalaksana</a:t>
            </a:r>
            <a:r>
              <a:rPr lang="en-US" b="1" dirty="0"/>
              <a:t> </a:t>
            </a:r>
            <a:r>
              <a:rPr lang="en-US" b="1" dirty="0" err="1"/>
              <a:t>Pengawasan</a:t>
            </a:r>
            <a:r>
              <a:rPr lang="en-US" dirty="0"/>
              <a:t>, </a:t>
            </a:r>
            <a:r>
              <a:rPr lang="en-US" dirty="0" err="1"/>
              <a:t>setiap</a:t>
            </a:r>
            <a:r>
              <a:rPr lang="en-US" dirty="0"/>
              <a:t> </a:t>
            </a:r>
            <a:r>
              <a:rPr lang="en-US" dirty="0" err="1"/>
              <a:t>kegiatan</a:t>
            </a:r>
            <a:r>
              <a:rPr lang="en-US" dirty="0"/>
              <a:t> </a:t>
            </a:r>
            <a:r>
              <a:rPr lang="en-US" dirty="0" err="1"/>
              <a:t>pengawasan</a:t>
            </a:r>
            <a:r>
              <a:rPr lang="en-US" dirty="0"/>
              <a:t>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disertai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administrasi</a:t>
            </a:r>
            <a:r>
              <a:rPr lang="en-US" dirty="0"/>
              <a:t> </a:t>
            </a:r>
            <a:r>
              <a:rPr lang="en-US" dirty="0" err="1"/>
              <a:t>pelaporan</a:t>
            </a:r>
            <a:r>
              <a:rPr lang="en-US" dirty="0"/>
              <a:t>. </a:t>
            </a:r>
          </a:p>
          <a:p>
            <a:endParaRPr lang="en-US" dirty="0"/>
          </a:p>
          <a:p>
            <a:r>
              <a:rPr lang="en-US" dirty="0" err="1"/>
              <a:t>Administrasi</a:t>
            </a:r>
            <a:r>
              <a:rPr lang="en-US" dirty="0"/>
              <a:t> </a:t>
            </a:r>
            <a:r>
              <a:rPr lang="en-US" dirty="0" err="1"/>
              <a:t>pelaporan</a:t>
            </a:r>
            <a:r>
              <a:rPr lang="en-US" dirty="0"/>
              <a:t> </a:t>
            </a:r>
            <a:r>
              <a:rPr lang="en-US" dirty="0" err="1"/>
              <a:t>meliputi</a:t>
            </a:r>
            <a:r>
              <a:rPr lang="en-US" dirty="0"/>
              <a:t> </a:t>
            </a:r>
            <a:r>
              <a:rPr lang="en-US" dirty="0" err="1"/>
              <a:t>pembuatan</a:t>
            </a:r>
            <a:r>
              <a:rPr lang="en-US" dirty="0"/>
              <a:t> :</a:t>
            </a:r>
          </a:p>
          <a:p>
            <a:pPr marL="342900" indent="-342900">
              <a:buAutoNum type="arabicPeriod"/>
            </a:pPr>
            <a:r>
              <a:rPr lang="en-US" b="1" dirty="0" err="1"/>
              <a:t>Surat</a:t>
            </a:r>
            <a:r>
              <a:rPr lang="en-US" b="1" dirty="0"/>
              <a:t> </a:t>
            </a:r>
            <a:r>
              <a:rPr lang="en-US" b="1" dirty="0" err="1"/>
              <a:t>Perintah</a:t>
            </a:r>
            <a:r>
              <a:rPr lang="en-US" b="1" dirty="0"/>
              <a:t> (SPRIN)</a:t>
            </a:r>
            <a:endParaRPr lang="en-US" dirty="0"/>
          </a:p>
          <a:p>
            <a:pPr marL="342900" indent="-342900">
              <a:buAutoNum type="arabicPeriod"/>
            </a:pPr>
            <a:r>
              <a:rPr lang="en-US" b="1" dirty="0" err="1"/>
              <a:t>Berita</a:t>
            </a:r>
            <a:r>
              <a:rPr lang="en-US" b="1" dirty="0"/>
              <a:t> </a:t>
            </a:r>
            <a:r>
              <a:rPr lang="en-US" b="1" dirty="0" err="1"/>
              <a:t>Acara</a:t>
            </a:r>
            <a:r>
              <a:rPr lang="en-US" b="1" dirty="0"/>
              <a:t> </a:t>
            </a:r>
            <a:r>
              <a:rPr lang="en-US" b="1" dirty="0" err="1"/>
              <a:t>Pemeriksaan</a:t>
            </a:r>
            <a:r>
              <a:rPr lang="en-US" b="1" dirty="0"/>
              <a:t> (BAP) </a:t>
            </a:r>
            <a:r>
              <a:rPr lang="en-US" b="1" dirty="0" err="1"/>
              <a:t>dan</a:t>
            </a:r>
            <a:endParaRPr lang="en-US" b="1" dirty="0"/>
          </a:p>
          <a:p>
            <a:pPr marL="342900" indent="-342900">
              <a:buAutoNum type="arabicPeriod"/>
            </a:pPr>
            <a:r>
              <a:rPr lang="en-US" b="1" dirty="0" err="1"/>
              <a:t>Laporan</a:t>
            </a:r>
            <a:r>
              <a:rPr lang="en-US" b="1" dirty="0"/>
              <a:t> </a:t>
            </a:r>
            <a:r>
              <a:rPr lang="en-US" b="1" dirty="0" err="1"/>
              <a:t>Pelaksanaan</a:t>
            </a:r>
            <a:r>
              <a:rPr lang="en-US" b="1" dirty="0"/>
              <a:t> </a:t>
            </a:r>
            <a:r>
              <a:rPr lang="en-US" b="1" dirty="0" err="1"/>
              <a:t>Tugas</a:t>
            </a:r>
            <a:r>
              <a:rPr lang="en-US" b="1" dirty="0"/>
              <a:t> </a:t>
            </a:r>
            <a:r>
              <a:rPr lang="en-US" b="1" dirty="0" err="1"/>
              <a:t>Penindakan</a:t>
            </a:r>
            <a:r>
              <a:rPr lang="en-US" b="1" dirty="0"/>
              <a:t> (LPTP).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811178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="" xmlns:a16="http://schemas.microsoft.com/office/drawing/2014/main" id="{75419247-82A1-0529-AF49-82A54A47C7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3123" y="79402"/>
            <a:ext cx="538282" cy="510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7E051359-ECD1-F678-9EDD-35C4798FDD7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1405" y="120350"/>
            <a:ext cx="389332" cy="428330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="" xmlns:a16="http://schemas.microsoft.com/office/drawing/2014/main" id="{F381BDFC-D351-469D-A26E-B6357C52CDC7}"/>
              </a:ext>
            </a:extLst>
          </p:cNvPr>
          <p:cNvSpPr txBox="1"/>
          <p:nvPr/>
        </p:nvSpPr>
        <p:spPr>
          <a:xfrm>
            <a:off x="1767915" y="1098068"/>
            <a:ext cx="948646" cy="9716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35437">
              <a:buClrTx/>
            </a:pPr>
            <a:r>
              <a:rPr lang="en-US" sz="5714" b="1" kern="1200" dirty="0">
                <a:solidFill>
                  <a:prstClr val="white"/>
                </a:solidFill>
                <a:latin typeface="Montserrat SemiBold" pitchFamily="2" charset="77"/>
                <a:ea typeface="+mn-ea"/>
                <a:cs typeface="+mn-cs"/>
              </a:rPr>
              <a:t>A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="" xmlns:a16="http://schemas.microsoft.com/office/drawing/2014/main" id="{93B2A265-1B42-3C2B-230D-DFD64AACD79E}"/>
              </a:ext>
            </a:extLst>
          </p:cNvPr>
          <p:cNvSpPr txBox="1"/>
          <p:nvPr/>
        </p:nvSpPr>
        <p:spPr>
          <a:xfrm>
            <a:off x="5826592" y="1163735"/>
            <a:ext cx="958629" cy="9716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35437">
              <a:buClrTx/>
            </a:pPr>
            <a:r>
              <a:rPr lang="en-US" sz="5714" b="1" kern="1200" dirty="0">
                <a:solidFill>
                  <a:prstClr val="white"/>
                </a:solidFill>
                <a:latin typeface="Montserrat SemiBold" pitchFamily="2" charset="77"/>
                <a:ea typeface="+mn-ea"/>
                <a:cs typeface="+mn-cs"/>
              </a:rPr>
              <a:t>B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="" xmlns:a16="http://schemas.microsoft.com/office/drawing/2014/main" id="{44B88EF3-9E73-C485-D7DA-94AB37F7A612}"/>
              </a:ext>
            </a:extLst>
          </p:cNvPr>
          <p:cNvSpPr txBox="1"/>
          <p:nvPr/>
        </p:nvSpPr>
        <p:spPr>
          <a:xfrm>
            <a:off x="9827183" y="1163735"/>
            <a:ext cx="926686" cy="9716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35437">
              <a:buClrTx/>
            </a:pPr>
            <a:r>
              <a:rPr lang="en-US" sz="5714" b="1" kern="1200" dirty="0">
                <a:solidFill>
                  <a:prstClr val="white"/>
                </a:solidFill>
                <a:latin typeface="Montserrat SemiBold" pitchFamily="2" charset="77"/>
                <a:ea typeface="+mn-ea"/>
                <a:cs typeface="+mn-cs"/>
              </a:rPr>
              <a:t>C</a:t>
            </a:r>
          </a:p>
        </p:txBody>
      </p:sp>
      <p:sp>
        <p:nvSpPr>
          <p:cNvPr id="7" name="Title 6"/>
          <p:cNvSpPr txBox="1">
            <a:spLocks/>
          </p:cNvSpPr>
          <p:nvPr/>
        </p:nvSpPr>
        <p:spPr>
          <a:xfrm>
            <a:off x="1463111" y="216291"/>
            <a:ext cx="8325853" cy="66477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D" dirty="0"/>
              <a:t>KONFIGURASI PESAWAT UDARA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4366" y="750770"/>
            <a:ext cx="4456497" cy="199762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628" y="2982079"/>
            <a:ext cx="2775236" cy="165676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0378" y="2982079"/>
            <a:ext cx="2934538" cy="171711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24916" y="2982079"/>
            <a:ext cx="2636601" cy="175453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0640" y="4736617"/>
            <a:ext cx="2857500" cy="160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80380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="" xmlns:a16="http://schemas.microsoft.com/office/drawing/2014/main" id="{75419247-82A1-0529-AF49-82A54A47C7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3123" y="79402"/>
            <a:ext cx="538282" cy="510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7E051359-ECD1-F678-9EDD-35C4798FDD7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1405" y="120350"/>
            <a:ext cx="389332" cy="428330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="" xmlns:a16="http://schemas.microsoft.com/office/drawing/2014/main" id="{F381BDFC-D351-469D-A26E-B6357C52CDC7}"/>
              </a:ext>
            </a:extLst>
          </p:cNvPr>
          <p:cNvSpPr txBox="1"/>
          <p:nvPr/>
        </p:nvSpPr>
        <p:spPr>
          <a:xfrm>
            <a:off x="1767915" y="1098068"/>
            <a:ext cx="948646" cy="9716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35437">
              <a:buClrTx/>
            </a:pPr>
            <a:r>
              <a:rPr lang="en-US" sz="5714" b="1" kern="1200" dirty="0">
                <a:solidFill>
                  <a:prstClr val="white"/>
                </a:solidFill>
                <a:latin typeface="Montserrat SemiBold" pitchFamily="2" charset="77"/>
                <a:ea typeface="+mn-ea"/>
                <a:cs typeface="+mn-cs"/>
              </a:rPr>
              <a:t>A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="" xmlns:a16="http://schemas.microsoft.com/office/drawing/2014/main" id="{93B2A265-1B42-3C2B-230D-DFD64AACD79E}"/>
              </a:ext>
            </a:extLst>
          </p:cNvPr>
          <p:cNvSpPr txBox="1"/>
          <p:nvPr/>
        </p:nvSpPr>
        <p:spPr>
          <a:xfrm>
            <a:off x="5826592" y="1163735"/>
            <a:ext cx="958629" cy="9716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35437">
              <a:buClrTx/>
            </a:pPr>
            <a:r>
              <a:rPr lang="en-US" sz="5714" b="1" kern="1200" dirty="0">
                <a:solidFill>
                  <a:prstClr val="white"/>
                </a:solidFill>
                <a:latin typeface="Montserrat SemiBold" pitchFamily="2" charset="77"/>
                <a:ea typeface="+mn-ea"/>
                <a:cs typeface="+mn-cs"/>
              </a:rPr>
              <a:t>B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="" xmlns:a16="http://schemas.microsoft.com/office/drawing/2014/main" id="{44B88EF3-9E73-C485-D7DA-94AB37F7A612}"/>
              </a:ext>
            </a:extLst>
          </p:cNvPr>
          <p:cNvSpPr txBox="1"/>
          <p:nvPr/>
        </p:nvSpPr>
        <p:spPr>
          <a:xfrm>
            <a:off x="9827183" y="1163735"/>
            <a:ext cx="926686" cy="9716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35437">
              <a:buClrTx/>
            </a:pPr>
            <a:r>
              <a:rPr lang="en-US" sz="5714" b="1" kern="1200" dirty="0">
                <a:solidFill>
                  <a:prstClr val="white"/>
                </a:solidFill>
                <a:latin typeface="Montserrat SemiBold" pitchFamily="2" charset="77"/>
                <a:ea typeface="+mn-ea"/>
                <a:cs typeface="+mn-cs"/>
              </a:rPr>
              <a:t>C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7043" y="1013008"/>
            <a:ext cx="9319098" cy="4396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13257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="" xmlns:a16="http://schemas.microsoft.com/office/drawing/2014/main" id="{75419247-82A1-0529-AF49-82A54A47C7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3123" y="79402"/>
            <a:ext cx="538282" cy="510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7E051359-ECD1-F678-9EDD-35C4798FDD7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1405" y="120350"/>
            <a:ext cx="389332" cy="428330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="" xmlns:a16="http://schemas.microsoft.com/office/drawing/2014/main" id="{F381BDFC-D351-469D-A26E-B6357C52CDC7}"/>
              </a:ext>
            </a:extLst>
          </p:cNvPr>
          <p:cNvSpPr txBox="1"/>
          <p:nvPr/>
        </p:nvSpPr>
        <p:spPr>
          <a:xfrm>
            <a:off x="1767915" y="1098068"/>
            <a:ext cx="948646" cy="9716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35437">
              <a:buClrTx/>
            </a:pPr>
            <a:r>
              <a:rPr lang="en-US" sz="5714" b="1" kern="1200" dirty="0">
                <a:solidFill>
                  <a:prstClr val="white"/>
                </a:solidFill>
                <a:latin typeface="Montserrat SemiBold" pitchFamily="2" charset="77"/>
                <a:ea typeface="+mn-ea"/>
                <a:cs typeface="+mn-cs"/>
              </a:rPr>
              <a:t>A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="" xmlns:a16="http://schemas.microsoft.com/office/drawing/2014/main" id="{93B2A265-1B42-3C2B-230D-DFD64AACD79E}"/>
              </a:ext>
            </a:extLst>
          </p:cNvPr>
          <p:cNvSpPr txBox="1"/>
          <p:nvPr/>
        </p:nvSpPr>
        <p:spPr>
          <a:xfrm>
            <a:off x="5826592" y="1163735"/>
            <a:ext cx="958629" cy="9716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35437">
              <a:buClrTx/>
            </a:pPr>
            <a:r>
              <a:rPr lang="en-US" sz="5714" b="1" kern="1200" dirty="0">
                <a:solidFill>
                  <a:prstClr val="white"/>
                </a:solidFill>
                <a:latin typeface="Montserrat SemiBold" pitchFamily="2" charset="77"/>
                <a:ea typeface="+mn-ea"/>
                <a:cs typeface="+mn-cs"/>
              </a:rPr>
              <a:t>B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="" xmlns:a16="http://schemas.microsoft.com/office/drawing/2014/main" id="{44B88EF3-9E73-C485-D7DA-94AB37F7A612}"/>
              </a:ext>
            </a:extLst>
          </p:cNvPr>
          <p:cNvSpPr txBox="1"/>
          <p:nvPr/>
        </p:nvSpPr>
        <p:spPr>
          <a:xfrm>
            <a:off x="9827183" y="1163735"/>
            <a:ext cx="926686" cy="9716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35437">
              <a:buClrTx/>
            </a:pPr>
            <a:r>
              <a:rPr lang="en-US" sz="5714" b="1" kern="1200" dirty="0">
                <a:solidFill>
                  <a:prstClr val="white"/>
                </a:solidFill>
                <a:latin typeface="Montserrat SemiBold" pitchFamily="2" charset="77"/>
                <a:ea typeface="+mn-ea"/>
                <a:cs typeface="+mn-cs"/>
              </a:rPr>
              <a:t>C</a:t>
            </a:r>
          </a:p>
        </p:txBody>
      </p:sp>
      <p:sp>
        <p:nvSpPr>
          <p:cNvPr id="8" name="Title 6"/>
          <p:cNvSpPr txBox="1">
            <a:spLocks/>
          </p:cNvSpPr>
          <p:nvPr/>
        </p:nvSpPr>
        <p:spPr>
          <a:xfrm>
            <a:off x="2242238" y="2125"/>
            <a:ext cx="6747310" cy="66477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err="1"/>
              <a:t>Formulasi</a:t>
            </a:r>
            <a:r>
              <a:rPr lang="en-US" dirty="0"/>
              <a:t> </a:t>
            </a:r>
            <a:r>
              <a:rPr lang="en-US" dirty="0" err="1"/>
              <a:t>Pemeriksaan</a:t>
            </a:r>
            <a:r>
              <a:rPr lang="en-US" dirty="0"/>
              <a:t> </a:t>
            </a:r>
            <a:r>
              <a:rPr lang="en-US" dirty="0" err="1"/>
              <a:t>Pesawat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3773" y="772779"/>
            <a:ext cx="8533112" cy="539977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9369" y="5480254"/>
            <a:ext cx="780398" cy="78039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6885" y="4442159"/>
            <a:ext cx="773280" cy="773280"/>
          </a:xfrm>
          <a:prstGeom prst="rect">
            <a:avLst/>
          </a:prstGeom>
          <a:pattFill prst="pct5">
            <a:fgClr>
              <a:schemeClr val="accent1"/>
            </a:fgClr>
            <a:bgClr>
              <a:schemeClr val="bg1"/>
            </a:bgClr>
          </a:pattFill>
          <a:effectLst>
            <a:innerShdw blurRad="63500" dist="50800" dir="13500000">
              <a:schemeClr val="accent1">
                <a:lumMod val="75000"/>
                <a:alpha val="50000"/>
              </a:schemeClr>
            </a:innerShdw>
          </a:effectLst>
        </p:spPr>
      </p:pic>
    </p:spTree>
    <p:extLst>
      <p:ext uri="{BB962C8B-B14F-4D97-AF65-F5344CB8AC3E}">
        <p14:creationId xmlns:p14="http://schemas.microsoft.com/office/powerpoint/2010/main" val="335223305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="" xmlns:a16="http://schemas.microsoft.com/office/drawing/2014/main" id="{75419247-82A1-0529-AF49-82A54A47C7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3123" y="79402"/>
            <a:ext cx="538282" cy="510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7E051359-ECD1-F678-9EDD-35C4798FDD7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1405" y="120350"/>
            <a:ext cx="389332" cy="428330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="" xmlns:a16="http://schemas.microsoft.com/office/drawing/2014/main" id="{F381BDFC-D351-469D-A26E-B6357C52CDC7}"/>
              </a:ext>
            </a:extLst>
          </p:cNvPr>
          <p:cNvSpPr txBox="1"/>
          <p:nvPr/>
        </p:nvSpPr>
        <p:spPr>
          <a:xfrm>
            <a:off x="1767915" y="1098068"/>
            <a:ext cx="948646" cy="9716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35437">
              <a:buClrTx/>
            </a:pPr>
            <a:r>
              <a:rPr lang="en-US" sz="5714" b="1" kern="1200" dirty="0">
                <a:solidFill>
                  <a:prstClr val="white"/>
                </a:solidFill>
                <a:latin typeface="Montserrat SemiBold" pitchFamily="2" charset="77"/>
                <a:ea typeface="+mn-ea"/>
                <a:cs typeface="+mn-cs"/>
              </a:rPr>
              <a:t>A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="" xmlns:a16="http://schemas.microsoft.com/office/drawing/2014/main" id="{93B2A265-1B42-3C2B-230D-DFD64AACD79E}"/>
              </a:ext>
            </a:extLst>
          </p:cNvPr>
          <p:cNvSpPr txBox="1"/>
          <p:nvPr/>
        </p:nvSpPr>
        <p:spPr>
          <a:xfrm>
            <a:off x="5826592" y="1163735"/>
            <a:ext cx="958629" cy="9716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35437">
              <a:buClrTx/>
            </a:pPr>
            <a:r>
              <a:rPr lang="en-US" sz="5714" b="1" kern="1200" dirty="0">
                <a:solidFill>
                  <a:prstClr val="white"/>
                </a:solidFill>
                <a:latin typeface="Montserrat SemiBold" pitchFamily="2" charset="77"/>
                <a:ea typeface="+mn-ea"/>
                <a:cs typeface="+mn-cs"/>
              </a:rPr>
              <a:t>B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="" xmlns:a16="http://schemas.microsoft.com/office/drawing/2014/main" id="{44B88EF3-9E73-C485-D7DA-94AB37F7A612}"/>
              </a:ext>
            </a:extLst>
          </p:cNvPr>
          <p:cNvSpPr txBox="1"/>
          <p:nvPr/>
        </p:nvSpPr>
        <p:spPr>
          <a:xfrm>
            <a:off x="9827183" y="1163735"/>
            <a:ext cx="926686" cy="9716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35437">
              <a:buClrTx/>
            </a:pPr>
            <a:r>
              <a:rPr lang="en-US" sz="5714" b="1" kern="1200" dirty="0">
                <a:solidFill>
                  <a:prstClr val="white"/>
                </a:solidFill>
                <a:latin typeface="Montserrat SemiBold" pitchFamily="2" charset="77"/>
                <a:ea typeface="+mn-ea"/>
                <a:cs typeface="+mn-cs"/>
              </a:rPr>
              <a:t>C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7457" y="413252"/>
            <a:ext cx="8376334" cy="556198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820" y="2339854"/>
            <a:ext cx="1071562" cy="107156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5260" y="5676858"/>
            <a:ext cx="773280" cy="773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590159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="" xmlns:a16="http://schemas.microsoft.com/office/drawing/2014/main" id="{75419247-82A1-0529-AF49-82A54A47C7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3123" y="79402"/>
            <a:ext cx="538282" cy="510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7E051359-ECD1-F678-9EDD-35C4798FDD7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1405" y="120350"/>
            <a:ext cx="389332" cy="428330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="" xmlns:a16="http://schemas.microsoft.com/office/drawing/2014/main" id="{F381BDFC-D351-469D-A26E-B6357C52CDC7}"/>
              </a:ext>
            </a:extLst>
          </p:cNvPr>
          <p:cNvSpPr txBox="1"/>
          <p:nvPr/>
        </p:nvSpPr>
        <p:spPr>
          <a:xfrm>
            <a:off x="1767915" y="1098068"/>
            <a:ext cx="948646" cy="9716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35437">
              <a:buClrTx/>
            </a:pPr>
            <a:r>
              <a:rPr lang="en-US" sz="5714" b="1" kern="1200" dirty="0">
                <a:solidFill>
                  <a:prstClr val="white"/>
                </a:solidFill>
                <a:latin typeface="Montserrat SemiBold" pitchFamily="2" charset="77"/>
                <a:ea typeface="+mn-ea"/>
                <a:cs typeface="+mn-cs"/>
              </a:rPr>
              <a:t>A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="" xmlns:a16="http://schemas.microsoft.com/office/drawing/2014/main" id="{93B2A265-1B42-3C2B-230D-DFD64AACD79E}"/>
              </a:ext>
            </a:extLst>
          </p:cNvPr>
          <p:cNvSpPr txBox="1"/>
          <p:nvPr/>
        </p:nvSpPr>
        <p:spPr>
          <a:xfrm>
            <a:off x="5826592" y="1163735"/>
            <a:ext cx="958629" cy="9716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35437">
              <a:buClrTx/>
            </a:pPr>
            <a:r>
              <a:rPr lang="en-US" sz="5714" b="1" kern="1200" dirty="0">
                <a:solidFill>
                  <a:prstClr val="white"/>
                </a:solidFill>
                <a:latin typeface="Montserrat SemiBold" pitchFamily="2" charset="77"/>
                <a:ea typeface="+mn-ea"/>
                <a:cs typeface="+mn-cs"/>
              </a:rPr>
              <a:t>B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="" xmlns:a16="http://schemas.microsoft.com/office/drawing/2014/main" id="{44B88EF3-9E73-C485-D7DA-94AB37F7A612}"/>
              </a:ext>
            </a:extLst>
          </p:cNvPr>
          <p:cNvSpPr txBox="1"/>
          <p:nvPr/>
        </p:nvSpPr>
        <p:spPr>
          <a:xfrm>
            <a:off x="9827183" y="1163735"/>
            <a:ext cx="926686" cy="9716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35437">
              <a:buClrTx/>
            </a:pPr>
            <a:r>
              <a:rPr lang="en-US" sz="5714" b="1" kern="1200" dirty="0">
                <a:solidFill>
                  <a:prstClr val="white"/>
                </a:solidFill>
                <a:latin typeface="Montserrat SemiBold" pitchFamily="2" charset="77"/>
                <a:ea typeface="+mn-ea"/>
                <a:cs typeface="+mn-cs"/>
              </a:rPr>
              <a:t>C</a:t>
            </a:r>
          </a:p>
        </p:txBody>
      </p:sp>
      <p:sp>
        <p:nvSpPr>
          <p:cNvPr id="7" name="Title 6"/>
          <p:cNvSpPr txBox="1">
            <a:spLocks/>
          </p:cNvSpPr>
          <p:nvPr/>
        </p:nvSpPr>
        <p:spPr>
          <a:xfrm>
            <a:off x="1547938" y="144987"/>
            <a:ext cx="8325853" cy="66477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D" dirty="0"/>
              <a:t>BAHAYANYA </a:t>
            </a:r>
            <a:r>
              <a:rPr lang="en-ID" dirty="0" smtClean="0"/>
              <a:t>ENGINE </a:t>
            </a:r>
            <a:r>
              <a:rPr lang="en-ID" dirty="0"/>
              <a:t>PESAWAT</a:t>
            </a:r>
            <a:endParaRPr lang="en-US" dirty="0"/>
          </a:p>
        </p:txBody>
      </p:sp>
      <p:pic>
        <p:nvPicPr>
          <p:cNvPr id="8" name="MESIN PESAWAT YANG SANGAT BERBAHAYA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30291" y="933649"/>
            <a:ext cx="10671243" cy="5244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681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="" xmlns:a16="http://schemas.microsoft.com/office/drawing/2014/main" id="{75419247-82A1-0529-AF49-82A54A47C7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3123" y="79402"/>
            <a:ext cx="538282" cy="510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7E051359-ECD1-F678-9EDD-35C4798FDD7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1405" y="120350"/>
            <a:ext cx="389332" cy="428330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="" xmlns:a16="http://schemas.microsoft.com/office/drawing/2014/main" id="{F381BDFC-D351-469D-A26E-B6357C52CDC7}"/>
              </a:ext>
            </a:extLst>
          </p:cNvPr>
          <p:cNvSpPr txBox="1"/>
          <p:nvPr/>
        </p:nvSpPr>
        <p:spPr>
          <a:xfrm>
            <a:off x="1767915" y="1098068"/>
            <a:ext cx="948646" cy="9716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35437">
              <a:buClrTx/>
            </a:pPr>
            <a:r>
              <a:rPr lang="en-US" sz="5714" b="1" kern="1200" dirty="0">
                <a:solidFill>
                  <a:prstClr val="white"/>
                </a:solidFill>
                <a:latin typeface="Montserrat SemiBold" pitchFamily="2" charset="77"/>
                <a:ea typeface="+mn-ea"/>
                <a:cs typeface="+mn-cs"/>
              </a:rPr>
              <a:t>A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="" xmlns:a16="http://schemas.microsoft.com/office/drawing/2014/main" id="{93B2A265-1B42-3C2B-230D-DFD64AACD79E}"/>
              </a:ext>
            </a:extLst>
          </p:cNvPr>
          <p:cNvSpPr txBox="1"/>
          <p:nvPr/>
        </p:nvSpPr>
        <p:spPr>
          <a:xfrm>
            <a:off x="5826592" y="1163735"/>
            <a:ext cx="958629" cy="9716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35437">
              <a:buClrTx/>
            </a:pPr>
            <a:r>
              <a:rPr lang="en-US" sz="5714" b="1" kern="1200" dirty="0">
                <a:solidFill>
                  <a:prstClr val="white"/>
                </a:solidFill>
                <a:latin typeface="Montserrat SemiBold" pitchFamily="2" charset="77"/>
                <a:ea typeface="+mn-ea"/>
                <a:cs typeface="+mn-cs"/>
              </a:rPr>
              <a:t>B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="" xmlns:a16="http://schemas.microsoft.com/office/drawing/2014/main" id="{44B88EF3-9E73-C485-D7DA-94AB37F7A612}"/>
              </a:ext>
            </a:extLst>
          </p:cNvPr>
          <p:cNvSpPr txBox="1"/>
          <p:nvPr/>
        </p:nvSpPr>
        <p:spPr>
          <a:xfrm>
            <a:off x="9827183" y="1163735"/>
            <a:ext cx="926686" cy="9716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35437">
              <a:buClrTx/>
            </a:pPr>
            <a:r>
              <a:rPr lang="en-US" sz="5714" b="1" kern="1200" dirty="0">
                <a:solidFill>
                  <a:prstClr val="white"/>
                </a:solidFill>
                <a:latin typeface="Montserrat SemiBold" pitchFamily="2" charset="77"/>
                <a:ea typeface="+mn-ea"/>
                <a:cs typeface="+mn-cs"/>
              </a:rPr>
              <a:t>C</a:t>
            </a:r>
          </a:p>
        </p:txBody>
      </p:sp>
      <p:sp>
        <p:nvSpPr>
          <p:cNvPr id="7" name="Title 6"/>
          <p:cNvSpPr txBox="1">
            <a:spLocks/>
          </p:cNvSpPr>
          <p:nvPr/>
        </p:nvSpPr>
        <p:spPr>
          <a:xfrm>
            <a:off x="1253977" y="136816"/>
            <a:ext cx="9009146" cy="586124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75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err="1"/>
              <a:t>Pemeriksaan</a:t>
            </a:r>
            <a:r>
              <a:rPr lang="en-US" dirty="0"/>
              <a:t> </a:t>
            </a:r>
            <a:r>
              <a:rPr lang="en-US" dirty="0" err="1"/>
              <a:t>Pesawat</a:t>
            </a:r>
            <a:r>
              <a:rPr lang="en-US" dirty="0"/>
              <a:t> Private Jet 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7509" y="837451"/>
            <a:ext cx="3846573" cy="242581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0035" y="799917"/>
            <a:ext cx="2260533" cy="3014044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6521" y="799917"/>
            <a:ext cx="2240662" cy="298754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3977" y="3370479"/>
            <a:ext cx="3905391" cy="2929043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V="1">
            <a:off x="5250035" y="3909926"/>
            <a:ext cx="3221704" cy="2416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68877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="" xmlns:a16="http://schemas.microsoft.com/office/drawing/2014/main" id="{75419247-82A1-0529-AF49-82A54A47C7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3123" y="79402"/>
            <a:ext cx="538282" cy="510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7E051359-ECD1-F678-9EDD-35C4798FDD7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1405" y="120350"/>
            <a:ext cx="389332" cy="428330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="" xmlns:a16="http://schemas.microsoft.com/office/drawing/2014/main" id="{F381BDFC-D351-469D-A26E-B6357C52CDC7}"/>
              </a:ext>
            </a:extLst>
          </p:cNvPr>
          <p:cNvSpPr txBox="1"/>
          <p:nvPr/>
        </p:nvSpPr>
        <p:spPr>
          <a:xfrm>
            <a:off x="1767915" y="1098068"/>
            <a:ext cx="948646" cy="9716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35437">
              <a:buClrTx/>
            </a:pPr>
            <a:r>
              <a:rPr lang="en-US" sz="5714" b="1" kern="1200" dirty="0">
                <a:solidFill>
                  <a:prstClr val="white"/>
                </a:solidFill>
                <a:latin typeface="Montserrat SemiBold" pitchFamily="2" charset="77"/>
                <a:ea typeface="+mn-ea"/>
                <a:cs typeface="+mn-cs"/>
              </a:rPr>
              <a:t>A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="" xmlns:a16="http://schemas.microsoft.com/office/drawing/2014/main" id="{93B2A265-1B42-3C2B-230D-DFD64AACD79E}"/>
              </a:ext>
            </a:extLst>
          </p:cNvPr>
          <p:cNvSpPr txBox="1"/>
          <p:nvPr/>
        </p:nvSpPr>
        <p:spPr>
          <a:xfrm>
            <a:off x="5826592" y="1163735"/>
            <a:ext cx="958629" cy="9716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35437">
              <a:buClrTx/>
            </a:pPr>
            <a:r>
              <a:rPr lang="en-US" sz="5714" b="1" kern="1200" dirty="0">
                <a:solidFill>
                  <a:prstClr val="white"/>
                </a:solidFill>
                <a:latin typeface="Montserrat SemiBold" pitchFamily="2" charset="77"/>
                <a:ea typeface="+mn-ea"/>
                <a:cs typeface="+mn-cs"/>
              </a:rPr>
              <a:t>B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="" xmlns:a16="http://schemas.microsoft.com/office/drawing/2014/main" id="{44B88EF3-9E73-C485-D7DA-94AB37F7A612}"/>
              </a:ext>
            </a:extLst>
          </p:cNvPr>
          <p:cNvSpPr txBox="1"/>
          <p:nvPr/>
        </p:nvSpPr>
        <p:spPr>
          <a:xfrm>
            <a:off x="9827183" y="1163735"/>
            <a:ext cx="926686" cy="9716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35437">
              <a:buClrTx/>
            </a:pPr>
            <a:r>
              <a:rPr lang="en-US" sz="5714" b="1" kern="1200" dirty="0">
                <a:solidFill>
                  <a:prstClr val="white"/>
                </a:solidFill>
                <a:latin typeface="Montserrat SemiBold" pitchFamily="2" charset="77"/>
                <a:ea typeface="+mn-ea"/>
                <a:cs typeface="+mn-cs"/>
              </a:rPr>
              <a:t>C</a:t>
            </a:r>
          </a:p>
        </p:txBody>
      </p:sp>
      <p:sp>
        <p:nvSpPr>
          <p:cNvPr id="7" name="Title 6"/>
          <p:cNvSpPr txBox="1">
            <a:spLocks/>
          </p:cNvSpPr>
          <p:nvPr/>
        </p:nvSpPr>
        <p:spPr>
          <a:xfrm>
            <a:off x="1359005" y="165454"/>
            <a:ext cx="8325853" cy="66477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D" dirty="0" err="1"/>
              <a:t>Pemeriksaan</a:t>
            </a:r>
            <a:r>
              <a:rPr lang="en-ID" dirty="0"/>
              <a:t> </a:t>
            </a:r>
            <a:r>
              <a:rPr lang="en-ID" dirty="0" err="1"/>
              <a:t>Bagian</a:t>
            </a:r>
            <a:r>
              <a:rPr lang="en-ID" dirty="0"/>
              <a:t> </a:t>
            </a:r>
            <a:r>
              <a:rPr lang="en-ID" dirty="0" err="1"/>
              <a:t>Belakang</a:t>
            </a:r>
            <a:endParaRPr lang="en-US" dirty="0"/>
          </a:p>
        </p:txBody>
      </p:sp>
      <p:pic>
        <p:nvPicPr>
          <p:cNvPr id="8" name="Picture 310" descr="747 Tissue Tampon closed"/>
          <p:cNvPicPr>
            <a:picLocks noChangeAspect="1" noChangeArrowheads="1"/>
          </p:cNvPicPr>
          <p:nvPr/>
        </p:nvPicPr>
        <p:blipFill>
          <a:blip r:embed="rId4" cstate="print">
            <a:lum brigh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65684" y="1227171"/>
            <a:ext cx="6712496" cy="4351338"/>
          </a:xfrm>
          <a:prstGeom prst="rect">
            <a:avLst/>
          </a:prstGeom>
          <a:noFill/>
          <a:ln w="9525">
            <a:solidFill>
              <a:srgbClr val="3333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/>
          <p:cNvSpPr/>
          <p:nvPr/>
        </p:nvSpPr>
        <p:spPr>
          <a:xfrm>
            <a:off x="3937301" y="5775778"/>
            <a:ext cx="30468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err="1">
                <a:latin typeface="Corbel" panose="020B0503020204020204" pitchFamily="34" charset="0"/>
              </a:rPr>
              <a:t>Tempat</a:t>
            </a:r>
            <a:r>
              <a:rPr lang="en-US" dirty="0">
                <a:latin typeface="Corbel" panose="020B0503020204020204" pitchFamily="34" charset="0"/>
              </a:rPr>
              <a:t> </a:t>
            </a:r>
            <a:r>
              <a:rPr lang="en-US" dirty="0" err="1">
                <a:latin typeface="Corbel" panose="020B0503020204020204" pitchFamily="34" charset="0"/>
              </a:rPr>
              <a:t>Penyimpanan</a:t>
            </a:r>
            <a:r>
              <a:rPr lang="en-US" dirty="0">
                <a:latin typeface="Corbel" panose="020B0503020204020204" pitchFamily="34" charset="0"/>
              </a:rPr>
              <a:t> di Toilet</a:t>
            </a:r>
            <a:endParaRPr lang="id-ID" dirty="0">
              <a:latin typeface="Corbel" panose="020B05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783992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="" xmlns:a16="http://schemas.microsoft.com/office/drawing/2014/main" id="{75419247-82A1-0529-AF49-82A54A47C7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3123" y="79402"/>
            <a:ext cx="538282" cy="510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7E051359-ECD1-F678-9EDD-35C4798FDD7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1405" y="120350"/>
            <a:ext cx="389332" cy="428330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="" xmlns:a16="http://schemas.microsoft.com/office/drawing/2014/main" id="{F381BDFC-D351-469D-A26E-B6357C52CDC7}"/>
              </a:ext>
            </a:extLst>
          </p:cNvPr>
          <p:cNvSpPr txBox="1"/>
          <p:nvPr/>
        </p:nvSpPr>
        <p:spPr>
          <a:xfrm>
            <a:off x="1767915" y="1098068"/>
            <a:ext cx="948646" cy="9716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35437">
              <a:buClrTx/>
            </a:pPr>
            <a:r>
              <a:rPr lang="en-US" sz="5714" b="1" kern="1200" dirty="0">
                <a:solidFill>
                  <a:prstClr val="white"/>
                </a:solidFill>
                <a:latin typeface="Montserrat SemiBold" pitchFamily="2" charset="77"/>
                <a:ea typeface="+mn-ea"/>
                <a:cs typeface="+mn-cs"/>
              </a:rPr>
              <a:t>A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="" xmlns:a16="http://schemas.microsoft.com/office/drawing/2014/main" id="{93B2A265-1B42-3C2B-230D-DFD64AACD79E}"/>
              </a:ext>
            </a:extLst>
          </p:cNvPr>
          <p:cNvSpPr txBox="1"/>
          <p:nvPr/>
        </p:nvSpPr>
        <p:spPr>
          <a:xfrm>
            <a:off x="5826592" y="1163735"/>
            <a:ext cx="958629" cy="9716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35437">
              <a:buClrTx/>
            </a:pPr>
            <a:r>
              <a:rPr lang="en-US" sz="5714" b="1" kern="1200" dirty="0">
                <a:solidFill>
                  <a:prstClr val="white"/>
                </a:solidFill>
                <a:latin typeface="Montserrat SemiBold" pitchFamily="2" charset="77"/>
                <a:ea typeface="+mn-ea"/>
                <a:cs typeface="+mn-cs"/>
              </a:rPr>
              <a:t>B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="" xmlns:a16="http://schemas.microsoft.com/office/drawing/2014/main" id="{44B88EF3-9E73-C485-D7DA-94AB37F7A612}"/>
              </a:ext>
            </a:extLst>
          </p:cNvPr>
          <p:cNvSpPr txBox="1"/>
          <p:nvPr/>
        </p:nvSpPr>
        <p:spPr>
          <a:xfrm>
            <a:off x="9827183" y="1163735"/>
            <a:ext cx="926686" cy="9716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35437">
              <a:buClrTx/>
            </a:pPr>
            <a:r>
              <a:rPr lang="en-US" sz="5714" b="1" kern="1200" dirty="0">
                <a:solidFill>
                  <a:prstClr val="white"/>
                </a:solidFill>
                <a:latin typeface="Montserrat SemiBold" pitchFamily="2" charset="77"/>
                <a:ea typeface="+mn-ea"/>
                <a:cs typeface="+mn-cs"/>
              </a:rPr>
              <a:t>C</a:t>
            </a:r>
          </a:p>
        </p:txBody>
      </p:sp>
      <p:sp>
        <p:nvSpPr>
          <p:cNvPr id="7" name="Title 6"/>
          <p:cNvSpPr txBox="1">
            <a:spLocks/>
          </p:cNvSpPr>
          <p:nvPr/>
        </p:nvSpPr>
        <p:spPr>
          <a:xfrm>
            <a:off x="1193175" y="120350"/>
            <a:ext cx="8325853" cy="66477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D" dirty="0" err="1"/>
              <a:t>Pemeriksaan</a:t>
            </a:r>
            <a:r>
              <a:rPr lang="en-ID" dirty="0"/>
              <a:t> </a:t>
            </a:r>
            <a:r>
              <a:rPr lang="en-ID" dirty="0" err="1"/>
              <a:t>Bagian</a:t>
            </a:r>
            <a:r>
              <a:rPr lang="en-ID" dirty="0"/>
              <a:t> </a:t>
            </a:r>
            <a:r>
              <a:rPr lang="en-ID" dirty="0" err="1"/>
              <a:t>Belakang</a:t>
            </a:r>
            <a:endParaRPr lang="en-US" dirty="0"/>
          </a:p>
        </p:txBody>
      </p:sp>
      <p:pic>
        <p:nvPicPr>
          <p:cNvPr id="8" name="Picture 32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4403" y="1098068"/>
            <a:ext cx="2443270" cy="3600000"/>
          </a:xfrm>
          <a:prstGeom prst="rect">
            <a:avLst/>
          </a:prstGeom>
          <a:noFill/>
          <a:ln w="9525">
            <a:solidFill>
              <a:srgbClr val="3333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2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9080" y="1098068"/>
            <a:ext cx="2396141" cy="3600000"/>
          </a:xfrm>
          <a:prstGeom prst="rect">
            <a:avLst/>
          </a:prstGeom>
          <a:noFill/>
          <a:ln w="9525">
            <a:solidFill>
              <a:srgbClr val="3333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2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1098" y="1098068"/>
            <a:ext cx="2443270" cy="3600000"/>
          </a:xfrm>
          <a:prstGeom prst="rect">
            <a:avLst/>
          </a:prstGeom>
          <a:noFill/>
          <a:ln w="9525">
            <a:solidFill>
              <a:srgbClr val="3333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5356101" y="5154604"/>
            <a:ext cx="7230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>
                <a:latin typeface="Corbel" panose="020B0503020204020204" pitchFamily="34" charset="0"/>
              </a:rPr>
              <a:t>Toilet</a:t>
            </a:r>
            <a:endParaRPr lang="id-ID" dirty="0">
              <a:latin typeface="Corbel" panose="020B05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925350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="" xmlns:a16="http://schemas.microsoft.com/office/drawing/2014/main" id="{75419247-82A1-0529-AF49-82A54A47C7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3123" y="79402"/>
            <a:ext cx="538282" cy="510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7E051359-ECD1-F678-9EDD-35C4798FDD7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1405" y="120350"/>
            <a:ext cx="389332" cy="428330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="" xmlns:a16="http://schemas.microsoft.com/office/drawing/2014/main" id="{F381BDFC-D351-469D-A26E-B6357C52CDC7}"/>
              </a:ext>
            </a:extLst>
          </p:cNvPr>
          <p:cNvSpPr txBox="1"/>
          <p:nvPr/>
        </p:nvSpPr>
        <p:spPr>
          <a:xfrm>
            <a:off x="1767915" y="1098068"/>
            <a:ext cx="948646" cy="9716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35437">
              <a:buClrTx/>
            </a:pPr>
            <a:r>
              <a:rPr lang="en-US" sz="5714" b="1" kern="1200" dirty="0">
                <a:solidFill>
                  <a:prstClr val="white"/>
                </a:solidFill>
                <a:latin typeface="Montserrat SemiBold" pitchFamily="2" charset="77"/>
                <a:ea typeface="+mn-ea"/>
                <a:cs typeface="+mn-cs"/>
              </a:rPr>
              <a:t>A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="" xmlns:a16="http://schemas.microsoft.com/office/drawing/2014/main" id="{93B2A265-1B42-3C2B-230D-DFD64AACD79E}"/>
              </a:ext>
            </a:extLst>
          </p:cNvPr>
          <p:cNvSpPr txBox="1"/>
          <p:nvPr/>
        </p:nvSpPr>
        <p:spPr>
          <a:xfrm>
            <a:off x="5826592" y="1163735"/>
            <a:ext cx="958629" cy="9716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35437">
              <a:buClrTx/>
            </a:pPr>
            <a:r>
              <a:rPr lang="en-US" sz="5714" b="1" kern="1200" dirty="0">
                <a:solidFill>
                  <a:prstClr val="white"/>
                </a:solidFill>
                <a:latin typeface="Montserrat SemiBold" pitchFamily="2" charset="77"/>
                <a:ea typeface="+mn-ea"/>
                <a:cs typeface="+mn-cs"/>
              </a:rPr>
              <a:t>B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="" xmlns:a16="http://schemas.microsoft.com/office/drawing/2014/main" id="{44B88EF3-9E73-C485-D7DA-94AB37F7A612}"/>
              </a:ext>
            </a:extLst>
          </p:cNvPr>
          <p:cNvSpPr txBox="1"/>
          <p:nvPr/>
        </p:nvSpPr>
        <p:spPr>
          <a:xfrm>
            <a:off x="9827183" y="1163735"/>
            <a:ext cx="926686" cy="9716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35437">
              <a:buClrTx/>
            </a:pPr>
            <a:r>
              <a:rPr lang="en-US" sz="5714" b="1" kern="1200" dirty="0">
                <a:solidFill>
                  <a:prstClr val="white"/>
                </a:solidFill>
                <a:latin typeface="Montserrat SemiBold" pitchFamily="2" charset="77"/>
                <a:ea typeface="+mn-ea"/>
                <a:cs typeface="+mn-cs"/>
              </a:rPr>
              <a:t>C</a:t>
            </a:r>
          </a:p>
        </p:txBody>
      </p:sp>
      <p:sp>
        <p:nvSpPr>
          <p:cNvPr id="7" name="Title 6"/>
          <p:cNvSpPr txBox="1">
            <a:spLocks/>
          </p:cNvSpPr>
          <p:nvPr/>
        </p:nvSpPr>
        <p:spPr>
          <a:xfrm>
            <a:off x="1501330" y="203375"/>
            <a:ext cx="8325853" cy="66477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D" dirty="0" err="1"/>
              <a:t>Pemeriksaan</a:t>
            </a:r>
            <a:r>
              <a:rPr lang="en-ID" dirty="0"/>
              <a:t> </a:t>
            </a:r>
            <a:r>
              <a:rPr lang="en-ID" dirty="0" err="1"/>
              <a:t>Bagian</a:t>
            </a:r>
            <a:r>
              <a:rPr lang="en-ID" dirty="0"/>
              <a:t> </a:t>
            </a:r>
            <a:r>
              <a:rPr lang="en-ID" dirty="0" err="1"/>
              <a:t>Belakang</a:t>
            </a:r>
            <a:endParaRPr lang="en-US" dirty="0"/>
          </a:p>
        </p:txBody>
      </p:sp>
      <p:pic>
        <p:nvPicPr>
          <p:cNvPr id="8" name="Picture Placeholder 4" descr="IMG_2825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1209590" y="1182854"/>
            <a:ext cx="2703512" cy="3349625"/>
          </a:xfrm>
          <a:prstGeom prst="rect">
            <a:avLst/>
          </a:prstGeom>
        </p:spPr>
      </p:pic>
      <p:pic>
        <p:nvPicPr>
          <p:cNvPr id="9" name="Picture Placeholder 4" descr="IMG_2866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50934" y="1179407"/>
            <a:ext cx="2703512" cy="3353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Placeholder 4" descr="IMG_2867.JP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292278" y="1179407"/>
            <a:ext cx="2703512" cy="3330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11"/>
          <p:cNvSpPr/>
          <p:nvPr/>
        </p:nvSpPr>
        <p:spPr>
          <a:xfrm>
            <a:off x="5241181" y="5058351"/>
            <a:ext cx="7230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>
                <a:latin typeface="Corbel" panose="020B0503020204020204" pitchFamily="34" charset="0"/>
              </a:rPr>
              <a:t>Toilet</a:t>
            </a:r>
            <a:endParaRPr lang="id-ID" dirty="0">
              <a:latin typeface="Corbel" panose="020B05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583750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="" xmlns:a16="http://schemas.microsoft.com/office/drawing/2014/main" id="{75419247-82A1-0529-AF49-82A54A47C7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3123" y="79402"/>
            <a:ext cx="538282" cy="510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7E051359-ECD1-F678-9EDD-35C4798FDD7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1405" y="120350"/>
            <a:ext cx="389332" cy="428330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="" xmlns:a16="http://schemas.microsoft.com/office/drawing/2014/main" id="{F381BDFC-D351-469D-A26E-B6357C52CDC7}"/>
              </a:ext>
            </a:extLst>
          </p:cNvPr>
          <p:cNvSpPr txBox="1"/>
          <p:nvPr/>
        </p:nvSpPr>
        <p:spPr>
          <a:xfrm>
            <a:off x="1767915" y="1098068"/>
            <a:ext cx="948646" cy="9716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35437">
              <a:buClrTx/>
            </a:pPr>
            <a:r>
              <a:rPr lang="en-US" sz="5714" b="1" kern="1200" dirty="0">
                <a:solidFill>
                  <a:prstClr val="white"/>
                </a:solidFill>
                <a:latin typeface="Montserrat SemiBold" pitchFamily="2" charset="77"/>
                <a:ea typeface="+mn-ea"/>
                <a:cs typeface="+mn-cs"/>
              </a:rPr>
              <a:t>A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="" xmlns:a16="http://schemas.microsoft.com/office/drawing/2014/main" id="{93B2A265-1B42-3C2B-230D-DFD64AACD79E}"/>
              </a:ext>
            </a:extLst>
          </p:cNvPr>
          <p:cNvSpPr txBox="1"/>
          <p:nvPr/>
        </p:nvSpPr>
        <p:spPr>
          <a:xfrm>
            <a:off x="5826592" y="1163735"/>
            <a:ext cx="958629" cy="9716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35437">
              <a:buClrTx/>
            </a:pPr>
            <a:r>
              <a:rPr lang="en-US" sz="5714" b="1" kern="1200" dirty="0">
                <a:solidFill>
                  <a:prstClr val="white"/>
                </a:solidFill>
                <a:latin typeface="Montserrat SemiBold" pitchFamily="2" charset="77"/>
                <a:ea typeface="+mn-ea"/>
                <a:cs typeface="+mn-cs"/>
              </a:rPr>
              <a:t>B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="" xmlns:a16="http://schemas.microsoft.com/office/drawing/2014/main" id="{44B88EF3-9E73-C485-D7DA-94AB37F7A612}"/>
              </a:ext>
            </a:extLst>
          </p:cNvPr>
          <p:cNvSpPr txBox="1"/>
          <p:nvPr/>
        </p:nvSpPr>
        <p:spPr>
          <a:xfrm>
            <a:off x="9827183" y="1163735"/>
            <a:ext cx="926686" cy="9716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35437">
              <a:buClrTx/>
            </a:pPr>
            <a:r>
              <a:rPr lang="en-US" sz="5714" b="1" kern="1200" dirty="0">
                <a:solidFill>
                  <a:prstClr val="white"/>
                </a:solidFill>
                <a:latin typeface="Montserrat SemiBold" pitchFamily="2" charset="77"/>
                <a:ea typeface="+mn-ea"/>
                <a:cs typeface="+mn-cs"/>
              </a:rPr>
              <a:t>C</a:t>
            </a:r>
          </a:p>
        </p:txBody>
      </p:sp>
      <p:sp>
        <p:nvSpPr>
          <p:cNvPr id="7" name="Title 6"/>
          <p:cNvSpPr txBox="1">
            <a:spLocks/>
          </p:cNvSpPr>
          <p:nvPr/>
        </p:nvSpPr>
        <p:spPr>
          <a:xfrm>
            <a:off x="1663665" y="287779"/>
            <a:ext cx="8325853" cy="66477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D" dirty="0" err="1"/>
              <a:t>Pemeriksaan</a:t>
            </a:r>
            <a:r>
              <a:rPr lang="en-ID" dirty="0"/>
              <a:t> </a:t>
            </a:r>
            <a:r>
              <a:rPr lang="en-ID" dirty="0" err="1"/>
              <a:t>Bagian</a:t>
            </a:r>
            <a:r>
              <a:rPr lang="en-ID" dirty="0"/>
              <a:t> </a:t>
            </a:r>
            <a:r>
              <a:rPr lang="en-ID" dirty="0" err="1"/>
              <a:t>Belakang</a:t>
            </a:r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2867232" y="1098068"/>
            <a:ext cx="6159501" cy="4739614"/>
            <a:chOff x="2411760" y="2618611"/>
            <a:chExt cx="4889500" cy="3762373"/>
          </a:xfrm>
        </p:grpSpPr>
        <p:pic>
          <p:nvPicPr>
            <p:cNvPr id="9" name="Picture 326" descr="747 Toilet"/>
            <p:cNvPicPr>
              <a:picLocks noChangeAspect="1" noChangeArrowheads="1"/>
            </p:cNvPicPr>
            <p:nvPr/>
          </p:nvPicPr>
          <p:blipFill>
            <a:blip r:embed="rId4" cstate="print">
              <a:lum bright="4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11760" y="2996952"/>
              <a:ext cx="4889500" cy="3017838"/>
            </a:xfrm>
            <a:prstGeom prst="rect">
              <a:avLst/>
            </a:prstGeom>
            <a:noFill/>
            <a:ln w="12700">
              <a:solidFill>
                <a:srgbClr val="333399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0" name="Group 3"/>
            <p:cNvGrpSpPr>
              <a:grpSpLocks/>
            </p:cNvGrpSpPr>
            <p:nvPr/>
          </p:nvGrpSpPr>
          <p:grpSpPr bwMode="auto">
            <a:xfrm>
              <a:off x="2995960" y="2803277"/>
              <a:ext cx="2628900" cy="800100"/>
              <a:chOff x="2601" y="1697"/>
              <a:chExt cx="4140" cy="1260"/>
            </a:xfrm>
          </p:grpSpPr>
          <p:sp>
            <p:nvSpPr>
              <p:cNvPr id="15" name="Line 5"/>
              <p:cNvSpPr>
                <a:spLocks noChangeShapeType="1"/>
              </p:cNvSpPr>
              <p:nvPr/>
            </p:nvSpPr>
            <p:spPr bwMode="auto">
              <a:xfrm flipH="1">
                <a:off x="5481" y="1697"/>
                <a:ext cx="720" cy="360"/>
              </a:xfrm>
              <a:prstGeom prst="line">
                <a:avLst/>
              </a:prstGeom>
              <a:noFill/>
              <a:ln w="25400">
                <a:solidFill>
                  <a:srgbClr val="FF0000"/>
                </a:solidFill>
                <a:round/>
                <a:headEnd type="oval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" name="Oval 4"/>
              <p:cNvSpPr>
                <a:spLocks noChangeArrowheads="1"/>
              </p:cNvSpPr>
              <p:nvPr/>
            </p:nvSpPr>
            <p:spPr bwMode="auto">
              <a:xfrm>
                <a:off x="2601" y="2057"/>
                <a:ext cx="4140" cy="900"/>
              </a:xfrm>
              <a:prstGeom prst="ellips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  <p:sp>
          <p:nvSpPr>
            <p:cNvPr id="11" name="Line 2"/>
            <p:cNvSpPr>
              <a:spLocks noChangeShapeType="1"/>
            </p:cNvSpPr>
            <p:nvPr/>
          </p:nvSpPr>
          <p:spPr bwMode="auto">
            <a:xfrm flipH="1" flipV="1">
              <a:off x="4121498" y="5609977"/>
              <a:ext cx="392112" cy="41275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 type="oval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Line 1"/>
            <p:cNvSpPr>
              <a:spLocks noChangeShapeType="1"/>
            </p:cNvSpPr>
            <p:nvPr/>
          </p:nvSpPr>
          <p:spPr bwMode="auto">
            <a:xfrm flipV="1">
              <a:off x="4513610" y="4695577"/>
              <a:ext cx="1550988" cy="1327150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round/>
              <a:headEnd type="oval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5279469" y="2618611"/>
              <a:ext cx="1141930" cy="29318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orbel" panose="020B0503020204020204" pitchFamily="34" charset="0"/>
                </a:rPr>
                <a:t>Retaining Lip</a:t>
              </a: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3701052" y="6087803"/>
              <a:ext cx="2149382" cy="29318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id-ID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Corbel" panose="020B0503020204020204" pitchFamily="34" charset="0"/>
                </a:rPr>
                <a:t>Pull Out Retaining Catches</a:t>
              </a:r>
              <a:endPara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Corbel" panose="020B0503020204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4116329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="" xmlns:a16="http://schemas.microsoft.com/office/drawing/2014/main" id="{75419247-82A1-0529-AF49-82A54A47C7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3123" y="79402"/>
            <a:ext cx="538282" cy="510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7E051359-ECD1-F678-9EDD-35C4798FDD7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1405" y="120350"/>
            <a:ext cx="389332" cy="428330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="" xmlns:a16="http://schemas.microsoft.com/office/drawing/2014/main" id="{F381BDFC-D351-469D-A26E-B6357C52CDC7}"/>
              </a:ext>
            </a:extLst>
          </p:cNvPr>
          <p:cNvSpPr txBox="1"/>
          <p:nvPr/>
        </p:nvSpPr>
        <p:spPr>
          <a:xfrm>
            <a:off x="1767915" y="1098068"/>
            <a:ext cx="948646" cy="9716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35437">
              <a:buClrTx/>
            </a:pPr>
            <a:r>
              <a:rPr lang="en-US" sz="5714" b="1" kern="1200" dirty="0">
                <a:solidFill>
                  <a:prstClr val="white"/>
                </a:solidFill>
                <a:latin typeface="Montserrat SemiBold" pitchFamily="2" charset="77"/>
                <a:ea typeface="+mn-ea"/>
                <a:cs typeface="+mn-cs"/>
              </a:rPr>
              <a:t>A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="" xmlns:a16="http://schemas.microsoft.com/office/drawing/2014/main" id="{93B2A265-1B42-3C2B-230D-DFD64AACD79E}"/>
              </a:ext>
            </a:extLst>
          </p:cNvPr>
          <p:cNvSpPr txBox="1"/>
          <p:nvPr/>
        </p:nvSpPr>
        <p:spPr>
          <a:xfrm>
            <a:off x="5826592" y="1163735"/>
            <a:ext cx="958629" cy="9716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35437">
              <a:buClrTx/>
            </a:pPr>
            <a:r>
              <a:rPr lang="en-US" sz="5714" b="1" kern="1200" dirty="0">
                <a:solidFill>
                  <a:prstClr val="white"/>
                </a:solidFill>
                <a:latin typeface="Montserrat SemiBold" pitchFamily="2" charset="77"/>
                <a:ea typeface="+mn-ea"/>
                <a:cs typeface="+mn-cs"/>
              </a:rPr>
              <a:t>B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="" xmlns:a16="http://schemas.microsoft.com/office/drawing/2014/main" id="{44B88EF3-9E73-C485-D7DA-94AB37F7A612}"/>
              </a:ext>
            </a:extLst>
          </p:cNvPr>
          <p:cNvSpPr txBox="1"/>
          <p:nvPr/>
        </p:nvSpPr>
        <p:spPr>
          <a:xfrm>
            <a:off x="9827183" y="1163735"/>
            <a:ext cx="926686" cy="9716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35437">
              <a:buClrTx/>
            </a:pPr>
            <a:r>
              <a:rPr lang="en-US" sz="5714" b="1" kern="1200" dirty="0">
                <a:solidFill>
                  <a:prstClr val="white"/>
                </a:solidFill>
                <a:latin typeface="Montserrat SemiBold" pitchFamily="2" charset="77"/>
                <a:ea typeface="+mn-ea"/>
                <a:cs typeface="+mn-cs"/>
              </a:rPr>
              <a:t>C</a:t>
            </a:r>
          </a:p>
        </p:txBody>
      </p:sp>
      <p:sp>
        <p:nvSpPr>
          <p:cNvPr id="7" name="Title 6"/>
          <p:cNvSpPr txBox="1">
            <a:spLocks/>
          </p:cNvSpPr>
          <p:nvPr/>
        </p:nvSpPr>
        <p:spPr>
          <a:xfrm>
            <a:off x="1424538" y="216291"/>
            <a:ext cx="8325853" cy="66477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D" dirty="0" err="1"/>
              <a:t>Pemeriksaan</a:t>
            </a:r>
            <a:r>
              <a:rPr lang="en-ID" dirty="0"/>
              <a:t> </a:t>
            </a:r>
            <a:r>
              <a:rPr lang="en-ID" dirty="0" err="1"/>
              <a:t>Bagian</a:t>
            </a:r>
            <a:r>
              <a:rPr lang="en-ID" dirty="0"/>
              <a:t> </a:t>
            </a:r>
            <a:r>
              <a:rPr lang="en-ID" dirty="0" err="1"/>
              <a:t>Belakang</a:t>
            </a:r>
            <a:endParaRPr lang="en-US" dirty="0"/>
          </a:p>
        </p:txBody>
      </p:sp>
      <p:pic>
        <p:nvPicPr>
          <p:cNvPr id="8" name="Content Placeholder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9851" y="1210069"/>
            <a:ext cx="3264822" cy="4351338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8523" y="1208311"/>
            <a:ext cx="3264822" cy="4353096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839212" y="5703984"/>
            <a:ext cx="35517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D" dirty="0" err="1"/>
              <a:t>Ruang</a:t>
            </a:r>
            <a:r>
              <a:rPr lang="en-ID" dirty="0"/>
              <a:t> </a:t>
            </a:r>
            <a:r>
              <a:rPr lang="en-ID" dirty="0" err="1"/>
              <a:t>Konsumsi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411682850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="" xmlns:a16="http://schemas.microsoft.com/office/drawing/2014/main" id="{75419247-82A1-0529-AF49-82A54A47C7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3123" y="79402"/>
            <a:ext cx="538282" cy="510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7E051359-ECD1-F678-9EDD-35C4798FDD7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1405" y="120350"/>
            <a:ext cx="389332" cy="428330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="" xmlns:a16="http://schemas.microsoft.com/office/drawing/2014/main" id="{F381BDFC-D351-469D-A26E-B6357C52CDC7}"/>
              </a:ext>
            </a:extLst>
          </p:cNvPr>
          <p:cNvSpPr txBox="1"/>
          <p:nvPr/>
        </p:nvSpPr>
        <p:spPr>
          <a:xfrm>
            <a:off x="1767915" y="1098068"/>
            <a:ext cx="948646" cy="9716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35437">
              <a:buClrTx/>
            </a:pPr>
            <a:r>
              <a:rPr lang="en-US" sz="5714" b="1" kern="1200" dirty="0">
                <a:solidFill>
                  <a:prstClr val="white"/>
                </a:solidFill>
                <a:latin typeface="Montserrat SemiBold" pitchFamily="2" charset="77"/>
                <a:ea typeface="+mn-ea"/>
                <a:cs typeface="+mn-cs"/>
              </a:rPr>
              <a:t>A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="" xmlns:a16="http://schemas.microsoft.com/office/drawing/2014/main" id="{93B2A265-1B42-3C2B-230D-DFD64AACD79E}"/>
              </a:ext>
            </a:extLst>
          </p:cNvPr>
          <p:cNvSpPr txBox="1"/>
          <p:nvPr/>
        </p:nvSpPr>
        <p:spPr>
          <a:xfrm>
            <a:off x="5826592" y="1163735"/>
            <a:ext cx="958629" cy="9716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35437">
              <a:buClrTx/>
            </a:pPr>
            <a:r>
              <a:rPr lang="en-US" sz="5714" b="1" kern="1200" dirty="0">
                <a:solidFill>
                  <a:prstClr val="white"/>
                </a:solidFill>
                <a:latin typeface="Montserrat SemiBold" pitchFamily="2" charset="77"/>
                <a:ea typeface="+mn-ea"/>
                <a:cs typeface="+mn-cs"/>
              </a:rPr>
              <a:t>B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="" xmlns:a16="http://schemas.microsoft.com/office/drawing/2014/main" id="{44B88EF3-9E73-C485-D7DA-94AB37F7A612}"/>
              </a:ext>
            </a:extLst>
          </p:cNvPr>
          <p:cNvSpPr txBox="1"/>
          <p:nvPr/>
        </p:nvSpPr>
        <p:spPr>
          <a:xfrm>
            <a:off x="9827183" y="1163735"/>
            <a:ext cx="926686" cy="9716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35437">
              <a:buClrTx/>
            </a:pPr>
            <a:r>
              <a:rPr lang="en-US" sz="5714" b="1" kern="1200" dirty="0">
                <a:solidFill>
                  <a:prstClr val="white"/>
                </a:solidFill>
                <a:latin typeface="Montserrat SemiBold" pitchFamily="2" charset="77"/>
                <a:ea typeface="+mn-ea"/>
                <a:cs typeface="+mn-cs"/>
              </a:rPr>
              <a:t>C</a:t>
            </a:r>
          </a:p>
        </p:txBody>
      </p:sp>
      <p:sp>
        <p:nvSpPr>
          <p:cNvPr id="7" name="Title 6"/>
          <p:cNvSpPr txBox="1">
            <a:spLocks/>
          </p:cNvSpPr>
          <p:nvPr/>
        </p:nvSpPr>
        <p:spPr>
          <a:xfrm>
            <a:off x="1424539" y="245253"/>
            <a:ext cx="8325853" cy="66477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D" dirty="0" err="1"/>
              <a:t>Pemeriksaan</a:t>
            </a:r>
            <a:r>
              <a:rPr lang="en-ID" dirty="0"/>
              <a:t> </a:t>
            </a:r>
            <a:r>
              <a:rPr lang="en-ID" dirty="0" err="1"/>
              <a:t>Bagian</a:t>
            </a:r>
            <a:r>
              <a:rPr lang="en-ID" dirty="0"/>
              <a:t> </a:t>
            </a:r>
            <a:r>
              <a:rPr lang="en-ID" dirty="0" err="1"/>
              <a:t>Belakang</a:t>
            </a:r>
            <a:endParaRPr lang="en-US" dirty="0"/>
          </a:p>
        </p:txBody>
      </p:sp>
      <p:pic>
        <p:nvPicPr>
          <p:cNvPr id="8" name="Content Placeholder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5069" y="1283608"/>
            <a:ext cx="6521911" cy="435133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3348088" y="5888651"/>
            <a:ext cx="35517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RUANG KONSUMSI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39771748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="" xmlns:a16="http://schemas.microsoft.com/office/drawing/2014/main" id="{75419247-82A1-0529-AF49-82A54A47C7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3123" y="79402"/>
            <a:ext cx="538282" cy="510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7E051359-ECD1-F678-9EDD-35C4798FDD7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1405" y="120350"/>
            <a:ext cx="389332" cy="428330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="" xmlns:a16="http://schemas.microsoft.com/office/drawing/2014/main" id="{F381BDFC-D351-469D-A26E-B6357C52CDC7}"/>
              </a:ext>
            </a:extLst>
          </p:cNvPr>
          <p:cNvSpPr txBox="1"/>
          <p:nvPr/>
        </p:nvSpPr>
        <p:spPr>
          <a:xfrm>
            <a:off x="1767915" y="1098068"/>
            <a:ext cx="948646" cy="9716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35437">
              <a:buClrTx/>
            </a:pPr>
            <a:r>
              <a:rPr lang="en-US" sz="5714" b="1" kern="1200" dirty="0">
                <a:solidFill>
                  <a:prstClr val="white"/>
                </a:solidFill>
                <a:latin typeface="Montserrat SemiBold" pitchFamily="2" charset="77"/>
                <a:ea typeface="+mn-ea"/>
                <a:cs typeface="+mn-cs"/>
              </a:rPr>
              <a:t>A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="" xmlns:a16="http://schemas.microsoft.com/office/drawing/2014/main" id="{93B2A265-1B42-3C2B-230D-DFD64AACD79E}"/>
              </a:ext>
            </a:extLst>
          </p:cNvPr>
          <p:cNvSpPr txBox="1"/>
          <p:nvPr/>
        </p:nvSpPr>
        <p:spPr>
          <a:xfrm>
            <a:off x="5826592" y="1163735"/>
            <a:ext cx="958629" cy="9716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35437">
              <a:buClrTx/>
            </a:pPr>
            <a:r>
              <a:rPr lang="en-US" sz="5714" b="1" kern="1200" dirty="0">
                <a:solidFill>
                  <a:prstClr val="white"/>
                </a:solidFill>
                <a:latin typeface="Montserrat SemiBold" pitchFamily="2" charset="77"/>
                <a:ea typeface="+mn-ea"/>
                <a:cs typeface="+mn-cs"/>
              </a:rPr>
              <a:t>B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="" xmlns:a16="http://schemas.microsoft.com/office/drawing/2014/main" id="{44B88EF3-9E73-C485-D7DA-94AB37F7A612}"/>
              </a:ext>
            </a:extLst>
          </p:cNvPr>
          <p:cNvSpPr txBox="1"/>
          <p:nvPr/>
        </p:nvSpPr>
        <p:spPr>
          <a:xfrm>
            <a:off x="9827183" y="1163735"/>
            <a:ext cx="926686" cy="9716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35437">
              <a:buClrTx/>
            </a:pPr>
            <a:r>
              <a:rPr lang="en-US" sz="5714" b="1" kern="1200" dirty="0">
                <a:solidFill>
                  <a:prstClr val="white"/>
                </a:solidFill>
                <a:latin typeface="Montserrat SemiBold" pitchFamily="2" charset="77"/>
                <a:ea typeface="+mn-ea"/>
                <a:cs typeface="+mn-cs"/>
              </a:rPr>
              <a:t>C</a:t>
            </a:r>
          </a:p>
        </p:txBody>
      </p:sp>
      <p:sp>
        <p:nvSpPr>
          <p:cNvPr id="7" name="Title 6"/>
          <p:cNvSpPr txBox="1">
            <a:spLocks/>
          </p:cNvSpPr>
          <p:nvPr/>
        </p:nvSpPr>
        <p:spPr>
          <a:xfrm>
            <a:off x="2165684" y="365126"/>
            <a:ext cx="8325853" cy="66477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D" dirty="0" err="1"/>
              <a:t>Pemeriksaan</a:t>
            </a:r>
            <a:r>
              <a:rPr lang="en-ID" dirty="0"/>
              <a:t> </a:t>
            </a:r>
            <a:r>
              <a:rPr lang="en-ID" dirty="0" err="1"/>
              <a:t>Bagian</a:t>
            </a:r>
            <a:r>
              <a:rPr lang="en-ID" dirty="0"/>
              <a:t> </a:t>
            </a:r>
            <a:r>
              <a:rPr lang="en-ID" dirty="0" err="1"/>
              <a:t>Belakang</a:t>
            </a:r>
            <a:endParaRPr lang="en-US" dirty="0"/>
          </a:p>
        </p:txBody>
      </p:sp>
      <p:pic>
        <p:nvPicPr>
          <p:cNvPr id="8" name="Content Placeholder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532"/>
          <a:stretch/>
        </p:blipFill>
        <p:spPr>
          <a:xfrm>
            <a:off x="2399699" y="1420561"/>
            <a:ext cx="4735235" cy="2844743"/>
          </a:xfrm>
          <a:prstGeom prst="rect">
            <a:avLst/>
          </a:prstGeom>
        </p:spPr>
      </p:pic>
      <p:pic>
        <p:nvPicPr>
          <p:cNvPr id="9" name="Picture 340" descr="food cart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810"/>
          <a:stretch>
            <a:fillRect/>
          </a:stretch>
        </p:blipFill>
        <p:spPr bwMode="auto">
          <a:xfrm>
            <a:off x="7247928" y="1420561"/>
            <a:ext cx="2857500" cy="4244340"/>
          </a:xfrm>
          <a:prstGeom prst="rect">
            <a:avLst/>
          </a:prstGeom>
          <a:noFill/>
          <a:ln w="9525">
            <a:solidFill>
              <a:srgbClr val="3333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Bent Arrow 9"/>
          <p:cNvSpPr/>
          <p:nvPr/>
        </p:nvSpPr>
        <p:spPr>
          <a:xfrm flipV="1">
            <a:off x="4097307" y="3758758"/>
            <a:ext cx="4078514" cy="1024301"/>
          </a:xfrm>
          <a:prstGeom prst="ben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schemeClr val="tx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639709" y="5295569"/>
            <a:ext cx="35517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D" dirty="0" err="1"/>
              <a:t>Kereta</a:t>
            </a:r>
            <a:r>
              <a:rPr lang="en-ID" dirty="0"/>
              <a:t> </a:t>
            </a:r>
            <a:r>
              <a:rPr lang="en-ID" dirty="0" err="1"/>
              <a:t>Makanan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50820253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="" xmlns:a16="http://schemas.microsoft.com/office/drawing/2014/main" id="{75419247-82A1-0529-AF49-82A54A47C7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3123" y="79402"/>
            <a:ext cx="538282" cy="510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7E051359-ECD1-F678-9EDD-35C4798FDD7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1405" y="120350"/>
            <a:ext cx="389332" cy="428330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="" xmlns:a16="http://schemas.microsoft.com/office/drawing/2014/main" id="{F381BDFC-D351-469D-A26E-B6357C52CDC7}"/>
              </a:ext>
            </a:extLst>
          </p:cNvPr>
          <p:cNvSpPr txBox="1"/>
          <p:nvPr/>
        </p:nvSpPr>
        <p:spPr>
          <a:xfrm>
            <a:off x="1767915" y="1098068"/>
            <a:ext cx="948646" cy="9716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35437">
              <a:buClrTx/>
            </a:pPr>
            <a:r>
              <a:rPr lang="en-US" sz="5714" b="1" kern="1200" dirty="0">
                <a:solidFill>
                  <a:prstClr val="white"/>
                </a:solidFill>
                <a:latin typeface="Montserrat SemiBold" pitchFamily="2" charset="77"/>
                <a:ea typeface="+mn-ea"/>
                <a:cs typeface="+mn-cs"/>
              </a:rPr>
              <a:t>A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="" xmlns:a16="http://schemas.microsoft.com/office/drawing/2014/main" id="{93B2A265-1B42-3C2B-230D-DFD64AACD79E}"/>
              </a:ext>
            </a:extLst>
          </p:cNvPr>
          <p:cNvSpPr txBox="1"/>
          <p:nvPr/>
        </p:nvSpPr>
        <p:spPr>
          <a:xfrm>
            <a:off x="5826592" y="1163735"/>
            <a:ext cx="958629" cy="9716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35437">
              <a:buClrTx/>
            </a:pPr>
            <a:r>
              <a:rPr lang="en-US" sz="5714" b="1" kern="1200" dirty="0">
                <a:solidFill>
                  <a:prstClr val="white"/>
                </a:solidFill>
                <a:latin typeface="Montserrat SemiBold" pitchFamily="2" charset="77"/>
                <a:ea typeface="+mn-ea"/>
                <a:cs typeface="+mn-cs"/>
              </a:rPr>
              <a:t>B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="" xmlns:a16="http://schemas.microsoft.com/office/drawing/2014/main" id="{44B88EF3-9E73-C485-D7DA-94AB37F7A612}"/>
              </a:ext>
            </a:extLst>
          </p:cNvPr>
          <p:cNvSpPr txBox="1"/>
          <p:nvPr/>
        </p:nvSpPr>
        <p:spPr>
          <a:xfrm>
            <a:off x="9827183" y="1163735"/>
            <a:ext cx="926686" cy="9716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35437">
              <a:buClrTx/>
            </a:pPr>
            <a:r>
              <a:rPr lang="en-US" sz="5714" b="1" kern="1200" dirty="0">
                <a:solidFill>
                  <a:prstClr val="white"/>
                </a:solidFill>
                <a:latin typeface="Montserrat SemiBold" pitchFamily="2" charset="77"/>
                <a:ea typeface="+mn-ea"/>
                <a:cs typeface="+mn-cs"/>
              </a:rPr>
              <a:t>C</a:t>
            </a:r>
          </a:p>
        </p:txBody>
      </p:sp>
      <p:sp>
        <p:nvSpPr>
          <p:cNvPr id="7" name="Title 6"/>
          <p:cNvSpPr txBox="1">
            <a:spLocks/>
          </p:cNvSpPr>
          <p:nvPr/>
        </p:nvSpPr>
        <p:spPr>
          <a:xfrm>
            <a:off x="2165684" y="365126"/>
            <a:ext cx="8325853" cy="66477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D" dirty="0" err="1"/>
              <a:t>Pemeriksaan</a:t>
            </a:r>
            <a:r>
              <a:rPr lang="en-ID" dirty="0"/>
              <a:t> </a:t>
            </a:r>
            <a:r>
              <a:rPr lang="en-ID" dirty="0" err="1"/>
              <a:t>Bagian</a:t>
            </a:r>
            <a:r>
              <a:rPr lang="en-ID" dirty="0"/>
              <a:t> </a:t>
            </a:r>
            <a:r>
              <a:rPr lang="en-ID" dirty="0" err="1"/>
              <a:t>Belakang</a:t>
            </a:r>
            <a:endParaRPr lang="en-US" dirty="0"/>
          </a:p>
        </p:txBody>
      </p:sp>
      <p:pic>
        <p:nvPicPr>
          <p:cNvPr id="8" name="Picture 3" descr="747 WBA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30"/>
          <a:stretch>
            <a:fillRect/>
          </a:stretch>
        </p:blipFill>
        <p:spPr bwMode="auto">
          <a:xfrm>
            <a:off x="3065570" y="1163734"/>
            <a:ext cx="2756881" cy="3933947"/>
          </a:xfrm>
          <a:prstGeom prst="rect">
            <a:avLst/>
          </a:prstGeom>
          <a:noFill/>
          <a:ln w="9525">
            <a:solidFill>
              <a:srgbClr val="3333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747 WBA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1066" y="1163735"/>
            <a:ext cx="2644777" cy="3933947"/>
          </a:xfrm>
          <a:prstGeom prst="rect">
            <a:avLst/>
          </a:prstGeom>
          <a:noFill/>
          <a:ln w="9525">
            <a:solidFill>
              <a:srgbClr val="3333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Line 7"/>
          <p:cNvSpPr>
            <a:spLocks noChangeShapeType="1"/>
          </p:cNvSpPr>
          <p:nvPr/>
        </p:nvSpPr>
        <p:spPr bwMode="auto">
          <a:xfrm>
            <a:off x="5528444" y="3648851"/>
            <a:ext cx="1371366" cy="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4121732" y="5485069"/>
            <a:ext cx="35517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D" dirty="0"/>
              <a:t>Panel Air </a:t>
            </a:r>
            <a:r>
              <a:rPr lang="en-ID" dirty="0" err="1"/>
              <a:t>Panas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50536040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="" xmlns:a16="http://schemas.microsoft.com/office/drawing/2014/main" id="{75419247-82A1-0529-AF49-82A54A47C7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3123" y="79402"/>
            <a:ext cx="538282" cy="510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7E051359-ECD1-F678-9EDD-35C4798FDD7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1405" y="120350"/>
            <a:ext cx="389332" cy="428330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="" xmlns:a16="http://schemas.microsoft.com/office/drawing/2014/main" id="{F381BDFC-D351-469D-A26E-B6357C52CDC7}"/>
              </a:ext>
            </a:extLst>
          </p:cNvPr>
          <p:cNvSpPr txBox="1"/>
          <p:nvPr/>
        </p:nvSpPr>
        <p:spPr>
          <a:xfrm>
            <a:off x="1767915" y="1098068"/>
            <a:ext cx="948646" cy="9716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35437">
              <a:buClrTx/>
            </a:pPr>
            <a:r>
              <a:rPr lang="en-US" sz="5714" b="1" kern="1200" dirty="0">
                <a:solidFill>
                  <a:prstClr val="white"/>
                </a:solidFill>
                <a:latin typeface="Montserrat SemiBold" pitchFamily="2" charset="77"/>
                <a:ea typeface="+mn-ea"/>
                <a:cs typeface="+mn-cs"/>
              </a:rPr>
              <a:t>A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="" xmlns:a16="http://schemas.microsoft.com/office/drawing/2014/main" id="{93B2A265-1B42-3C2B-230D-DFD64AACD79E}"/>
              </a:ext>
            </a:extLst>
          </p:cNvPr>
          <p:cNvSpPr txBox="1"/>
          <p:nvPr/>
        </p:nvSpPr>
        <p:spPr>
          <a:xfrm>
            <a:off x="5826592" y="1163735"/>
            <a:ext cx="958629" cy="9716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35437">
              <a:buClrTx/>
            </a:pPr>
            <a:r>
              <a:rPr lang="en-US" sz="5714" b="1" kern="1200" dirty="0">
                <a:solidFill>
                  <a:prstClr val="white"/>
                </a:solidFill>
                <a:latin typeface="Montserrat SemiBold" pitchFamily="2" charset="77"/>
                <a:ea typeface="+mn-ea"/>
                <a:cs typeface="+mn-cs"/>
              </a:rPr>
              <a:t>B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="" xmlns:a16="http://schemas.microsoft.com/office/drawing/2014/main" id="{44B88EF3-9E73-C485-D7DA-94AB37F7A612}"/>
              </a:ext>
            </a:extLst>
          </p:cNvPr>
          <p:cNvSpPr txBox="1"/>
          <p:nvPr/>
        </p:nvSpPr>
        <p:spPr>
          <a:xfrm>
            <a:off x="9827183" y="1163735"/>
            <a:ext cx="926686" cy="9716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35437">
              <a:buClrTx/>
            </a:pPr>
            <a:r>
              <a:rPr lang="en-US" sz="5714" b="1" kern="1200" dirty="0">
                <a:solidFill>
                  <a:prstClr val="white"/>
                </a:solidFill>
                <a:latin typeface="Montserrat SemiBold" pitchFamily="2" charset="77"/>
                <a:ea typeface="+mn-ea"/>
                <a:cs typeface="+mn-cs"/>
              </a:rPr>
              <a:t>C</a:t>
            </a:r>
          </a:p>
        </p:txBody>
      </p:sp>
      <p:sp>
        <p:nvSpPr>
          <p:cNvPr id="7" name="Title 6"/>
          <p:cNvSpPr txBox="1">
            <a:spLocks/>
          </p:cNvSpPr>
          <p:nvPr/>
        </p:nvSpPr>
        <p:spPr>
          <a:xfrm>
            <a:off x="2165684" y="365126"/>
            <a:ext cx="8325853" cy="66477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D"/>
              <a:t>Pemeriksaan Bagian Tengah</a:t>
            </a:r>
            <a:endParaRPr lang="en-US" dirty="0"/>
          </a:p>
        </p:txBody>
      </p:sp>
      <p:pic>
        <p:nvPicPr>
          <p:cNvPr id="8" name="Content Placeholder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1095" y="1133402"/>
            <a:ext cx="5955030" cy="451138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042610" y="5825289"/>
            <a:ext cx="42254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>
                <a:latin typeface="Corbel" panose="020B0503020204020204" pitchFamily="34" charset="0"/>
              </a:rPr>
              <a:t>Ruangan</a:t>
            </a:r>
            <a:r>
              <a:rPr lang="en-US" dirty="0">
                <a:latin typeface="Corbel" panose="020B0503020204020204" pitchFamily="34" charset="0"/>
              </a:rPr>
              <a:t> Areal </a:t>
            </a:r>
            <a:r>
              <a:rPr lang="en-US" dirty="0" err="1">
                <a:latin typeface="Corbel" panose="020B0503020204020204" pitchFamily="34" charset="0"/>
              </a:rPr>
              <a:t>Penumpang</a:t>
            </a:r>
            <a:endParaRPr lang="id-ID" dirty="0">
              <a:latin typeface="Corbel" panose="020B05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552012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="" xmlns:a16="http://schemas.microsoft.com/office/drawing/2014/main" id="{75419247-82A1-0529-AF49-82A54A47C7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3123" y="79402"/>
            <a:ext cx="538282" cy="510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7E051359-ECD1-F678-9EDD-35C4798FDD7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1405" y="120350"/>
            <a:ext cx="389332" cy="428330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="" xmlns:a16="http://schemas.microsoft.com/office/drawing/2014/main" id="{F381BDFC-D351-469D-A26E-B6357C52CDC7}"/>
              </a:ext>
            </a:extLst>
          </p:cNvPr>
          <p:cNvSpPr txBox="1"/>
          <p:nvPr/>
        </p:nvSpPr>
        <p:spPr>
          <a:xfrm>
            <a:off x="1767915" y="1098068"/>
            <a:ext cx="948646" cy="9716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35437">
              <a:buClrTx/>
            </a:pPr>
            <a:r>
              <a:rPr lang="en-US" sz="5714" b="1" kern="1200" dirty="0">
                <a:solidFill>
                  <a:prstClr val="white"/>
                </a:solidFill>
                <a:latin typeface="Montserrat SemiBold" pitchFamily="2" charset="77"/>
                <a:ea typeface="+mn-ea"/>
                <a:cs typeface="+mn-cs"/>
              </a:rPr>
              <a:t>A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="" xmlns:a16="http://schemas.microsoft.com/office/drawing/2014/main" id="{93B2A265-1B42-3C2B-230D-DFD64AACD79E}"/>
              </a:ext>
            </a:extLst>
          </p:cNvPr>
          <p:cNvSpPr txBox="1"/>
          <p:nvPr/>
        </p:nvSpPr>
        <p:spPr>
          <a:xfrm>
            <a:off x="5826592" y="1163735"/>
            <a:ext cx="958629" cy="9716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35437">
              <a:buClrTx/>
            </a:pPr>
            <a:r>
              <a:rPr lang="en-US" sz="5714" b="1" kern="1200" dirty="0">
                <a:solidFill>
                  <a:prstClr val="white"/>
                </a:solidFill>
                <a:latin typeface="Montserrat SemiBold" pitchFamily="2" charset="77"/>
                <a:ea typeface="+mn-ea"/>
                <a:cs typeface="+mn-cs"/>
              </a:rPr>
              <a:t>B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="" xmlns:a16="http://schemas.microsoft.com/office/drawing/2014/main" id="{44B88EF3-9E73-C485-D7DA-94AB37F7A612}"/>
              </a:ext>
            </a:extLst>
          </p:cNvPr>
          <p:cNvSpPr txBox="1"/>
          <p:nvPr/>
        </p:nvSpPr>
        <p:spPr>
          <a:xfrm>
            <a:off x="9827183" y="1163735"/>
            <a:ext cx="926686" cy="9716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35437">
              <a:buClrTx/>
            </a:pPr>
            <a:r>
              <a:rPr lang="en-US" sz="5714" b="1" kern="1200" dirty="0">
                <a:solidFill>
                  <a:prstClr val="white"/>
                </a:solidFill>
                <a:latin typeface="Montserrat SemiBold" pitchFamily="2" charset="77"/>
                <a:ea typeface="+mn-ea"/>
                <a:cs typeface="+mn-cs"/>
              </a:rPr>
              <a:t>C</a:t>
            </a:r>
          </a:p>
        </p:txBody>
      </p:sp>
      <p:sp>
        <p:nvSpPr>
          <p:cNvPr id="7" name="Title 6"/>
          <p:cNvSpPr txBox="1">
            <a:spLocks/>
          </p:cNvSpPr>
          <p:nvPr/>
        </p:nvSpPr>
        <p:spPr>
          <a:xfrm>
            <a:off x="2165684" y="365126"/>
            <a:ext cx="8325853" cy="66477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D" dirty="0" err="1"/>
              <a:t>Pemeriksaan</a:t>
            </a:r>
            <a:r>
              <a:rPr lang="en-ID" dirty="0"/>
              <a:t> </a:t>
            </a:r>
            <a:r>
              <a:rPr lang="en-ID" dirty="0" err="1"/>
              <a:t>Bagian</a:t>
            </a:r>
            <a:r>
              <a:rPr lang="en-ID" dirty="0"/>
              <a:t> Tengah</a:t>
            </a:r>
            <a:endParaRPr lang="en-US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2312" y="1101044"/>
            <a:ext cx="2031963" cy="2467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6202" y="1172184"/>
            <a:ext cx="3240000" cy="215968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5239" y="3639569"/>
            <a:ext cx="3240000" cy="21600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6202" y="3642944"/>
            <a:ext cx="3240000" cy="2156625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215864" y="5870710"/>
            <a:ext cx="42254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Corbel" panose="020B0503020204020204" pitchFamily="34" charset="0"/>
              </a:rPr>
              <a:t>KURSI PENUMPANG</a:t>
            </a:r>
            <a:endParaRPr lang="id-ID" dirty="0">
              <a:latin typeface="Corbel" panose="020B05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520214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="" xmlns:a16="http://schemas.microsoft.com/office/drawing/2014/main" id="{75419247-82A1-0529-AF49-82A54A47C7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3123" y="79402"/>
            <a:ext cx="538282" cy="510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7E051359-ECD1-F678-9EDD-35C4798FDD7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1405" y="120350"/>
            <a:ext cx="389332" cy="428330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="" xmlns:a16="http://schemas.microsoft.com/office/drawing/2014/main" id="{F381BDFC-D351-469D-A26E-B6357C52CDC7}"/>
              </a:ext>
            </a:extLst>
          </p:cNvPr>
          <p:cNvSpPr txBox="1"/>
          <p:nvPr/>
        </p:nvSpPr>
        <p:spPr>
          <a:xfrm>
            <a:off x="1767915" y="1098068"/>
            <a:ext cx="948646" cy="9716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35437">
              <a:buClrTx/>
            </a:pPr>
            <a:r>
              <a:rPr lang="en-US" sz="5714" b="1" kern="1200" dirty="0">
                <a:solidFill>
                  <a:prstClr val="white"/>
                </a:solidFill>
                <a:latin typeface="Montserrat SemiBold" pitchFamily="2" charset="77"/>
                <a:ea typeface="+mn-ea"/>
                <a:cs typeface="+mn-cs"/>
              </a:rPr>
              <a:t>A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="" xmlns:a16="http://schemas.microsoft.com/office/drawing/2014/main" id="{93B2A265-1B42-3C2B-230D-DFD64AACD79E}"/>
              </a:ext>
            </a:extLst>
          </p:cNvPr>
          <p:cNvSpPr txBox="1"/>
          <p:nvPr/>
        </p:nvSpPr>
        <p:spPr>
          <a:xfrm>
            <a:off x="5826592" y="1163735"/>
            <a:ext cx="958629" cy="9716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35437">
              <a:buClrTx/>
            </a:pPr>
            <a:r>
              <a:rPr lang="en-US" sz="5714" b="1" kern="1200" dirty="0">
                <a:solidFill>
                  <a:prstClr val="white"/>
                </a:solidFill>
                <a:latin typeface="Montserrat SemiBold" pitchFamily="2" charset="77"/>
                <a:ea typeface="+mn-ea"/>
                <a:cs typeface="+mn-cs"/>
              </a:rPr>
              <a:t>B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="" xmlns:a16="http://schemas.microsoft.com/office/drawing/2014/main" id="{44B88EF3-9E73-C485-D7DA-94AB37F7A612}"/>
              </a:ext>
            </a:extLst>
          </p:cNvPr>
          <p:cNvSpPr txBox="1"/>
          <p:nvPr/>
        </p:nvSpPr>
        <p:spPr>
          <a:xfrm>
            <a:off x="9827183" y="1163735"/>
            <a:ext cx="926686" cy="9716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35437">
              <a:buClrTx/>
            </a:pPr>
            <a:r>
              <a:rPr lang="en-US" sz="5714" b="1" kern="1200" dirty="0">
                <a:solidFill>
                  <a:prstClr val="white"/>
                </a:solidFill>
                <a:latin typeface="Montserrat SemiBold" pitchFamily="2" charset="77"/>
                <a:ea typeface="+mn-ea"/>
                <a:cs typeface="+mn-cs"/>
              </a:rPr>
              <a:t>C</a:t>
            </a:r>
          </a:p>
        </p:txBody>
      </p:sp>
      <p:sp>
        <p:nvSpPr>
          <p:cNvPr id="7" name="Title 6"/>
          <p:cNvSpPr txBox="1">
            <a:spLocks/>
          </p:cNvSpPr>
          <p:nvPr/>
        </p:nvSpPr>
        <p:spPr>
          <a:xfrm>
            <a:off x="2165684" y="365126"/>
            <a:ext cx="8325853" cy="66477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D" dirty="0" err="1"/>
              <a:t>Pemeriksaan</a:t>
            </a:r>
            <a:r>
              <a:rPr lang="en-ID" dirty="0"/>
              <a:t> </a:t>
            </a:r>
            <a:r>
              <a:rPr lang="en-ID" dirty="0" err="1"/>
              <a:t>Bagian</a:t>
            </a:r>
            <a:r>
              <a:rPr lang="en-ID" dirty="0"/>
              <a:t> Tengah</a:t>
            </a:r>
            <a:endParaRPr lang="en-US" dirty="0"/>
          </a:p>
        </p:txBody>
      </p:sp>
      <p:pic>
        <p:nvPicPr>
          <p:cNvPr id="8" name="Picture Placeholder 4" descr="IMG_2857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2165684" y="1380064"/>
            <a:ext cx="3520440" cy="3653444"/>
          </a:xfrm>
          <a:prstGeom prst="rect">
            <a:avLst/>
          </a:prstGeom>
        </p:spPr>
      </p:pic>
      <p:pic>
        <p:nvPicPr>
          <p:cNvPr id="9" name="Picture Placeholder 4" descr="IMG_2870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05310" y="1380064"/>
            <a:ext cx="4160837" cy="365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3713846" y="5249837"/>
            <a:ext cx="42254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>
                <a:latin typeface="Corbel" panose="020B0503020204020204" pitchFamily="34" charset="0"/>
              </a:rPr>
              <a:t>Tempat</a:t>
            </a:r>
            <a:r>
              <a:rPr lang="en-US" dirty="0">
                <a:latin typeface="Corbel" panose="020B0503020204020204" pitchFamily="34" charset="0"/>
              </a:rPr>
              <a:t> </a:t>
            </a:r>
            <a:r>
              <a:rPr lang="en-US" dirty="0" err="1">
                <a:latin typeface="Corbel" panose="020B0503020204020204" pitchFamily="34" charset="0"/>
              </a:rPr>
              <a:t>Bagasi</a:t>
            </a:r>
            <a:r>
              <a:rPr lang="en-US" dirty="0">
                <a:latin typeface="Corbel" panose="020B0503020204020204" pitchFamily="34" charset="0"/>
              </a:rPr>
              <a:t> </a:t>
            </a:r>
            <a:r>
              <a:rPr lang="en-US" dirty="0" err="1">
                <a:latin typeface="Corbel" panose="020B0503020204020204" pitchFamily="34" charset="0"/>
              </a:rPr>
              <a:t>Penumpang</a:t>
            </a:r>
            <a:endParaRPr lang="id-ID" dirty="0">
              <a:latin typeface="Corbel" panose="020B05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673349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="" xmlns:a16="http://schemas.microsoft.com/office/drawing/2014/main" id="{75419247-82A1-0529-AF49-82A54A47C7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3123" y="79402"/>
            <a:ext cx="538282" cy="510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7E051359-ECD1-F678-9EDD-35C4798FDD7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1405" y="120350"/>
            <a:ext cx="389332" cy="428330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="" xmlns:a16="http://schemas.microsoft.com/office/drawing/2014/main" id="{F381BDFC-D351-469D-A26E-B6357C52CDC7}"/>
              </a:ext>
            </a:extLst>
          </p:cNvPr>
          <p:cNvSpPr txBox="1"/>
          <p:nvPr/>
        </p:nvSpPr>
        <p:spPr>
          <a:xfrm>
            <a:off x="1767915" y="1098068"/>
            <a:ext cx="948646" cy="9716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35437">
              <a:buClrTx/>
            </a:pPr>
            <a:r>
              <a:rPr lang="en-US" sz="5714" b="1" kern="1200" dirty="0">
                <a:solidFill>
                  <a:prstClr val="white"/>
                </a:solidFill>
                <a:latin typeface="Montserrat SemiBold" pitchFamily="2" charset="77"/>
                <a:ea typeface="+mn-ea"/>
                <a:cs typeface="+mn-cs"/>
              </a:rPr>
              <a:t>A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="" xmlns:a16="http://schemas.microsoft.com/office/drawing/2014/main" id="{93B2A265-1B42-3C2B-230D-DFD64AACD79E}"/>
              </a:ext>
            </a:extLst>
          </p:cNvPr>
          <p:cNvSpPr txBox="1"/>
          <p:nvPr/>
        </p:nvSpPr>
        <p:spPr>
          <a:xfrm>
            <a:off x="5826592" y="1163735"/>
            <a:ext cx="958629" cy="9716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35437">
              <a:buClrTx/>
            </a:pPr>
            <a:r>
              <a:rPr lang="en-US" sz="5714" b="1" kern="1200" dirty="0">
                <a:solidFill>
                  <a:prstClr val="white"/>
                </a:solidFill>
                <a:latin typeface="Montserrat SemiBold" pitchFamily="2" charset="77"/>
                <a:ea typeface="+mn-ea"/>
                <a:cs typeface="+mn-cs"/>
              </a:rPr>
              <a:t>B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="" xmlns:a16="http://schemas.microsoft.com/office/drawing/2014/main" id="{44B88EF3-9E73-C485-D7DA-94AB37F7A612}"/>
              </a:ext>
            </a:extLst>
          </p:cNvPr>
          <p:cNvSpPr txBox="1"/>
          <p:nvPr/>
        </p:nvSpPr>
        <p:spPr>
          <a:xfrm>
            <a:off x="9827183" y="1163735"/>
            <a:ext cx="926686" cy="9716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35437">
              <a:buClrTx/>
            </a:pPr>
            <a:r>
              <a:rPr lang="en-US" sz="5714" b="1" kern="1200" dirty="0">
                <a:solidFill>
                  <a:prstClr val="white"/>
                </a:solidFill>
                <a:latin typeface="Montserrat SemiBold" pitchFamily="2" charset="77"/>
                <a:ea typeface="+mn-ea"/>
                <a:cs typeface="+mn-cs"/>
              </a:rPr>
              <a:t>C</a:t>
            </a:r>
          </a:p>
        </p:txBody>
      </p:sp>
      <p:sp>
        <p:nvSpPr>
          <p:cNvPr id="7" name="Title 6"/>
          <p:cNvSpPr txBox="1">
            <a:spLocks/>
          </p:cNvSpPr>
          <p:nvPr/>
        </p:nvSpPr>
        <p:spPr>
          <a:xfrm>
            <a:off x="2165684" y="365126"/>
            <a:ext cx="8325853" cy="66477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D" dirty="0" err="1"/>
              <a:t>Pemeriksaan</a:t>
            </a:r>
            <a:r>
              <a:rPr lang="en-ID" dirty="0"/>
              <a:t> </a:t>
            </a:r>
            <a:r>
              <a:rPr lang="en-ID" dirty="0" err="1"/>
              <a:t>Bagian</a:t>
            </a:r>
            <a:r>
              <a:rPr lang="en-ID" dirty="0"/>
              <a:t> Tengah</a:t>
            </a:r>
            <a:endParaRPr lang="en-US" dirty="0"/>
          </a:p>
        </p:txBody>
      </p:sp>
      <p:pic>
        <p:nvPicPr>
          <p:cNvPr id="8" name="Content Placeholder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3673" y="1029903"/>
            <a:ext cx="6429874" cy="482240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215864" y="5975847"/>
            <a:ext cx="42254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D" i="1" dirty="0" err="1">
                <a:latin typeface="Corbel" panose="020B0503020204020204" pitchFamily="34" charset="0"/>
              </a:rPr>
              <a:t>Kalo</a:t>
            </a:r>
            <a:r>
              <a:rPr lang="en-ID" i="1" dirty="0">
                <a:latin typeface="Corbel" panose="020B0503020204020204" pitchFamily="34" charset="0"/>
              </a:rPr>
              <a:t> </a:t>
            </a:r>
            <a:r>
              <a:rPr lang="en-ID" i="1" dirty="0" err="1">
                <a:latin typeface="Corbel" panose="020B0503020204020204" pitchFamily="34" charset="0"/>
              </a:rPr>
              <a:t>ini</a:t>
            </a:r>
            <a:r>
              <a:rPr lang="en-ID" i="1" dirty="0">
                <a:latin typeface="Corbel" panose="020B0503020204020204" pitchFamily="34" charset="0"/>
              </a:rPr>
              <a:t> </a:t>
            </a:r>
            <a:r>
              <a:rPr lang="en-ID" i="1" dirty="0" err="1">
                <a:latin typeface="Corbel" panose="020B0503020204020204" pitchFamily="34" charset="0"/>
              </a:rPr>
              <a:t>periksa</a:t>
            </a:r>
            <a:r>
              <a:rPr lang="en-ID" i="1" dirty="0">
                <a:latin typeface="Corbel" panose="020B0503020204020204" pitchFamily="34" charset="0"/>
              </a:rPr>
              <a:t> </a:t>
            </a:r>
            <a:r>
              <a:rPr lang="en-ID" i="1" dirty="0" err="1">
                <a:latin typeface="Corbel" panose="020B0503020204020204" pitchFamily="34" charset="0"/>
              </a:rPr>
              <a:t>tidak</a:t>
            </a:r>
            <a:r>
              <a:rPr lang="en-ID" i="1" dirty="0">
                <a:latin typeface="Corbel" panose="020B0503020204020204" pitchFamily="34" charset="0"/>
              </a:rPr>
              <a:t> ??</a:t>
            </a:r>
            <a:endParaRPr lang="id-ID" i="1" dirty="0">
              <a:latin typeface="Corbel" panose="020B05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724224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="" xmlns:a16="http://schemas.microsoft.com/office/drawing/2014/main" id="{75419247-82A1-0529-AF49-82A54A47C7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3123" y="79402"/>
            <a:ext cx="538282" cy="510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7E051359-ECD1-F678-9EDD-35C4798FDD7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1405" y="120350"/>
            <a:ext cx="389332" cy="428330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="" xmlns:a16="http://schemas.microsoft.com/office/drawing/2014/main" id="{F381BDFC-D351-469D-A26E-B6357C52CDC7}"/>
              </a:ext>
            </a:extLst>
          </p:cNvPr>
          <p:cNvSpPr txBox="1"/>
          <p:nvPr/>
        </p:nvSpPr>
        <p:spPr>
          <a:xfrm>
            <a:off x="1767915" y="1098068"/>
            <a:ext cx="948646" cy="9716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35437">
              <a:buClrTx/>
            </a:pPr>
            <a:r>
              <a:rPr lang="en-US" sz="5714" b="1" kern="1200" dirty="0">
                <a:solidFill>
                  <a:prstClr val="white"/>
                </a:solidFill>
                <a:latin typeface="Montserrat SemiBold" pitchFamily="2" charset="77"/>
                <a:ea typeface="+mn-ea"/>
                <a:cs typeface="+mn-cs"/>
              </a:rPr>
              <a:t>A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="" xmlns:a16="http://schemas.microsoft.com/office/drawing/2014/main" id="{93B2A265-1B42-3C2B-230D-DFD64AACD79E}"/>
              </a:ext>
            </a:extLst>
          </p:cNvPr>
          <p:cNvSpPr txBox="1"/>
          <p:nvPr/>
        </p:nvSpPr>
        <p:spPr>
          <a:xfrm>
            <a:off x="5826592" y="1163735"/>
            <a:ext cx="958629" cy="9716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35437">
              <a:buClrTx/>
            </a:pPr>
            <a:r>
              <a:rPr lang="en-US" sz="5714" b="1" kern="1200" dirty="0">
                <a:solidFill>
                  <a:prstClr val="white"/>
                </a:solidFill>
                <a:latin typeface="Montserrat SemiBold" pitchFamily="2" charset="77"/>
                <a:ea typeface="+mn-ea"/>
                <a:cs typeface="+mn-cs"/>
              </a:rPr>
              <a:t>B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="" xmlns:a16="http://schemas.microsoft.com/office/drawing/2014/main" id="{44B88EF3-9E73-C485-D7DA-94AB37F7A612}"/>
              </a:ext>
            </a:extLst>
          </p:cNvPr>
          <p:cNvSpPr txBox="1"/>
          <p:nvPr/>
        </p:nvSpPr>
        <p:spPr>
          <a:xfrm>
            <a:off x="9827183" y="1163735"/>
            <a:ext cx="926686" cy="9716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35437">
              <a:buClrTx/>
            </a:pPr>
            <a:r>
              <a:rPr lang="en-US" sz="5714" b="1" kern="1200" dirty="0">
                <a:solidFill>
                  <a:prstClr val="white"/>
                </a:solidFill>
                <a:latin typeface="Montserrat SemiBold" pitchFamily="2" charset="77"/>
                <a:ea typeface="+mn-ea"/>
                <a:cs typeface="+mn-cs"/>
              </a:rPr>
              <a:t>C</a:t>
            </a:r>
          </a:p>
        </p:txBody>
      </p:sp>
      <p:sp>
        <p:nvSpPr>
          <p:cNvPr id="7" name="Title 6"/>
          <p:cNvSpPr txBox="1">
            <a:spLocks/>
          </p:cNvSpPr>
          <p:nvPr/>
        </p:nvSpPr>
        <p:spPr>
          <a:xfrm>
            <a:off x="1591897" y="211903"/>
            <a:ext cx="8325853" cy="66477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D" dirty="0" err="1"/>
              <a:t>Pemeriksaan</a:t>
            </a:r>
            <a:r>
              <a:rPr lang="en-ID" dirty="0"/>
              <a:t> </a:t>
            </a:r>
            <a:r>
              <a:rPr lang="en-ID" dirty="0" err="1"/>
              <a:t>Bagian</a:t>
            </a:r>
            <a:r>
              <a:rPr lang="en-ID" dirty="0"/>
              <a:t> Tengah</a:t>
            </a:r>
            <a:endParaRPr lang="en-US" dirty="0"/>
          </a:p>
        </p:txBody>
      </p:sp>
      <p:pic>
        <p:nvPicPr>
          <p:cNvPr id="8" name="Picture 34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08945" y="1043969"/>
            <a:ext cx="7291756" cy="4263231"/>
          </a:xfrm>
          <a:prstGeom prst="rect">
            <a:avLst/>
          </a:prstGeom>
          <a:solidFill>
            <a:srgbClr val="333399"/>
          </a:solidFill>
          <a:ln w="9525">
            <a:solidFill>
              <a:srgbClr val="333399"/>
            </a:solidFill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3388091" y="5474489"/>
            <a:ext cx="42254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D" dirty="0">
                <a:latin typeface="Corbel" panose="020B0503020204020204" pitchFamily="34" charset="0"/>
              </a:rPr>
              <a:t>Exit Panel</a:t>
            </a:r>
            <a:endParaRPr lang="id-ID" dirty="0">
              <a:latin typeface="Corbel" panose="020B05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171398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="" xmlns:a16="http://schemas.microsoft.com/office/drawing/2014/main" id="{75419247-82A1-0529-AF49-82A54A47C7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3123" y="79402"/>
            <a:ext cx="538282" cy="510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7E051359-ECD1-F678-9EDD-35C4798FDD7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1405" y="120350"/>
            <a:ext cx="389332" cy="428330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="" xmlns:a16="http://schemas.microsoft.com/office/drawing/2014/main" id="{F381BDFC-D351-469D-A26E-B6357C52CDC7}"/>
              </a:ext>
            </a:extLst>
          </p:cNvPr>
          <p:cNvSpPr txBox="1"/>
          <p:nvPr/>
        </p:nvSpPr>
        <p:spPr>
          <a:xfrm>
            <a:off x="1767915" y="1098068"/>
            <a:ext cx="948646" cy="9716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35437">
              <a:buClrTx/>
            </a:pPr>
            <a:r>
              <a:rPr lang="en-US" sz="5714" b="1" kern="1200" dirty="0">
                <a:solidFill>
                  <a:prstClr val="white"/>
                </a:solidFill>
                <a:latin typeface="Montserrat SemiBold" pitchFamily="2" charset="77"/>
                <a:ea typeface="+mn-ea"/>
                <a:cs typeface="+mn-cs"/>
              </a:rPr>
              <a:t>A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="" xmlns:a16="http://schemas.microsoft.com/office/drawing/2014/main" id="{93B2A265-1B42-3C2B-230D-DFD64AACD79E}"/>
              </a:ext>
            </a:extLst>
          </p:cNvPr>
          <p:cNvSpPr txBox="1"/>
          <p:nvPr/>
        </p:nvSpPr>
        <p:spPr>
          <a:xfrm>
            <a:off x="5826592" y="1163735"/>
            <a:ext cx="958629" cy="9716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35437">
              <a:buClrTx/>
            </a:pPr>
            <a:r>
              <a:rPr lang="en-US" sz="5714" b="1" kern="1200" dirty="0">
                <a:solidFill>
                  <a:prstClr val="white"/>
                </a:solidFill>
                <a:latin typeface="Montserrat SemiBold" pitchFamily="2" charset="77"/>
                <a:ea typeface="+mn-ea"/>
                <a:cs typeface="+mn-cs"/>
              </a:rPr>
              <a:t>B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="" xmlns:a16="http://schemas.microsoft.com/office/drawing/2014/main" id="{44B88EF3-9E73-C485-D7DA-94AB37F7A612}"/>
              </a:ext>
            </a:extLst>
          </p:cNvPr>
          <p:cNvSpPr txBox="1"/>
          <p:nvPr/>
        </p:nvSpPr>
        <p:spPr>
          <a:xfrm>
            <a:off x="9827183" y="1163735"/>
            <a:ext cx="926686" cy="9716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35437">
              <a:buClrTx/>
            </a:pPr>
            <a:r>
              <a:rPr lang="en-US" sz="5714" b="1" kern="1200" dirty="0">
                <a:solidFill>
                  <a:prstClr val="white"/>
                </a:solidFill>
                <a:latin typeface="Montserrat SemiBold" pitchFamily="2" charset="77"/>
                <a:ea typeface="+mn-ea"/>
                <a:cs typeface="+mn-cs"/>
              </a:rPr>
              <a:t>C</a:t>
            </a:r>
          </a:p>
        </p:txBody>
      </p:sp>
      <p:sp>
        <p:nvSpPr>
          <p:cNvPr id="7" name="Title 6"/>
          <p:cNvSpPr txBox="1">
            <a:spLocks/>
          </p:cNvSpPr>
          <p:nvPr/>
        </p:nvSpPr>
        <p:spPr>
          <a:xfrm>
            <a:off x="1547938" y="334514"/>
            <a:ext cx="8325853" cy="66477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D" dirty="0" err="1"/>
              <a:t>Pemeriksaan</a:t>
            </a:r>
            <a:r>
              <a:rPr lang="en-ID" dirty="0"/>
              <a:t> </a:t>
            </a:r>
            <a:r>
              <a:rPr lang="en-ID" dirty="0" err="1"/>
              <a:t>Bagian</a:t>
            </a:r>
            <a:r>
              <a:rPr lang="en-ID" dirty="0"/>
              <a:t> Tengah</a:t>
            </a:r>
            <a:endParaRPr lang="en-US" dirty="0"/>
          </a:p>
        </p:txBody>
      </p:sp>
      <p:pic>
        <p:nvPicPr>
          <p:cNvPr id="8" name="Picture 344" descr="747 Coat Stowage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1993" y="1098068"/>
            <a:ext cx="3257709" cy="4343612"/>
          </a:xfrm>
          <a:prstGeom prst="rect">
            <a:avLst/>
          </a:prstGeom>
          <a:noFill/>
          <a:ln w="9525">
            <a:solidFill>
              <a:srgbClr val="333399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3349591" y="5540457"/>
            <a:ext cx="42254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D" dirty="0">
                <a:latin typeface="Corbel" panose="020B0503020204020204" pitchFamily="34" charset="0"/>
              </a:rPr>
              <a:t>Locker</a:t>
            </a:r>
            <a:endParaRPr lang="id-ID" dirty="0">
              <a:latin typeface="Corbel" panose="020B05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901100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="" xmlns:a16="http://schemas.microsoft.com/office/drawing/2014/main" id="{75419247-82A1-0529-AF49-82A54A47C7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3123" y="79402"/>
            <a:ext cx="538282" cy="510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7E051359-ECD1-F678-9EDD-35C4798FDD7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1405" y="120350"/>
            <a:ext cx="389332" cy="428330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="" xmlns:a16="http://schemas.microsoft.com/office/drawing/2014/main" id="{F381BDFC-D351-469D-A26E-B6357C52CDC7}"/>
              </a:ext>
            </a:extLst>
          </p:cNvPr>
          <p:cNvSpPr txBox="1"/>
          <p:nvPr/>
        </p:nvSpPr>
        <p:spPr>
          <a:xfrm>
            <a:off x="1767915" y="1098068"/>
            <a:ext cx="948646" cy="9716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35437">
              <a:buClrTx/>
            </a:pPr>
            <a:r>
              <a:rPr lang="en-US" sz="5714" b="1" kern="1200" dirty="0">
                <a:solidFill>
                  <a:prstClr val="white"/>
                </a:solidFill>
                <a:latin typeface="Montserrat SemiBold" pitchFamily="2" charset="77"/>
                <a:ea typeface="+mn-ea"/>
                <a:cs typeface="+mn-cs"/>
              </a:rPr>
              <a:t>A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="" xmlns:a16="http://schemas.microsoft.com/office/drawing/2014/main" id="{93B2A265-1B42-3C2B-230D-DFD64AACD79E}"/>
              </a:ext>
            </a:extLst>
          </p:cNvPr>
          <p:cNvSpPr txBox="1"/>
          <p:nvPr/>
        </p:nvSpPr>
        <p:spPr>
          <a:xfrm>
            <a:off x="5826592" y="1163735"/>
            <a:ext cx="958629" cy="9716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35437">
              <a:buClrTx/>
            </a:pPr>
            <a:r>
              <a:rPr lang="en-US" sz="5714" b="1" kern="1200" dirty="0">
                <a:solidFill>
                  <a:prstClr val="white"/>
                </a:solidFill>
                <a:latin typeface="Montserrat SemiBold" pitchFamily="2" charset="77"/>
                <a:ea typeface="+mn-ea"/>
                <a:cs typeface="+mn-cs"/>
              </a:rPr>
              <a:t>B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="" xmlns:a16="http://schemas.microsoft.com/office/drawing/2014/main" id="{44B88EF3-9E73-C485-D7DA-94AB37F7A612}"/>
              </a:ext>
            </a:extLst>
          </p:cNvPr>
          <p:cNvSpPr txBox="1"/>
          <p:nvPr/>
        </p:nvSpPr>
        <p:spPr>
          <a:xfrm>
            <a:off x="9827183" y="1163735"/>
            <a:ext cx="926686" cy="9716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35437">
              <a:buClrTx/>
            </a:pPr>
            <a:r>
              <a:rPr lang="en-US" sz="5714" b="1" kern="1200" dirty="0">
                <a:solidFill>
                  <a:prstClr val="white"/>
                </a:solidFill>
                <a:latin typeface="Montserrat SemiBold" pitchFamily="2" charset="77"/>
                <a:ea typeface="+mn-ea"/>
                <a:cs typeface="+mn-cs"/>
              </a:rPr>
              <a:t>C</a:t>
            </a:r>
          </a:p>
        </p:txBody>
      </p:sp>
      <p:sp>
        <p:nvSpPr>
          <p:cNvPr id="7" name="Title 6"/>
          <p:cNvSpPr txBox="1">
            <a:spLocks/>
          </p:cNvSpPr>
          <p:nvPr/>
        </p:nvSpPr>
        <p:spPr>
          <a:xfrm>
            <a:off x="1547938" y="98729"/>
            <a:ext cx="8325853" cy="66477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D" dirty="0" err="1"/>
              <a:t>Pemeriksaan</a:t>
            </a:r>
            <a:r>
              <a:rPr lang="en-ID" dirty="0"/>
              <a:t> </a:t>
            </a:r>
            <a:r>
              <a:rPr lang="en-ID" dirty="0" err="1"/>
              <a:t>Bagian</a:t>
            </a:r>
            <a:r>
              <a:rPr lang="en-ID" dirty="0"/>
              <a:t> </a:t>
            </a:r>
            <a:r>
              <a:rPr lang="en-ID" dirty="0" err="1"/>
              <a:t>Depan</a:t>
            </a:r>
            <a:endParaRPr lang="en-US" dirty="0"/>
          </a:p>
        </p:txBody>
      </p:sp>
      <p:pic>
        <p:nvPicPr>
          <p:cNvPr id="8" name="Content Placeholder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1209" y="857291"/>
            <a:ext cx="6570766" cy="435133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388264" y="5608858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Corbel" panose="020B0503020204020204" pitchFamily="34" charset="0"/>
              </a:rPr>
              <a:t>Rang control </a:t>
            </a:r>
            <a:r>
              <a:rPr lang="en-US" dirty="0" err="1">
                <a:latin typeface="Corbel" panose="020B0503020204020204" pitchFamily="34" charset="0"/>
              </a:rPr>
              <a:t>Penerbangan</a:t>
            </a:r>
            <a:endParaRPr lang="id-ID" dirty="0">
              <a:latin typeface="Corbel" panose="020B05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64146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="" xmlns:a16="http://schemas.microsoft.com/office/drawing/2014/main" id="{75419247-82A1-0529-AF49-82A54A47C7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3123" y="79402"/>
            <a:ext cx="538282" cy="510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7E051359-ECD1-F678-9EDD-35C4798FDD7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1405" y="120350"/>
            <a:ext cx="389332" cy="428330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="" xmlns:a16="http://schemas.microsoft.com/office/drawing/2014/main" id="{F381BDFC-D351-469D-A26E-B6357C52CDC7}"/>
              </a:ext>
            </a:extLst>
          </p:cNvPr>
          <p:cNvSpPr txBox="1"/>
          <p:nvPr/>
        </p:nvSpPr>
        <p:spPr>
          <a:xfrm>
            <a:off x="1767915" y="1098068"/>
            <a:ext cx="948646" cy="9716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35437">
              <a:buClrTx/>
            </a:pPr>
            <a:r>
              <a:rPr lang="en-US" sz="5714" b="1" kern="1200" dirty="0">
                <a:solidFill>
                  <a:prstClr val="white"/>
                </a:solidFill>
                <a:latin typeface="Montserrat SemiBold" pitchFamily="2" charset="77"/>
                <a:ea typeface="+mn-ea"/>
                <a:cs typeface="+mn-cs"/>
              </a:rPr>
              <a:t>A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="" xmlns:a16="http://schemas.microsoft.com/office/drawing/2014/main" id="{93B2A265-1B42-3C2B-230D-DFD64AACD79E}"/>
              </a:ext>
            </a:extLst>
          </p:cNvPr>
          <p:cNvSpPr txBox="1"/>
          <p:nvPr/>
        </p:nvSpPr>
        <p:spPr>
          <a:xfrm>
            <a:off x="5826592" y="1163735"/>
            <a:ext cx="958629" cy="9716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35437">
              <a:buClrTx/>
            </a:pPr>
            <a:r>
              <a:rPr lang="en-US" sz="5714" b="1" kern="1200" dirty="0">
                <a:solidFill>
                  <a:prstClr val="white"/>
                </a:solidFill>
                <a:latin typeface="Montserrat SemiBold" pitchFamily="2" charset="77"/>
                <a:ea typeface="+mn-ea"/>
                <a:cs typeface="+mn-cs"/>
              </a:rPr>
              <a:t>B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="" xmlns:a16="http://schemas.microsoft.com/office/drawing/2014/main" id="{44B88EF3-9E73-C485-D7DA-94AB37F7A612}"/>
              </a:ext>
            </a:extLst>
          </p:cNvPr>
          <p:cNvSpPr txBox="1"/>
          <p:nvPr/>
        </p:nvSpPr>
        <p:spPr>
          <a:xfrm>
            <a:off x="9827183" y="1163735"/>
            <a:ext cx="926686" cy="9716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35437">
              <a:buClrTx/>
            </a:pPr>
            <a:r>
              <a:rPr lang="en-US" sz="5714" b="1" kern="1200" dirty="0">
                <a:solidFill>
                  <a:prstClr val="white"/>
                </a:solidFill>
                <a:latin typeface="Montserrat SemiBold" pitchFamily="2" charset="77"/>
                <a:ea typeface="+mn-ea"/>
                <a:cs typeface="+mn-cs"/>
              </a:rPr>
              <a:t>C</a:t>
            </a:r>
          </a:p>
        </p:txBody>
      </p:sp>
      <p:sp>
        <p:nvSpPr>
          <p:cNvPr id="7" name="Title 6"/>
          <p:cNvSpPr txBox="1">
            <a:spLocks/>
          </p:cNvSpPr>
          <p:nvPr/>
        </p:nvSpPr>
        <p:spPr>
          <a:xfrm>
            <a:off x="1547938" y="146236"/>
            <a:ext cx="8325853" cy="66477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D" dirty="0" err="1"/>
              <a:t>Pemeriksaan</a:t>
            </a:r>
            <a:r>
              <a:rPr lang="en-ID" dirty="0"/>
              <a:t> </a:t>
            </a:r>
            <a:r>
              <a:rPr lang="en-ID" dirty="0" err="1"/>
              <a:t>Bagian</a:t>
            </a:r>
            <a:r>
              <a:rPr lang="en-ID" dirty="0"/>
              <a:t> </a:t>
            </a:r>
            <a:r>
              <a:rPr lang="en-ID" dirty="0" err="1"/>
              <a:t>Depan</a:t>
            </a:r>
            <a:endParaRPr lang="en-US" dirty="0"/>
          </a:p>
        </p:txBody>
      </p:sp>
      <p:pic>
        <p:nvPicPr>
          <p:cNvPr id="8" name="Picture Placeholder 4" descr="IMG_2860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67959" y="1289184"/>
            <a:ext cx="3947191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Placeholder 8" descr="IMG_2858.JPG"/>
          <p:cNvPicPr>
            <a:picLocks noChangeAspect="1"/>
          </p:cNvPicPr>
          <p:nvPr/>
        </p:nvPicPr>
        <p:blipFill>
          <a:blip r:embed="rId5" cstate="print"/>
          <a:srcRect t="-76" r="25723"/>
          <a:stretch>
            <a:fillRect/>
          </a:stretch>
        </p:blipFill>
        <p:spPr>
          <a:xfrm>
            <a:off x="5816636" y="1289184"/>
            <a:ext cx="3947191" cy="40386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811153" y="5621289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err="1">
                <a:latin typeface="Corbel" panose="020B0503020204020204" pitchFamily="34" charset="0"/>
              </a:rPr>
              <a:t>Ruang</a:t>
            </a:r>
            <a:r>
              <a:rPr lang="en-US" dirty="0">
                <a:latin typeface="Corbel" panose="020B0503020204020204" pitchFamily="34" charset="0"/>
              </a:rPr>
              <a:t> </a:t>
            </a:r>
            <a:r>
              <a:rPr lang="en-US" dirty="0" err="1">
                <a:latin typeface="Corbel" panose="020B0503020204020204" pitchFamily="34" charset="0"/>
              </a:rPr>
              <a:t>Kontrol</a:t>
            </a:r>
            <a:r>
              <a:rPr lang="en-US" dirty="0">
                <a:latin typeface="Corbel" panose="020B0503020204020204" pitchFamily="34" charset="0"/>
              </a:rPr>
              <a:t> </a:t>
            </a:r>
            <a:r>
              <a:rPr lang="en-US" dirty="0" err="1">
                <a:latin typeface="Corbel" panose="020B0503020204020204" pitchFamily="34" charset="0"/>
              </a:rPr>
              <a:t>Penerbangan</a:t>
            </a:r>
            <a:endParaRPr lang="id-ID" dirty="0">
              <a:latin typeface="Corbel" panose="020B05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763678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="" xmlns:a16="http://schemas.microsoft.com/office/drawing/2014/main" id="{75419247-82A1-0529-AF49-82A54A47C7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3123" y="79402"/>
            <a:ext cx="538282" cy="510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7E051359-ECD1-F678-9EDD-35C4798FDD7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1405" y="120350"/>
            <a:ext cx="389332" cy="428330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="" xmlns:a16="http://schemas.microsoft.com/office/drawing/2014/main" id="{F381BDFC-D351-469D-A26E-B6357C52CDC7}"/>
              </a:ext>
            </a:extLst>
          </p:cNvPr>
          <p:cNvSpPr txBox="1"/>
          <p:nvPr/>
        </p:nvSpPr>
        <p:spPr>
          <a:xfrm>
            <a:off x="1767915" y="1098068"/>
            <a:ext cx="948646" cy="9716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35437">
              <a:buClrTx/>
            </a:pPr>
            <a:r>
              <a:rPr lang="en-US" sz="5714" b="1" kern="1200" dirty="0">
                <a:solidFill>
                  <a:prstClr val="white"/>
                </a:solidFill>
                <a:latin typeface="Montserrat SemiBold" pitchFamily="2" charset="77"/>
                <a:ea typeface="+mn-ea"/>
                <a:cs typeface="+mn-cs"/>
              </a:rPr>
              <a:t>A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="" xmlns:a16="http://schemas.microsoft.com/office/drawing/2014/main" id="{93B2A265-1B42-3C2B-230D-DFD64AACD79E}"/>
              </a:ext>
            </a:extLst>
          </p:cNvPr>
          <p:cNvSpPr txBox="1"/>
          <p:nvPr/>
        </p:nvSpPr>
        <p:spPr>
          <a:xfrm>
            <a:off x="5826592" y="1163735"/>
            <a:ext cx="958629" cy="9716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35437">
              <a:buClrTx/>
            </a:pPr>
            <a:r>
              <a:rPr lang="en-US" sz="5714" b="1" kern="1200" dirty="0">
                <a:solidFill>
                  <a:prstClr val="white"/>
                </a:solidFill>
                <a:latin typeface="Montserrat SemiBold" pitchFamily="2" charset="77"/>
                <a:ea typeface="+mn-ea"/>
                <a:cs typeface="+mn-cs"/>
              </a:rPr>
              <a:t>B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="" xmlns:a16="http://schemas.microsoft.com/office/drawing/2014/main" id="{44B88EF3-9E73-C485-D7DA-94AB37F7A612}"/>
              </a:ext>
            </a:extLst>
          </p:cNvPr>
          <p:cNvSpPr txBox="1"/>
          <p:nvPr/>
        </p:nvSpPr>
        <p:spPr>
          <a:xfrm>
            <a:off x="9827183" y="1163735"/>
            <a:ext cx="926686" cy="9716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35437">
              <a:buClrTx/>
            </a:pPr>
            <a:r>
              <a:rPr lang="en-US" sz="5714" b="1" kern="1200" dirty="0">
                <a:solidFill>
                  <a:prstClr val="white"/>
                </a:solidFill>
                <a:latin typeface="Montserrat SemiBold" pitchFamily="2" charset="77"/>
                <a:ea typeface="+mn-ea"/>
                <a:cs typeface="+mn-cs"/>
              </a:rPr>
              <a:t>C</a:t>
            </a:r>
          </a:p>
        </p:txBody>
      </p:sp>
      <p:sp>
        <p:nvSpPr>
          <p:cNvPr id="7" name="Title 6"/>
          <p:cNvSpPr txBox="1">
            <a:spLocks/>
          </p:cNvSpPr>
          <p:nvPr/>
        </p:nvSpPr>
        <p:spPr>
          <a:xfrm>
            <a:off x="1308872" y="291560"/>
            <a:ext cx="8325853" cy="66477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D" dirty="0" err="1"/>
              <a:t>Pemeriksaan</a:t>
            </a:r>
            <a:r>
              <a:rPr lang="en-ID" dirty="0"/>
              <a:t> </a:t>
            </a:r>
            <a:r>
              <a:rPr lang="en-ID" dirty="0" err="1"/>
              <a:t>Bagian</a:t>
            </a:r>
            <a:r>
              <a:rPr lang="en-ID" dirty="0"/>
              <a:t> </a:t>
            </a:r>
            <a:r>
              <a:rPr lang="en-ID" dirty="0" err="1"/>
              <a:t>Luar</a:t>
            </a:r>
            <a:endParaRPr lang="en-US" dirty="0"/>
          </a:p>
        </p:txBody>
      </p:sp>
      <p:pic>
        <p:nvPicPr>
          <p:cNvPr id="8" name="Content Placeholder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3752" y="1047263"/>
            <a:ext cx="2805033" cy="1719469"/>
          </a:xfrm>
          <a:prstGeom prst="rect">
            <a:avLst/>
          </a:prstGeom>
        </p:spPr>
      </p:pic>
      <p:pic>
        <p:nvPicPr>
          <p:cNvPr id="9" name="Picture 397" descr="Bag Hold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7915" y="2987674"/>
            <a:ext cx="2700338" cy="2203450"/>
          </a:xfrm>
          <a:prstGeom prst="rect">
            <a:avLst/>
          </a:prstGeom>
          <a:noFill/>
          <a:ln w="9525">
            <a:solidFill>
              <a:srgbClr val="00008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388" descr="747 FWD cargo look rear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2428" y="3020507"/>
            <a:ext cx="2700338" cy="2203450"/>
          </a:xfrm>
          <a:prstGeom prst="rect">
            <a:avLst/>
          </a:prstGeom>
          <a:solidFill>
            <a:srgbClr val="333399"/>
          </a:solidFill>
          <a:ln w="9525">
            <a:solidFill>
              <a:srgbClr val="333399"/>
            </a:solidFill>
            <a:miter lim="800000"/>
            <a:headEnd/>
            <a:tailEnd/>
          </a:ln>
        </p:spPr>
      </p:pic>
      <p:sp>
        <p:nvSpPr>
          <p:cNvPr id="11" name="TextBox 10"/>
          <p:cNvSpPr txBox="1"/>
          <p:nvPr/>
        </p:nvSpPr>
        <p:spPr>
          <a:xfrm>
            <a:off x="474268" y="5490036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D" dirty="0" err="1">
                <a:latin typeface="Corbel" panose="020B0503020204020204" pitchFamily="34" charset="0"/>
              </a:rPr>
              <a:t>Tempat</a:t>
            </a:r>
            <a:r>
              <a:rPr lang="en-ID" dirty="0">
                <a:latin typeface="Corbel" panose="020B0503020204020204" pitchFamily="34" charset="0"/>
              </a:rPr>
              <a:t> </a:t>
            </a:r>
            <a:r>
              <a:rPr lang="en-ID" dirty="0" err="1">
                <a:latin typeface="Corbel" panose="020B0503020204020204" pitchFamily="34" charset="0"/>
              </a:rPr>
              <a:t>Pengeluaran</a:t>
            </a:r>
            <a:r>
              <a:rPr lang="en-ID" dirty="0">
                <a:latin typeface="Corbel" panose="020B0503020204020204" pitchFamily="34" charset="0"/>
              </a:rPr>
              <a:t> Cargo</a:t>
            </a:r>
            <a:endParaRPr lang="id-ID" dirty="0">
              <a:latin typeface="Corbel" panose="020B0503020204020204" pitchFamily="34" charset="0"/>
            </a:endParaRPr>
          </a:p>
        </p:txBody>
      </p:sp>
      <p:sp>
        <p:nvSpPr>
          <p:cNvPr id="12" name="Line 2"/>
          <p:cNvSpPr>
            <a:spLocks noChangeShapeType="1"/>
          </p:cNvSpPr>
          <p:nvPr/>
        </p:nvSpPr>
        <p:spPr bwMode="auto">
          <a:xfrm flipH="1">
            <a:off x="3205209" y="1751797"/>
            <a:ext cx="2553313" cy="1520791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Line 3"/>
          <p:cNvSpPr>
            <a:spLocks noChangeShapeType="1"/>
          </p:cNvSpPr>
          <p:nvPr/>
        </p:nvSpPr>
        <p:spPr bwMode="auto">
          <a:xfrm flipH="1" flipV="1">
            <a:off x="5826591" y="1824311"/>
            <a:ext cx="824502" cy="1919915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94341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="" xmlns:a16="http://schemas.microsoft.com/office/drawing/2014/main" id="{75419247-82A1-0529-AF49-82A54A47C7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3123" y="79402"/>
            <a:ext cx="538282" cy="510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7E051359-ECD1-F678-9EDD-35C4798FDD7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1405" y="120350"/>
            <a:ext cx="389332" cy="428330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="" xmlns:a16="http://schemas.microsoft.com/office/drawing/2014/main" id="{F381BDFC-D351-469D-A26E-B6357C52CDC7}"/>
              </a:ext>
            </a:extLst>
          </p:cNvPr>
          <p:cNvSpPr txBox="1"/>
          <p:nvPr/>
        </p:nvSpPr>
        <p:spPr>
          <a:xfrm>
            <a:off x="1767915" y="1098068"/>
            <a:ext cx="948646" cy="9716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35437">
              <a:buClrTx/>
            </a:pPr>
            <a:r>
              <a:rPr lang="en-US" sz="5714" b="1" kern="1200" dirty="0">
                <a:solidFill>
                  <a:prstClr val="white"/>
                </a:solidFill>
                <a:latin typeface="Montserrat SemiBold" pitchFamily="2" charset="77"/>
                <a:ea typeface="+mn-ea"/>
                <a:cs typeface="+mn-cs"/>
              </a:rPr>
              <a:t>A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="" xmlns:a16="http://schemas.microsoft.com/office/drawing/2014/main" id="{93B2A265-1B42-3C2B-230D-DFD64AACD79E}"/>
              </a:ext>
            </a:extLst>
          </p:cNvPr>
          <p:cNvSpPr txBox="1"/>
          <p:nvPr/>
        </p:nvSpPr>
        <p:spPr>
          <a:xfrm>
            <a:off x="5826592" y="1163735"/>
            <a:ext cx="958629" cy="9716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35437">
              <a:buClrTx/>
            </a:pPr>
            <a:r>
              <a:rPr lang="en-US" sz="5714" b="1" kern="1200" dirty="0">
                <a:solidFill>
                  <a:prstClr val="white"/>
                </a:solidFill>
                <a:latin typeface="Montserrat SemiBold" pitchFamily="2" charset="77"/>
                <a:ea typeface="+mn-ea"/>
                <a:cs typeface="+mn-cs"/>
              </a:rPr>
              <a:t>B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="" xmlns:a16="http://schemas.microsoft.com/office/drawing/2014/main" id="{44B88EF3-9E73-C485-D7DA-94AB37F7A612}"/>
              </a:ext>
            </a:extLst>
          </p:cNvPr>
          <p:cNvSpPr txBox="1"/>
          <p:nvPr/>
        </p:nvSpPr>
        <p:spPr>
          <a:xfrm>
            <a:off x="9827183" y="1163735"/>
            <a:ext cx="926686" cy="9716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35437">
              <a:buClrTx/>
            </a:pPr>
            <a:r>
              <a:rPr lang="en-US" sz="5714" b="1" kern="1200" dirty="0">
                <a:solidFill>
                  <a:prstClr val="white"/>
                </a:solidFill>
                <a:latin typeface="Montserrat SemiBold" pitchFamily="2" charset="77"/>
                <a:ea typeface="+mn-ea"/>
                <a:cs typeface="+mn-cs"/>
              </a:rPr>
              <a:t>C</a:t>
            </a:r>
          </a:p>
        </p:txBody>
      </p:sp>
      <p:sp>
        <p:nvSpPr>
          <p:cNvPr id="7" name="Title 6"/>
          <p:cNvSpPr txBox="1">
            <a:spLocks/>
          </p:cNvSpPr>
          <p:nvPr/>
        </p:nvSpPr>
        <p:spPr>
          <a:xfrm>
            <a:off x="1308872" y="291560"/>
            <a:ext cx="8325853" cy="66477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D" dirty="0" err="1"/>
              <a:t>Pemeriksaan</a:t>
            </a:r>
            <a:r>
              <a:rPr lang="en-ID" dirty="0"/>
              <a:t> </a:t>
            </a:r>
            <a:r>
              <a:rPr lang="en-ID" dirty="0" err="1"/>
              <a:t>Bagian</a:t>
            </a:r>
            <a:r>
              <a:rPr lang="en-ID" dirty="0"/>
              <a:t> </a:t>
            </a:r>
            <a:r>
              <a:rPr lang="en-ID" dirty="0" err="1"/>
              <a:t>Luar</a:t>
            </a:r>
            <a:endParaRPr lang="en-US" dirty="0"/>
          </a:p>
        </p:txBody>
      </p:sp>
      <p:pic>
        <p:nvPicPr>
          <p:cNvPr id="8" name="Picture Placeholder 4" descr="IMG_2831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>
          <a:xfrm>
            <a:off x="1285098" y="1098067"/>
            <a:ext cx="4006735" cy="3961015"/>
          </a:xfrm>
          <a:prstGeom prst="rect">
            <a:avLst/>
          </a:prstGeom>
        </p:spPr>
      </p:pic>
      <p:pic>
        <p:nvPicPr>
          <p:cNvPr id="9" name="Picture Placeholder 4" descr="IMG_2834.JP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470086" y="1098068"/>
            <a:ext cx="4006735" cy="39610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787468" y="5448525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D" dirty="0" err="1">
                <a:latin typeface="Corbel" panose="020B0503020204020204" pitchFamily="34" charset="0"/>
              </a:rPr>
              <a:t>Tempat</a:t>
            </a:r>
            <a:r>
              <a:rPr lang="en-ID" dirty="0">
                <a:latin typeface="Corbel" panose="020B0503020204020204" pitchFamily="34" charset="0"/>
              </a:rPr>
              <a:t> Cargo</a:t>
            </a:r>
            <a:endParaRPr lang="id-ID" dirty="0">
              <a:latin typeface="Corbel" panose="020B05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520446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="" xmlns:a16="http://schemas.microsoft.com/office/drawing/2014/main" id="{75419247-82A1-0529-AF49-82A54A47C7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3123" y="79402"/>
            <a:ext cx="538282" cy="510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7E051359-ECD1-F678-9EDD-35C4798FDD7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1405" y="120350"/>
            <a:ext cx="389332" cy="428330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="" xmlns:a16="http://schemas.microsoft.com/office/drawing/2014/main" id="{F381BDFC-D351-469D-A26E-B6357C52CDC7}"/>
              </a:ext>
            </a:extLst>
          </p:cNvPr>
          <p:cNvSpPr txBox="1"/>
          <p:nvPr/>
        </p:nvSpPr>
        <p:spPr>
          <a:xfrm>
            <a:off x="1767915" y="1098068"/>
            <a:ext cx="948646" cy="9716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35437">
              <a:buClrTx/>
            </a:pPr>
            <a:r>
              <a:rPr lang="en-US" sz="5714" b="1" kern="1200" dirty="0">
                <a:solidFill>
                  <a:prstClr val="white"/>
                </a:solidFill>
                <a:latin typeface="Montserrat SemiBold" pitchFamily="2" charset="77"/>
                <a:ea typeface="+mn-ea"/>
                <a:cs typeface="+mn-cs"/>
              </a:rPr>
              <a:t>A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="" xmlns:a16="http://schemas.microsoft.com/office/drawing/2014/main" id="{93B2A265-1B42-3C2B-230D-DFD64AACD79E}"/>
              </a:ext>
            </a:extLst>
          </p:cNvPr>
          <p:cNvSpPr txBox="1"/>
          <p:nvPr/>
        </p:nvSpPr>
        <p:spPr>
          <a:xfrm>
            <a:off x="5826592" y="1163735"/>
            <a:ext cx="958629" cy="9716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35437">
              <a:buClrTx/>
            </a:pPr>
            <a:r>
              <a:rPr lang="en-US" sz="5714" b="1" kern="1200" dirty="0">
                <a:solidFill>
                  <a:prstClr val="white"/>
                </a:solidFill>
                <a:latin typeface="Montserrat SemiBold" pitchFamily="2" charset="77"/>
                <a:ea typeface="+mn-ea"/>
                <a:cs typeface="+mn-cs"/>
              </a:rPr>
              <a:t>B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="" xmlns:a16="http://schemas.microsoft.com/office/drawing/2014/main" id="{44B88EF3-9E73-C485-D7DA-94AB37F7A612}"/>
              </a:ext>
            </a:extLst>
          </p:cNvPr>
          <p:cNvSpPr txBox="1"/>
          <p:nvPr/>
        </p:nvSpPr>
        <p:spPr>
          <a:xfrm>
            <a:off x="9827183" y="1163735"/>
            <a:ext cx="926686" cy="9716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35437">
              <a:buClrTx/>
            </a:pPr>
            <a:r>
              <a:rPr lang="en-US" sz="5714" b="1" kern="1200" dirty="0">
                <a:solidFill>
                  <a:prstClr val="white"/>
                </a:solidFill>
                <a:latin typeface="Montserrat SemiBold" pitchFamily="2" charset="77"/>
                <a:ea typeface="+mn-ea"/>
                <a:cs typeface="+mn-cs"/>
              </a:rPr>
              <a:t>C</a:t>
            </a:r>
          </a:p>
        </p:txBody>
      </p:sp>
      <p:sp>
        <p:nvSpPr>
          <p:cNvPr id="7" name="Title 6"/>
          <p:cNvSpPr txBox="1">
            <a:spLocks/>
          </p:cNvSpPr>
          <p:nvPr/>
        </p:nvSpPr>
        <p:spPr>
          <a:xfrm>
            <a:off x="1308872" y="291560"/>
            <a:ext cx="8325853" cy="66477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D" dirty="0" err="1"/>
              <a:t>Pemeriksaan</a:t>
            </a:r>
            <a:r>
              <a:rPr lang="en-ID" dirty="0"/>
              <a:t> </a:t>
            </a:r>
            <a:r>
              <a:rPr lang="en-ID" dirty="0" err="1"/>
              <a:t>Bagian</a:t>
            </a:r>
            <a:r>
              <a:rPr lang="en-ID" dirty="0"/>
              <a:t> </a:t>
            </a:r>
            <a:r>
              <a:rPr lang="en-ID" dirty="0" err="1"/>
              <a:t>Luar</a:t>
            </a:r>
            <a:endParaRPr lang="en-US" dirty="0"/>
          </a:p>
        </p:txBody>
      </p:sp>
      <p:pic>
        <p:nvPicPr>
          <p:cNvPr id="8" name="Picture Placeholder 4" descr="IMG_284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819802" y="1098068"/>
            <a:ext cx="5486400" cy="433924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60396" y="5664592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Corbel" panose="020B0503020204020204" pitchFamily="34" charset="0"/>
              </a:rPr>
              <a:t>LANDING GEAR WHEEL</a:t>
            </a:r>
            <a:endParaRPr lang="id-ID" dirty="0">
              <a:latin typeface="Corbel" panose="020B05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448210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="" xmlns:a16="http://schemas.microsoft.com/office/drawing/2014/main" id="{75419247-82A1-0529-AF49-82A54A47C7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3123" y="79402"/>
            <a:ext cx="538282" cy="510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7E051359-ECD1-F678-9EDD-35C4798FDD7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1405" y="120350"/>
            <a:ext cx="389332" cy="428330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="" xmlns:a16="http://schemas.microsoft.com/office/drawing/2014/main" id="{F381BDFC-D351-469D-A26E-B6357C52CDC7}"/>
              </a:ext>
            </a:extLst>
          </p:cNvPr>
          <p:cNvSpPr txBox="1"/>
          <p:nvPr/>
        </p:nvSpPr>
        <p:spPr>
          <a:xfrm>
            <a:off x="1767915" y="1098068"/>
            <a:ext cx="948646" cy="9716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35437">
              <a:buClrTx/>
            </a:pPr>
            <a:r>
              <a:rPr lang="en-US" sz="5714" b="1" kern="1200" dirty="0">
                <a:solidFill>
                  <a:prstClr val="white"/>
                </a:solidFill>
                <a:latin typeface="Montserrat SemiBold" pitchFamily="2" charset="77"/>
                <a:ea typeface="+mn-ea"/>
                <a:cs typeface="+mn-cs"/>
              </a:rPr>
              <a:t>A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="" xmlns:a16="http://schemas.microsoft.com/office/drawing/2014/main" id="{93B2A265-1B42-3C2B-230D-DFD64AACD79E}"/>
              </a:ext>
            </a:extLst>
          </p:cNvPr>
          <p:cNvSpPr txBox="1"/>
          <p:nvPr/>
        </p:nvSpPr>
        <p:spPr>
          <a:xfrm>
            <a:off x="5826592" y="1163735"/>
            <a:ext cx="958629" cy="9716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35437">
              <a:buClrTx/>
            </a:pPr>
            <a:r>
              <a:rPr lang="en-US" sz="5714" b="1" kern="1200" dirty="0">
                <a:solidFill>
                  <a:prstClr val="white"/>
                </a:solidFill>
                <a:latin typeface="Montserrat SemiBold" pitchFamily="2" charset="77"/>
                <a:ea typeface="+mn-ea"/>
                <a:cs typeface="+mn-cs"/>
              </a:rPr>
              <a:t>B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="" xmlns:a16="http://schemas.microsoft.com/office/drawing/2014/main" id="{44B88EF3-9E73-C485-D7DA-94AB37F7A612}"/>
              </a:ext>
            </a:extLst>
          </p:cNvPr>
          <p:cNvSpPr txBox="1"/>
          <p:nvPr/>
        </p:nvSpPr>
        <p:spPr>
          <a:xfrm>
            <a:off x="9827183" y="1163735"/>
            <a:ext cx="926686" cy="9716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35437">
              <a:buClrTx/>
            </a:pPr>
            <a:r>
              <a:rPr lang="en-US" sz="5714" b="1" kern="1200" dirty="0">
                <a:solidFill>
                  <a:prstClr val="white"/>
                </a:solidFill>
                <a:latin typeface="Montserrat SemiBold" pitchFamily="2" charset="77"/>
                <a:ea typeface="+mn-ea"/>
                <a:cs typeface="+mn-cs"/>
              </a:rPr>
              <a:t>C</a:t>
            </a:r>
          </a:p>
        </p:txBody>
      </p:sp>
      <p:sp>
        <p:nvSpPr>
          <p:cNvPr id="7" name="Title 6"/>
          <p:cNvSpPr txBox="1">
            <a:spLocks/>
          </p:cNvSpPr>
          <p:nvPr/>
        </p:nvSpPr>
        <p:spPr>
          <a:xfrm>
            <a:off x="1308872" y="291560"/>
            <a:ext cx="8325853" cy="66477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D" dirty="0" err="1"/>
              <a:t>Pemeriksaan</a:t>
            </a:r>
            <a:r>
              <a:rPr lang="en-ID" dirty="0"/>
              <a:t> </a:t>
            </a:r>
            <a:r>
              <a:rPr lang="en-ID" dirty="0" err="1"/>
              <a:t>Bagian</a:t>
            </a:r>
            <a:r>
              <a:rPr lang="en-ID" dirty="0"/>
              <a:t> </a:t>
            </a:r>
            <a:r>
              <a:rPr lang="en-ID" dirty="0" err="1"/>
              <a:t>Luar</a:t>
            </a:r>
            <a:endParaRPr lang="en-US" dirty="0"/>
          </a:p>
        </p:txBody>
      </p:sp>
      <p:pic>
        <p:nvPicPr>
          <p:cNvPr id="8" name="Picture Placeholder 4" descr="IMG_2835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1767915" y="1163735"/>
            <a:ext cx="3354185" cy="3167149"/>
          </a:xfrm>
          <a:prstGeom prst="rect">
            <a:avLst/>
          </a:prstGeom>
        </p:spPr>
      </p:pic>
      <p:pic>
        <p:nvPicPr>
          <p:cNvPr id="9" name="Picture Placeholder 4" descr="IMG_2838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71798" y="1163735"/>
            <a:ext cx="3354185" cy="31671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Box 9"/>
          <p:cNvSpPr txBox="1"/>
          <p:nvPr/>
        </p:nvSpPr>
        <p:spPr>
          <a:xfrm>
            <a:off x="683183" y="4673190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D" dirty="0" err="1">
                <a:latin typeface="Corbel" panose="020B0503020204020204" pitchFamily="34" charset="0"/>
              </a:rPr>
              <a:t>Bagian</a:t>
            </a:r>
            <a:r>
              <a:rPr lang="en-ID" dirty="0">
                <a:latin typeface="Corbel" panose="020B0503020204020204" pitchFamily="34" charset="0"/>
              </a:rPr>
              <a:t> </a:t>
            </a:r>
            <a:r>
              <a:rPr lang="en-ID" dirty="0" err="1">
                <a:latin typeface="Corbel" panose="020B0503020204020204" pitchFamily="34" charset="0"/>
              </a:rPr>
              <a:t>Ekor</a:t>
            </a:r>
            <a:endParaRPr lang="id-ID" dirty="0">
              <a:latin typeface="Corbel" panose="020B05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549948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="" xmlns:a16="http://schemas.microsoft.com/office/drawing/2014/main" id="{75419247-82A1-0529-AF49-82A54A47C7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3123" y="79402"/>
            <a:ext cx="538282" cy="510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7E051359-ECD1-F678-9EDD-35C4798FDD7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1405" y="120350"/>
            <a:ext cx="389332" cy="428330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="" xmlns:a16="http://schemas.microsoft.com/office/drawing/2014/main" id="{F381BDFC-D351-469D-A26E-B6357C52CDC7}"/>
              </a:ext>
            </a:extLst>
          </p:cNvPr>
          <p:cNvSpPr txBox="1"/>
          <p:nvPr/>
        </p:nvSpPr>
        <p:spPr>
          <a:xfrm>
            <a:off x="1767915" y="1098068"/>
            <a:ext cx="948646" cy="9716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35437">
              <a:buClrTx/>
            </a:pPr>
            <a:r>
              <a:rPr lang="en-US" sz="5714" b="1" kern="1200" dirty="0">
                <a:solidFill>
                  <a:prstClr val="white"/>
                </a:solidFill>
                <a:latin typeface="Montserrat SemiBold" pitchFamily="2" charset="77"/>
                <a:ea typeface="+mn-ea"/>
                <a:cs typeface="+mn-cs"/>
              </a:rPr>
              <a:t>A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="" xmlns:a16="http://schemas.microsoft.com/office/drawing/2014/main" id="{93B2A265-1B42-3C2B-230D-DFD64AACD79E}"/>
              </a:ext>
            </a:extLst>
          </p:cNvPr>
          <p:cNvSpPr txBox="1"/>
          <p:nvPr/>
        </p:nvSpPr>
        <p:spPr>
          <a:xfrm>
            <a:off x="5826592" y="1163735"/>
            <a:ext cx="958629" cy="9716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35437">
              <a:buClrTx/>
            </a:pPr>
            <a:r>
              <a:rPr lang="en-US" sz="5714" b="1" kern="1200" dirty="0">
                <a:solidFill>
                  <a:prstClr val="white"/>
                </a:solidFill>
                <a:latin typeface="Montserrat SemiBold" pitchFamily="2" charset="77"/>
                <a:ea typeface="+mn-ea"/>
                <a:cs typeface="+mn-cs"/>
              </a:rPr>
              <a:t>B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="" xmlns:a16="http://schemas.microsoft.com/office/drawing/2014/main" id="{44B88EF3-9E73-C485-D7DA-94AB37F7A612}"/>
              </a:ext>
            </a:extLst>
          </p:cNvPr>
          <p:cNvSpPr txBox="1"/>
          <p:nvPr/>
        </p:nvSpPr>
        <p:spPr>
          <a:xfrm>
            <a:off x="9827183" y="1163735"/>
            <a:ext cx="926686" cy="9716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35437">
              <a:buClrTx/>
            </a:pPr>
            <a:r>
              <a:rPr lang="en-US" sz="5714" b="1" kern="1200" dirty="0">
                <a:solidFill>
                  <a:prstClr val="white"/>
                </a:solidFill>
                <a:latin typeface="Montserrat SemiBold" pitchFamily="2" charset="77"/>
                <a:ea typeface="+mn-ea"/>
                <a:cs typeface="+mn-cs"/>
              </a:rPr>
              <a:t>C</a:t>
            </a:r>
          </a:p>
        </p:txBody>
      </p:sp>
      <p:sp>
        <p:nvSpPr>
          <p:cNvPr id="7" name="Title 6"/>
          <p:cNvSpPr txBox="1">
            <a:spLocks/>
          </p:cNvSpPr>
          <p:nvPr/>
        </p:nvSpPr>
        <p:spPr>
          <a:xfrm>
            <a:off x="1308872" y="291560"/>
            <a:ext cx="8325853" cy="664777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8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ID" dirty="0" err="1"/>
              <a:t>Pemeriksaan</a:t>
            </a:r>
            <a:r>
              <a:rPr lang="en-ID" dirty="0"/>
              <a:t> </a:t>
            </a:r>
            <a:r>
              <a:rPr lang="en-ID" dirty="0" err="1"/>
              <a:t>Bagian</a:t>
            </a:r>
            <a:r>
              <a:rPr lang="en-ID" dirty="0"/>
              <a:t> </a:t>
            </a:r>
            <a:r>
              <a:rPr lang="en-ID" dirty="0" err="1"/>
              <a:t>Luar</a:t>
            </a:r>
            <a:endParaRPr lang="en-US" dirty="0"/>
          </a:p>
        </p:txBody>
      </p:sp>
      <p:pic>
        <p:nvPicPr>
          <p:cNvPr id="8" name="Picture Placeholder 4" descr="IMG_2824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3107629" y="956337"/>
            <a:ext cx="4320041" cy="43985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64643" y="5562323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D" dirty="0" err="1">
                <a:latin typeface="Corbel" panose="020B0503020204020204" pitchFamily="34" charset="0"/>
              </a:rPr>
              <a:t>Pengisian</a:t>
            </a:r>
            <a:r>
              <a:rPr lang="en-ID" dirty="0">
                <a:latin typeface="Corbel" panose="020B0503020204020204" pitchFamily="34" charset="0"/>
              </a:rPr>
              <a:t> </a:t>
            </a:r>
            <a:r>
              <a:rPr lang="en-ID" dirty="0" err="1">
                <a:latin typeface="Corbel" panose="020B0503020204020204" pitchFamily="34" charset="0"/>
              </a:rPr>
              <a:t>Bahan</a:t>
            </a:r>
            <a:r>
              <a:rPr lang="en-ID" dirty="0">
                <a:latin typeface="Corbel" panose="020B0503020204020204" pitchFamily="34" charset="0"/>
              </a:rPr>
              <a:t> </a:t>
            </a:r>
            <a:r>
              <a:rPr lang="en-ID" dirty="0" err="1">
                <a:latin typeface="Corbel" panose="020B0503020204020204" pitchFamily="34" charset="0"/>
              </a:rPr>
              <a:t>Bakar</a:t>
            </a:r>
            <a:endParaRPr lang="id-ID" dirty="0">
              <a:latin typeface="Corbel" panose="020B05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737580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="" xmlns:a16="http://schemas.microsoft.com/office/drawing/2014/main" id="{75419247-82A1-0529-AF49-82A54A47C7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63123" y="79402"/>
            <a:ext cx="538282" cy="510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7E051359-ECD1-F678-9EDD-35C4798FDD7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1405" y="120350"/>
            <a:ext cx="389332" cy="428330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="" xmlns:a16="http://schemas.microsoft.com/office/drawing/2014/main" id="{F381BDFC-D351-469D-A26E-B6357C52CDC7}"/>
              </a:ext>
            </a:extLst>
          </p:cNvPr>
          <p:cNvSpPr txBox="1"/>
          <p:nvPr/>
        </p:nvSpPr>
        <p:spPr>
          <a:xfrm>
            <a:off x="1767915" y="1098068"/>
            <a:ext cx="948646" cy="9716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35437">
              <a:buClrTx/>
            </a:pPr>
            <a:r>
              <a:rPr lang="en-US" sz="5714" b="1" kern="1200" dirty="0">
                <a:solidFill>
                  <a:prstClr val="white"/>
                </a:solidFill>
                <a:latin typeface="Montserrat SemiBold" pitchFamily="2" charset="77"/>
                <a:ea typeface="+mn-ea"/>
                <a:cs typeface="+mn-cs"/>
              </a:rPr>
              <a:t>A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="" xmlns:a16="http://schemas.microsoft.com/office/drawing/2014/main" id="{93B2A265-1B42-3C2B-230D-DFD64AACD79E}"/>
              </a:ext>
            </a:extLst>
          </p:cNvPr>
          <p:cNvSpPr txBox="1"/>
          <p:nvPr/>
        </p:nvSpPr>
        <p:spPr>
          <a:xfrm>
            <a:off x="5826592" y="1163735"/>
            <a:ext cx="958629" cy="9716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35437">
              <a:buClrTx/>
            </a:pPr>
            <a:r>
              <a:rPr lang="en-US" sz="5714" b="1" kern="1200" dirty="0">
                <a:solidFill>
                  <a:prstClr val="white"/>
                </a:solidFill>
                <a:latin typeface="Montserrat SemiBold" pitchFamily="2" charset="77"/>
                <a:ea typeface="+mn-ea"/>
                <a:cs typeface="+mn-cs"/>
              </a:rPr>
              <a:t>B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="" xmlns:a16="http://schemas.microsoft.com/office/drawing/2014/main" id="{44B88EF3-9E73-C485-D7DA-94AB37F7A612}"/>
              </a:ext>
            </a:extLst>
          </p:cNvPr>
          <p:cNvSpPr txBox="1"/>
          <p:nvPr/>
        </p:nvSpPr>
        <p:spPr>
          <a:xfrm>
            <a:off x="9827183" y="1163735"/>
            <a:ext cx="926686" cy="9716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35437">
              <a:buClrTx/>
            </a:pPr>
            <a:r>
              <a:rPr lang="en-US" sz="5714" b="1" kern="1200" dirty="0">
                <a:solidFill>
                  <a:prstClr val="white"/>
                </a:solidFill>
                <a:latin typeface="Montserrat SemiBold" pitchFamily="2" charset="77"/>
                <a:ea typeface="+mn-ea"/>
                <a:cs typeface="+mn-cs"/>
              </a:rPr>
              <a:t>C</a:t>
            </a:r>
          </a:p>
        </p:txBody>
      </p:sp>
      <p:sp>
        <p:nvSpPr>
          <p:cNvPr id="7" name="Horizontal Scroll 6"/>
          <p:cNvSpPr/>
          <p:nvPr/>
        </p:nvSpPr>
        <p:spPr>
          <a:xfrm>
            <a:off x="1083293" y="1"/>
            <a:ext cx="8401175" cy="2873913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D" sz="5400" dirty="0" err="1">
                <a:latin typeface="Blackadder ITC" panose="04020505051007020D02" pitchFamily="82" charset="0"/>
              </a:rPr>
              <a:t>Terimakasih</a:t>
            </a:r>
            <a:r>
              <a:rPr lang="en-ID" sz="5400" dirty="0">
                <a:latin typeface="Blackadder ITC" panose="04020505051007020D02" pitchFamily="82" charset="0"/>
              </a:rPr>
              <a:t> </a:t>
            </a:r>
            <a:r>
              <a:rPr lang="en-ID" sz="5400" dirty="0" err="1">
                <a:latin typeface="Blackadder ITC" panose="04020505051007020D02" pitchFamily="82" charset="0"/>
              </a:rPr>
              <a:t>ya</a:t>
            </a:r>
            <a:r>
              <a:rPr lang="en-ID" sz="5400" dirty="0">
                <a:latin typeface="Blackadder ITC" panose="04020505051007020D02" pitchFamily="82" charset="0"/>
              </a:rPr>
              <a:t> </a:t>
            </a:r>
            <a:r>
              <a:rPr lang="en-ID" sz="5400" dirty="0" err="1">
                <a:latin typeface="Blackadder ITC" panose="04020505051007020D02" pitchFamily="82" charset="0"/>
              </a:rPr>
              <a:t>bapak,ibu</a:t>
            </a:r>
            <a:r>
              <a:rPr lang="en-ID" sz="5400" dirty="0">
                <a:latin typeface="Blackadder ITC" panose="04020505051007020D02" pitchFamily="82" charset="0"/>
              </a:rPr>
              <a:t> , </a:t>
            </a:r>
            <a:r>
              <a:rPr lang="en-ID" sz="5400" dirty="0" err="1">
                <a:latin typeface="Blackadder ITC" panose="04020505051007020D02" pitchFamily="82" charset="0"/>
              </a:rPr>
              <a:t>abang-abang</a:t>
            </a:r>
            <a:r>
              <a:rPr lang="en-ID" sz="5400" dirty="0">
                <a:latin typeface="Blackadder ITC" panose="04020505051007020D02" pitchFamily="82" charset="0"/>
              </a:rPr>
              <a:t> </a:t>
            </a:r>
            <a:r>
              <a:rPr lang="en-ID" sz="5400" dirty="0" err="1">
                <a:latin typeface="Blackadder ITC" panose="04020505051007020D02" pitchFamily="82" charset="0"/>
              </a:rPr>
              <a:t>semua</a:t>
            </a:r>
            <a:r>
              <a:rPr lang="en-ID" sz="5400" dirty="0">
                <a:latin typeface="Blackadder ITC" panose="04020505051007020D02" pitchFamily="82" charset="0"/>
              </a:rPr>
              <a:t>…….. 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21640" y="2527404"/>
            <a:ext cx="2753254" cy="195100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4894" y="2527404"/>
            <a:ext cx="3228539" cy="3805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04244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375</TotalTime>
  <Words>1336</Words>
  <Application>Microsoft Office PowerPoint</Application>
  <PresentationFormat>Widescreen</PresentationFormat>
  <Paragraphs>385</Paragraphs>
  <Slides>45</Slides>
  <Notes>2</Notes>
  <HiddenSlides>0</HiddenSlides>
  <MMClips>1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56" baseType="lpstr">
      <vt:lpstr>Arial</vt:lpstr>
      <vt:lpstr>Blackadder ITC</vt:lpstr>
      <vt:lpstr>Calibri</vt:lpstr>
      <vt:lpstr>Calibri Light</vt:lpstr>
      <vt:lpstr>Cambria</vt:lpstr>
      <vt:lpstr>Corbel</vt:lpstr>
      <vt:lpstr>Lato</vt:lpstr>
      <vt:lpstr>Montserrat SemiBold</vt:lpstr>
      <vt:lpstr>Roboto Condensed</vt:lpstr>
      <vt:lpstr>Tahoma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Azila</dc:creator>
  <cp:lastModifiedBy>Azila</cp:lastModifiedBy>
  <cp:revision>20</cp:revision>
  <dcterms:created xsi:type="dcterms:W3CDTF">2024-04-02T02:56:39Z</dcterms:created>
  <dcterms:modified xsi:type="dcterms:W3CDTF">2024-04-22T10:02:28Z</dcterms:modified>
</cp:coreProperties>
</file>